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87" r:id="rId5"/>
    <p:sldId id="295" r:id="rId6"/>
    <p:sldId id="297" r:id="rId7"/>
    <p:sldId id="298" r:id="rId8"/>
    <p:sldId id="299" r:id="rId9"/>
    <p:sldId id="314" r:id="rId10"/>
    <p:sldId id="304" r:id="rId11"/>
    <p:sldId id="301" r:id="rId12"/>
    <p:sldId id="303" r:id="rId13"/>
    <p:sldId id="306" r:id="rId14"/>
    <p:sldId id="30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Доля запросов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Sheet1!$A$2:$A$3</c:f>
              <c:strCache>
                <c:ptCount val="2"/>
                <c:pt idx="0">
                  <c:v>Наш движок</c:v>
                </c:pt>
                <c:pt idx="1">
                  <c:v>Google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34.0</c:v>
                </c:pt>
                <c:pt idx="1">
                  <c:v>66.0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7EF78-BA59-CA4B-954A-E2C231637C9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8A002-D391-1749-A464-AECAF412592B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dirty="0" smtClean="0"/>
            <a:t>Поиск</a:t>
          </a:r>
          <a:endParaRPr lang="ru-RU" sz="2000" dirty="0"/>
        </a:p>
      </dgm:t>
    </dgm:pt>
    <dgm:pt modelId="{0ABAE083-D833-0C43-913A-5146BAED61D7}" type="parTrans" cxnId="{895397DF-6AAA-C049-B7B0-E993C07D5799}">
      <dgm:prSet/>
      <dgm:spPr/>
      <dgm:t>
        <a:bodyPr/>
        <a:lstStyle/>
        <a:p>
          <a:endParaRPr lang="ru-RU"/>
        </a:p>
      </dgm:t>
    </dgm:pt>
    <dgm:pt modelId="{52AC8F1D-D54D-0E4A-884D-0AF11E9C5A83}" type="sibTrans" cxnId="{895397DF-6AAA-C049-B7B0-E993C07D5799}">
      <dgm:prSet/>
      <dgm:spPr>
        <a:solidFill>
          <a:srgbClr val="1F497D"/>
        </a:solidFill>
      </dgm:spPr>
      <dgm:t>
        <a:bodyPr/>
        <a:lstStyle/>
        <a:p>
          <a:endParaRPr lang="ru-RU"/>
        </a:p>
      </dgm:t>
    </dgm:pt>
    <dgm:pt modelId="{44556DC9-8AAA-6F49-9ADB-313D4E5C22F2}">
      <dgm:prSet phldrT="[Текст]" custT="1"/>
      <dgm:spPr>
        <a:solidFill>
          <a:srgbClr val="1F497D"/>
        </a:solidFill>
      </dgm:spPr>
      <dgm:t>
        <a:bodyPr/>
        <a:lstStyle/>
        <a:p>
          <a:r>
            <a:rPr lang="ru-RU" sz="2000" dirty="0" smtClean="0"/>
            <a:t>Асессоры</a:t>
          </a:r>
          <a:endParaRPr lang="ru-RU" sz="2000" dirty="0"/>
        </a:p>
      </dgm:t>
    </dgm:pt>
    <dgm:pt modelId="{41FE0477-3CAB-0540-9BA6-8D844275488D}" type="parTrans" cxnId="{CBF905E4-6835-524E-A4F4-90D8771C394C}">
      <dgm:prSet/>
      <dgm:spPr/>
      <dgm:t>
        <a:bodyPr/>
        <a:lstStyle/>
        <a:p>
          <a:endParaRPr lang="ru-RU"/>
        </a:p>
      </dgm:t>
    </dgm:pt>
    <dgm:pt modelId="{519F7D2F-35F5-EE47-8516-FBFDFFE148D2}" type="sibTrans" cxnId="{CBF905E4-6835-524E-A4F4-90D8771C394C}">
      <dgm:prSet/>
      <dgm:spPr>
        <a:solidFill>
          <a:srgbClr val="1F497D"/>
        </a:solidFill>
      </dgm:spPr>
      <dgm:t>
        <a:bodyPr/>
        <a:lstStyle/>
        <a:p>
          <a:endParaRPr lang="ru-RU"/>
        </a:p>
      </dgm:t>
    </dgm:pt>
    <dgm:pt modelId="{727F7551-F8DC-E549-BAEC-7F61F7B1A2B6}">
      <dgm:prSet phldrT="[Текст]" custT="1"/>
      <dgm:spPr>
        <a:solidFill>
          <a:srgbClr val="1F497D"/>
        </a:solidFill>
      </dgm:spPr>
      <dgm:t>
        <a:bodyPr/>
        <a:lstStyle/>
        <a:p>
          <a:r>
            <a:rPr lang="ru-RU" sz="2000" dirty="0" smtClean="0"/>
            <a:t>Машинное обучение</a:t>
          </a:r>
          <a:endParaRPr lang="ru-RU" sz="2000" dirty="0"/>
        </a:p>
      </dgm:t>
    </dgm:pt>
    <dgm:pt modelId="{89E43700-1764-DF4F-90C2-35C5BF863E11}" type="parTrans" cxnId="{E70B2ED7-7E91-D74C-B4A4-50C23A5C79F6}">
      <dgm:prSet/>
      <dgm:spPr/>
      <dgm:t>
        <a:bodyPr/>
        <a:lstStyle/>
        <a:p>
          <a:endParaRPr lang="ru-RU"/>
        </a:p>
      </dgm:t>
    </dgm:pt>
    <dgm:pt modelId="{93BE9F5B-3441-1E4E-B66E-2B50FDC42326}" type="sibTrans" cxnId="{E70B2ED7-7E91-D74C-B4A4-50C23A5C79F6}">
      <dgm:prSet/>
      <dgm:spPr>
        <a:solidFill>
          <a:srgbClr val="1F497D"/>
        </a:solidFill>
      </dgm:spPr>
      <dgm:t>
        <a:bodyPr/>
        <a:lstStyle/>
        <a:p>
          <a:endParaRPr lang="ru-RU"/>
        </a:p>
      </dgm:t>
    </dgm:pt>
    <dgm:pt modelId="{7AE3638F-9DE3-3745-88CC-87B990EFF346}" type="pres">
      <dgm:prSet presAssocID="{B477EF78-BA59-CA4B-954A-E2C231637C9A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6815C-C470-0E41-83CB-F1E47DE94642}" type="pres">
      <dgm:prSet presAssocID="{8CF8A002-D391-1749-A464-AECAF41259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3C8B-9420-A74F-B5B2-E3499627505C}" type="pres">
      <dgm:prSet presAssocID="{52AC8F1D-D54D-0E4A-884D-0AF11E9C5A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C16F426-A76E-8441-986B-41FEBB2F2041}" type="pres">
      <dgm:prSet presAssocID="{52AC8F1D-D54D-0E4A-884D-0AF11E9C5A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63D7D30-0298-FE4D-BEFF-A4459EBE8143}" type="pres">
      <dgm:prSet presAssocID="{44556DC9-8AAA-6F49-9ADB-313D4E5C22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7ED2-F083-6A4F-BDD3-12A19E9288BA}" type="pres">
      <dgm:prSet presAssocID="{519F7D2F-35F5-EE47-8516-FBFDFFE148D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B8ED1C3-E340-504F-9CBA-6A6A0C605646}" type="pres">
      <dgm:prSet presAssocID="{519F7D2F-35F5-EE47-8516-FBFDFFE148D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E7063A7-882C-484C-96B4-A1676E1C99E6}" type="pres">
      <dgm:prSet presAssocID="{727F7551-F8DC-E549-BAEC-7F61F7B1A2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9F10-E869-254F-9593-ABABECE05E66}" type="pres">
      <dgm:prSet presAssocID="{93BE9F5B-3441-1E4E-B66E-2B50FDC4232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730E769-30E6-B846-A400-750D72AEFD34}" type="pres">
      <dgm:prSet presAssocID="{93BE9F5B-3441-1E4E-B66E-2B50FDC4232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FF9B4A2-4351-B641-8DBC-2A40760DCBEC}" type="presOf" srcId="{44556DC9-8AAA-6F49-9ADB-313D4E5C22F2}" destId="{763D7D30-0298-FE4D-BEFF-A4459EBE8143}" srcOrd="0" destOrd="0" presId="urn:microsoft.com/office/officeart/2005/8/layout/cycle2"/>
    <dgm:cxn modelId="{30184B5D-3FB4-8947-B682-C3AD4190D13C}" type="presOf" srcId="{52AC8F1D-D54D-0E4A-884D-0AF11E9C5A83}" destId="{BC16F426-A76E-8441-986B-41FEBB2F2041}" srcOrd="1" destOrd="0" presId="urn:microsoft.com/office/officeart/2005/8/layout/cycle2"/>
    <dgm:cxn modelId="{FDED60CB-B360-7349-9FDC-D32333AB7DEB}" type="presOf" srcId="{B477EF78-BA59-CA4B-954A-E2C231637C9A}" destId="{7AE3638F-9DE3-3745-88CC-87B990EFF346}" srcOrd="0" destOrd="0" presId="urn:microsoft.com/office/officeart/2005/8/layout/cycle2"/>
    <dgm:cxn modelId="{E70B2ED7-7E91-D74C-B4A4-50C23A5C79F6}" srcId="{B477EF78-BA59-CA4B-954A-E2C231637C9A}" destId="{727F7551-F8DC-E549-BAEC-7F61F7B1A2B6}" srcOrd="2" destOrd="0" parTransId="{89E43700-1764-DF4F-90C2-35C5BF863E11}" sibTransId="{93BE9F5B-3441-1E4E-B66E-2B50FDC42326}"/>
    <dgm:cxn modelId="{66817761-590F-E947-BC83-FDCDCB3E3FF6}" type="presOf" srcId="{93BE9F5B-3441-1E4E-B66E-2B50FDC42326}" destId="{8730E769-30E6-B846-A400-750D72AEFD34}" srcOrd="1" destOrd="0" presId="urn:microsoft.com/office/officeart/2005/8/layout/cycle2"/>
    <dgm:cxn modelId="{A36BC636-2E42-0F4F-88B2-406A30E7AEF5}" type="presOf" srcId="{727F7551-F8DC-E549-BAEC-7F61F7B1A2B6}" destId="{8E7063A7-882C-484C-96B4-A1676E1C99E6}" srcOrd="0" destOrd="0" presId="urn:microsoft.com/office/officeart/2005/8/layout/cycle2"/>
    <dgm:cxn modelId="{809D2BB3-63FB-D84E-A61C-C926E95404ED}" type="presOf" srcId="{52AC8F1D-D54D-0E4A-884D-0AF11E9C5A83}" destId="{13143C8B-9420-A74F-B5B2-E3499627505C}" srcOrd="0" destOrd="0" presId="urn:microsoft.com/office/officeart/2005/8/layout/cycle2"/>
    <dgm:cxn modelId="{6230DC0B-6CB6-9947-8DEB-54E70524A4B8}" type="presOf" srcId="{93BE9F5B-3441-1E4E-B66E-2B50FDC42326}" destId="{C4829F10-E869-254F-9593-ABABECE05E66}" srcOrd="0" destOrd="0" presId="urn:microsoft.com/office/officeart/2005/8/layout/cycle2"/>
    <dgm:cxn modelId="{9DC3E941-69D3-CD4C-9E6A-786C983D5C29}" type="presOf" srcId="{519F7D2F-35F5-EE47-8516-FBFDFFE148D2}" destId="{9D797ED2-F083-6A4F-BDD3-12A19E9288BA}" srcOrd="0" destOrd="0" presId="urn:microsoft.com/office/officeart/2005/8/layout/cycle2"/>
    <dgm:cxn modelId="{CBF905E4-6835-524E-A4F4-90D8771C394C}" srcId="{B477EF78-BA59-CA4B-954A-E2C231637C9A}" destId="{44556DC9-8AAA-6F49-9ADB-313D4E5C22F2}" srcOrd="1" destOrd="0" parTransId="{41FE0477-3CAB-0540-9BA6-8D844275488D}" sibTransId="{519F7D2F-35F5-EE47-8516-FBFDFFE148D2}"/>
    <dgm:cxn modelId="{895397DF-6AAA-C049-B7B0-E993C07D5799}" srcId="{B477EF78-BA59-CA4B-954A-E2C231637C9A}" destId="{8CF8A002-D391-1749-A464-AECAF412592B}" srcOrd="0" destOrd="0" parTransId="{0ABAE083-D833-0C43-913A-5146BAED61D7}" sibTransId="{52AC8F1D-D54D-0E4A-884D-0AF11E9C5A83}"/>
    <dgm:cxn modelId="{069688FC-84E7-0F4D-86DB-423DE2C4074D}" type="presOf" srcId="{8CF8A002-D391-1749-A464-AECAF412592B}" destId="{1E96815C-C470-0E41-83CB-F1E47DE94642}" srcOrd="0" destOrd="0" presId="urn:microsoft.com/office/officeart/2005/8/layout/cycle2"/>
    <dgm:cxn modelId="{F6A8A58E-27BA-4040-BA9C-371A44B68186}" type="presOf" srcId="{519F7D2F-35F5-EE47-8516-FBFDFFE148D2}" destId="{EB8ED1C3-E340-504F-9CBA-6A6A0C605646}" srcOrd="1" destOrd="0" presId="urn:microsoft.com/office/officeart/2005/8/layout/cycle2"/>
    <dgm:cxn modelId="{8B85B6BD-68EB-E041-9CCB-95ECC6E14AA4}" type="presParOf" srcId="{7AE3638F-9DE3-3745-88CC-87B990EFF346}" destId="{1E96815C-C470-0E41-83CB-F1E47DE94642}" srcOrd="0" destOrd="0" presId="urn:microsoft.com/office/officeart/2005/8/layout/cycle2"/>
    <dgm:cxn modelId="{4FEC26F3-1BB2-6941-9A54-C0741DBC7F43}" type="presParOf" srcId="{7AE3638F-9DE3-3745-88CC-87B990EFF346}" destId="{13143C8B-9420-A74F-B5B2-E3499627505C}" srcOrd="1" destOrd="0" presId="urn:microsoft.com/office/officeart/2005/8/layout/cycle2"/>
    <dgm:cxn modelId="{829CFE3E-6CA5-0942-91C4-6638AA08F166}" type="presParOf" srcId="{13143C8B-9420-A74F-B5B2-E3499627505C}" destId="{BC16F426-A76E-8441-986B-41FEBB2F2041}" srcOrd="0" destOrd="0" presId="urn:microsoft.com/office/officeart/2005/8/layout/cycle2"/>
    <dgm:cxn modelId="{EAA9731E-E721-3A43-B318-E0D923AF1838}" type="presParOf" srcId="{7AE3638F-9DE3-3745-88CC-87B990EFF346}" destId="{763D7D30-0298-FE4D-BEFF-A4459EBE8143}" srcOrd="2" destOrd="0" presId="urn:microsoft.com/office/officeart/2005/8/layout/cycle2"/>
    <dgm:cxn modelId="{2B0EA599-CF5E-9347-8B63-A439A1252F0E}" type="presParOf" srcId="{7AE3638F-9DE3-3745-88CC-87B990EFF346}" destId="{9D797ED2-F083-6A4F-BDD3-12A19E9288BA}" srcOrd="3" destOrd="0" presId="urn:microsoft.com/office/officeart/2005/8/layout/cycle2"/>
    <dgm:cxn modelId="{E7624F88-B0C5-9C4B-9316-0ACF936DD644}" type="presParOf" srcId="{9D797ED2-F083-6A4F-BDD3-12A19E9288BA}" destId="{EB8ED1C3-E340-504F-9CBA-6A6A0C605646}" srcOrd="0" destOrd="0" presId="urn:microsoft.com/office/officeart/2005/8/layout/cycle2"/>
    <dgm:cxn modelId="{23C308F8-CAD2-BF40-A24F-C872E778F857}" type="presParOf" srcId="{7AE3638F-9DE3-3745-88CC-87B990EFF346}" destId="{8E7063A7-882C-484C-96B4-A1676E1C99E6}" srcOrd="4" destOrd="0" presId="urn:microsoft.com/office/officeart/2005/8/layout/cycle2"/>
    <dgm:cxn modelId="{1CF73557-FC5F-D247-B4D6-A943D15B395E}" type="presParOf" srcId="{7AE3638F-9DE3-3745-88CC-87B990EFF346}" destId="{C4829F10-E869-254F-9593-ABABECE05E66}" srcOrd="5" destOrd="0" presId="urn:microsoft.com/office/officeart/2005/8/layout/cycle2"/>
    <dgm:cxn modelId="{BAD2A665-ECC2-8849-9F1E-AA6DC5A5D6B4}" type="presParOf" srcId="{C4829F10-E869-254F-9593-ABABECE05E66}" destId="{8730E769-30E6-B846-A400-750D72AEFD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6815C-C470-0E41-83CB-F1E47DE94642}">
      <dsp:nvSpPr>
        <dsp:cNvPr id="0" name=""/>
        <dsp:cNvSpPr/>
      </dsp:nvSpPr>
      <dsp:spPr>
        <a:xfrm>
          <a:off x="2061702" y="527"/>
          <a:ext cx="2278970" cy="227897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Поиск</a:t>
          </a:r>
          <a:endParaRPr lang="ru-RU" sz="2000" kern="1200" dirty="0"/>
        </a:p>
      </dsp:txBody>
      <dsp:txXfrm>
        <a:off x="2395449" y="334274"/>
        <a:ext cx="1611476" cy="1611476"/>
      </dsp:txXfrm>
    </dsp:sp>
    <dsp:sp modelId="{13143C8B-9420-A74F-B5B2-E3499627505C}">
      <dsp:nvSpPr>
        <dsp:cNvPr id="0" name=""/>
        <dsp:cNvSpPr/>
      </dsp:nvSpPr>
      <dsp:spPr>
        <a:xfrm rot="7200000">
          <a:off x="2052033" y="2221797"/>
          <a:ext cx="605099" cy="769152"/>
        </a:xfrm>
        <a:prstGeom prst="rightArrow">
          <a:avLst>
            <a:gd name="adj1" fmla="val 60000"/>
            <a:gd name="adj2" fmla="val 5000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0800000">
        <a:off x="2188181" y="2297022"/>
        <a:ext cx="423569" cy="461492"/>
      </dsp:txXfrm>
    </dsp:sp>
    <dsp:sp modelId="{763D7D30-0298-FE4D-BEFF-A4459EBE8143}">
      <dsp:nvSpPr>
        <dsp:cNvPr id="0" name=""/>
        <dsp:cNvSpPr/>
      </dsp:nvSpPr>
      <dsp:spPr>
        <a:xfrm>
          <a:off x="351368" y="2962912"/>
          <a:ext cx="2278970" cy="2278970"/>
        </a:xfrm>
        <a:prstGeom prst="ellipse">
          <a:avLst/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Асессоры</a:t>
          </a:r>
          <a:endParaRPr lang="ru-RU" sz="2000" kern="1200" dirty="0"/>
        </a:p>
      </dsp:txBody>
      <dsp:txXfrm>
        <a:off x="685115" y="3296659"/>
        <a:ext cx="1611476" cy="1611476"/>
      </dsp:txXfrm>
    </dsp:sp>
    <dsp:sp modelId="{9D797ED2-F083-6A4F-BDD3-12A19E9288BA}">
      <dsp:nvSpPr>
        <dsp:cNvPr id="0" name=""/>
        <dsp:cNvSpPr/>
      </dsp:nvSpPr>
      <dsp:spPr>
        <a:xfrm>
          <a:off x="2881512" y="3717820"/>
          <a:ext cx="605099" cy="769152"/>
        </a:xfrm>
        <a:prstGeom prst="rightArrow">
          <a:avLst>
            <a:gd name="adj1" fmla="val 60000"/>
            <a:gd name="adj2" fmla="val 5000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2881512" y="3871650"/>
        <a:ext cx="423569" cy="461492"/>
      </dsp:txXfrm>
    </dsp:sp>
    <dsp:sp modelId="{8E7063A7-882C-484C-96B4-A1676E1C99E6}">
      <dsp:nvSpPr>
        <dsp:cNvPr id="0" name=""/>
        <dsp:cNvSpPr/>
      </dsp:nvSpPr>
      <dsp:spPr>
        <a:xfrm>
          <a:off x="3772035" y="2962912"/>
          <a:ext cx="2278970" cy="2278970"/>
        </a:xfrm>
        <a:prstGeom prst="ellipse">
          <a:avLst/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Машинное обучение</a:t>
          </a:r>
          <a:endParaRPr lang="ru-RU" sz="2000" kern="1200" dirty="0"/>
        </a:p>
      </dsp:txBody>
      <dsp:txXfrm>
        <a:off x="4105782" y="3296659"/>
        <a:ext cx="1611476" cy="1611476"/>
      </dsp:txXfrm>
    </dsp:sp>
    <dsp:sp modelId="{C4829F10-E869-254F-9593-ABABECE05E66}">
      <dsp:nvSpPr>
        <dsp:cNvPr id="0" name=""/>
        <dsp:cNvSpPr/>
      </dsp:nvSpPr>
      <dsp:spPr>
        <a:xfrm rot="14400000">
          <a:off x="3762367" y="2251459"/>
          <a:ext cx="605099" cy="769152"/>
        </a:xfrm>
        <a:prstGeom prst="rightArrow">
          <a:avLst>
            <a:gd name="adj1" fmla="val 60000"/>
            <a:gd name="adj2" fmla="val 5000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0800000">
        <a:off x="3898515" y="2483894"/>
        <a:ext cx="423569" cy="46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7384" y="2039796"/>
            <a:ext cx="8665422" cy="4651829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6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617050-2DD0-C84A-8D05-39F399EE2F63}" type="datetimeFigureOut">
              <a:rPr lang="ru-RU" smtClean="0"/>
              <a:t>31.01.12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866BF-6657-D047-B896-3E6BE543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7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36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7384" y="1978181"/>
            <a:ext cx="4258416" cy="47256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78181"/>
            <a:ext cx="4254606" cy="47256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84" y="1974709"/>
            <a:ext cx="42600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7384" y="2614471"/>
            <a:ext cx="4260004" cy="404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74709"/>
            <a:ext cx="425778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14471"/>
            <a:ext cx="4257781" cy="404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4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5398" y="1147833"/>
            <a:ext cx="3270115" cy="1782805"/>
          </a:xfrm>
        </p:spPr>
        <p:txBody>
          <a:bodyPr anchor="t" anchorCtr="0">
            <a:noAutofit/>
          </a:bodyPr>
          <a:lstStyle>
            <a:lvl1pPr algn="l">
              <a:defRPr sz="44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49" y="1147834"/>
            <a:ext cx="5376605" cy="5540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398" y="2930639"/>
            <a:ext cx="3270115" cy="37572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7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53623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1744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290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84" y="1153830"/>
            <a:ext cx="8665422" cy="67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84" y="2039796"/>
            <a:ext cx="86654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Качество поиска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3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Море оценок</a:t>
            </a:r>
            <a:endParaRPr lang="ru-RU" dirty="0"/>
          </a:p>
        </p:txBody>
      </p:sp>
      <p:pic>
        <p:nvPicPr>
          <p:cNvPr id="4" name="Содержимое 8" descr="class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6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34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низ стрелка 7"/>
          <p:cNvSpPr/>
          <p:nvPr/>
        </p:nvSpPr>
        <p:spPr>
          <a:xfrm flipH="1">
            <a:off x="374208" y="5942667"/>
            <a:ext cx="5152044" cy="864096"/>
          </a:xfrm>
          <a:prstGeom prst="curvedUp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</a:t>
            </a:r>
            <a:r>
              <a:rPr lang="ru-RU" smtClean="0"/>
              <a:t>в итоге</a:t>
            </a: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2764085"/>
              </p:ext>
            </p:extLst>
          </p:nvPr>
        </p:nvGraphicFramePr>
        <p:xfrm>
          <a:off x="1406488" y="1323573"/>
          <a:ext cx="6402375" cy="524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136080" y="4936287"/>
            <a:ext cx="1644246" cy="10063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Инструкция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7447179" y="4936287"/>
            <a:ext cx="1591707" cy="1056117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Алгоритмы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603877" y="3138160"/>
            <a:ext cx="1644246" cy="10063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Подбор запросов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вопросы оптимизатора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покупать ссылки? С каким ТИЦ и </a:t>
            </a:r>
            <a:r>
              <a:rPr lang="en-US" dirty="0" smtClean="0"/>
              <a:t>PR?</a:t>
            </a:r>
            <a:endParaRPr lang="ru-RU" dirty="0" smtClean="0"/>
          </a:p>
          <a:p>
            <a:r>
              <a:rPr lang="ru-RU" dirty="0" smtClean="0"/>
              <a:t>Сколько раз нужно написать «халва», чтобы стало сладко?</a:t>
            </a:r>
          </a:p>
          <a:p>
            <a:r>
              <a:rPr lang="ru-RU" dirty="0" err="1" smtClean="0"/>
              <a:t>Скликивать</a:t>
            </a:r>
            <a:r>
              <a:rPr lang="ru-RU" dirty="0" smtClean="0"/>
              <a:t> – не больно?</a:t>
            </a:r>
          </a:p>
          <a:p>
            <a:endParaRPr lang="ru-RU" dirty="0"/>
          </a:p>
          <a:p>
            <a:r>
              <a:rPr lang="ru-RU" dirty="0" smtClean="0"/>
              <a:t>Не знаю.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Поисковая система лишь фиксирует отличия!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9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Главный вопрос владельца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сделал сайт про </a:t>
            </a:r>
            <a:r>
              <a:rPr lang="en-US" dirty="0" smtClean="0"/>
              <a:t>&lt;…&gt;</a:t>
            </a:r>
            <a:r>
              <a:rPr lang="ru-RU" dirty="0" smtClean="0"/>
              <a:t>, где же он в выдаче?</a:t>
            </a:r>
            <a:endParaRPr lang="en-US" dirty="0" smtClean="0"/>
          </a:p>
          <a:p>
            <a:pPr lvl="1"/>
            <a:r>
              <a:rPr lang="ru-RU" dirty="0" smtClean="0"/>
              <a:t>Пластиковые окна</a:t>
            </a:r>
          </a:p>
          <a:p>
            <a:pPr lvl="1"/>
            <a:r>
              <a:rPr lang="ru-RU" dirty="0" smtClean="0"/>
              <a:t>Тренажёры</a:t>
            </a:r>
          </a:p>
          <a:p>
            <a:pPr lvl="1"/>
            <a:r>
              <a:rPr lang="ru-RU" dirty="0" smtClean="0"/>
              <a:t>Торты на заказ</a:t>
            </a:r>
          </a:p>
          <a:p>
            <a:pPr lvl="1"/>
            <a:r>
              <a:rPr lang="ru-RU" dirty="0" smtClean="0"/>
              <a:t>И т.п. </a:t>
            </a:r>
          </a:p>
          <a:p>
            <a:endParaRPr lang="ru-RU" dirty="0" smtClean="0"/>
          </a:p>
          <a:p>
            <a:r>
              <a:rPr lang="ru-RU" dirty="0" smtClean="0"/>
              <a:t>А почему он там должен быть?</a:t>
            </a:r>
          </a:p>
          <a:p>
            <a:r>
              <a:rPr lang="ru-RU" dirty="0" smtClean="0"/>
              <a:t>Чем этот сайт отличается от других?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63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помочь поиску?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Помогайте роботу правильно обходить ваш сайт. </a:t>
            </a:r>
          </a:p>
          <a:p>
            <a:r>
              <a:rPr lang="ru-RU" dirty="0" smtClean="0"/>
              <a:t>Улучшайте структуру и навигацию сайта.</a:t>
            </a:r>
          </a:p>
          <a:p>
            <a:r>
              <a:rPr lang="ru-RU" dirty="0" smtClean="0"/>
              <a:t>Пишите интересные статьи.  </a:t>
            </a:r>
          </a:p>
          <a:p>
            <a:r>
              <a:rPr lang="ru-RU" dirty="0" smtClean="0"/>
              <a:t>Следите за сниппетами.</a:t>
            </a:r>
          </a:p>
          <a:p>
            <a:pPr lvl="1"/>
            <a:r>
              <a:rPr lang="ru-RU" dirty="0" smtClean="0"/>
              <a:t>Заголовки страниц! </a:t>
            </a:r>
          </a:p>
          <a:p>
            <a:endParaRPr lang="ru-RU" dirty="0"/>
          </a:p>
          <a:p>
            <a:r>
              <a:rPr lang="ru-RU" dirty="0" smtClean="0"/>
              <a:t>Сделайте </a:t>
            </a:r>
            <a:r>
              <a:rPr lang="ru-RU" b="1" dirty="0" smtClean="0"/>
              <a:t>хороший сайт</a:t>
            </a:r>
            <a:r>
              <a:rPr lang="ru-RU" dirty="0" smtClean="0"/>
              <a:t> и поиск его найдёт!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47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 ВОПРОСЫ?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Андрей Калинин</a:t>
            </a:r>
            <a:br>
              <a:rPr lang="ru-RU" dirty="0" smtClean="0"/>
            </a:br>
            <a:r>
              <a:rPr lang="ru-RU" dirty="0" smtClean="0"/>
              <a:t>руководитель разработки поиска</a:t>
            </a:r>
            <a:br>
              <a:rPr lang="ru-RU" dirty="0" smtClean="0"/>
            </a:br>
            <a:r>
              <a:rPr lang="en-US" dirty="0" err="1" smtClean="0"/>
              <a:t>kalinin@corp.mail.ru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05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есть свой поиск!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Веб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Новости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Обсуждения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Ответы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Словари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rcRect l="-3119" r="-31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запросов</a:t>
            </a:r>
            <a:endParaRPr lang="ru-RU" dirty="0"/>
          </a:p>
        </p:txBody>
      </p:sp>
      <p:graphicFrame>
        <p:nvGraphicFramePr>
          <p:cNvPr id="7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110441"/>
              </p:ext>
            </p:extLst>
          </p:nvPr>
        </p:nvGraphicFramePr>
        <p:xfrm>
          <a:off x="238125" y="2039938"/>
          <a:ext cx="86645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57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Аудитория по месяцам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27000" y="6317568"/>
            <a:ext cx="43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Россия, города 100 000+, возраст 12-54 лет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0" y="6083299"/>
            <a:ext cx="927100" cy="7747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086100"/>
            <a:ext cx="2209800" cy="6731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086100"/>
            <a:ext cx="2209800" cy="6731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06" y="2309480"/>
            <a:ext cx="8699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Асессорская 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746" y="1765820"/>
            <a:ext cx="8231066" cy="4609657"/>
          </a:xfrm>
        </p:spPr>
        <p:txBody>
          <a:bodyPr/>
          <a:lstStyle/>
          <a:p>
            <a:r>
              <a:rPr lang="ru-RU" dirty="0" smtClean="0"/>
              <a:t>Отбираем запросы.</a:t>
            </a:r>
          </a:p>
          <a:p>
            <a:r>
              <a:rPr lang="ru-RU" dirty="0"/>
              <a:t>Н</a:t>
            </a:r>
            <a:r>
              <a:rPr lang="ru-RU" dirty="0" smtClean="0"/>
              <a:t>анимаем асессоров. </a:t>
            </a:r>
          </a:p>
          <a:p>
            <a:r>
              <a:rPr lang="ru-RU" dirty="0" smtClean="0"/>
              <a:t>Учим их оценивать релевантность документов. </a:t>
            </a:r>
          </a:p>
          <a:p>
            <a:r>
              <a:rPr lang="ru-RU" dirty="0" smtClean="0"/>
              <a:t>Делаем это постоянно.</a:t>
            </a:r>
          </a:p>
          <a:p>
            <a:r>
              <a:rPr lang="ru-RU" dirty="0" smtClean="0"/>
              <a:t>Оценка нужна, чтобы улучшать поиск. </a:t>
            </a:r>
          </a:p>
          <a:p>
            <a:pPr lvl="1"/>
            <a:r>
              <a:rPr lang="ru-RU" dirty="0" smtClean="0"/>
              <a:t>И для машинного обучения в частности.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7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запроса</a:t>
            </a:r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2"/>
          <a:srcRect l="-7227" r="-7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30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/>
          <a:srcRect l="-7227" r="-7227"/>
          <a:stretch>
            <a:fillRect/>
          </a:stretch>
        </p:blipFill>
        <p:spPr/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и оценка страницы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101463" y="1262867"/>
            <a:ext cx="5225527" cy="2638310"/>
            <a:chOff x="3524773" y="1171331"/>
            <a:chExt cx="5225527" cy="2638310"/>
          </a:xfrm>
        </p:grpSpPr>
        <p:sp>
          <p:nvSpPr>
            <p:cNvPr id="3" name="TextBox 2"/>
            <p:cNvSpPr txBox="1"/>
            <p:nvPr/>
          </p:nvSpPr>
          <p:spPr>
            <a:xfrm>
              <a:off x="5986931" y="1171331"/>
              <a:ext cx="2763369" cy="2308324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Обязательно</a:t>
              </a:r>
            </a:p>
            <a:p>
              <a:r>
                <a:rPr lang="ru-RU" sz="2400" b="1" dirty="0" smtClean="0"/>
                <a:t>Точный ответ</a:t>
              </a:r>
            </a:p>
            <a:p>
              <a:r>
                <a:rPr lang="ru-RU" sz="2400" b="1" dirty="0" smtClean="0"/>
                <a:t>Полезно</a:t>
              </a:r>
            </a:p>
            <a:p>
              <a:r>
                <a:rPr lang="ru-RU" sz="2400" b="1" dirty="0" smtClean="0"/>
                <a:t>Малополезно</a:t>
              </a:r>
            </a:p>
            <a:p>
              <a:r>
                <a:rPr lang="ru-RU" sz="2400" dirty="0" smtClean="0"/>
                <a:t>Не по теме</a:t>
              </a:r>
            </a:p>
            <a:p>
              <a:r>
                <a:rPr lang="ru-RU" sz="2400" dirty="0" smtClean="0"/>
                <a:t>Нельзя оценить</a:t>
              </a:r>
              <a:endParaRPr lang="ru-RU" sz="24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24773" y="2785961"/>
              <a:ext cx="1995644" cy="102367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524773" y="1171331"/>
              <a:ext cx="2462158" cy="1614630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520417" y="3479655"/>
              <a:ext cx="3229883" cy="32998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524773" y="3479655"/>
              <a:ext cx="2462158" cy="329986"/>
            </a:xfrm>
            <a:prstGeom prst="line">
              <a:avLst/>
            </a:pr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Точный? Полезный? Малополезный?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Оцениваем с точки зрения пользователя. </a:t>
            </a:r>
          </a:p>
          <a:p>
            <a:pPr lvl="1"/>
            <a:r>
              <a:rPr lang="ru-RU" dirty="0" smtClean="0"/>
              <a:t>Чем точнее запрос, тем понятнее цели и выше требования к странице</a:t>
            </a:r>
          </a:p>
          <a:p>
            <a:pPr lvl="1"/>
            <a:r>
              <a:rPr lang="ru-RU" dirty="0" smtClean="0"/>
              <a:t>Нужно учитывать регион. </a:t>
            </a:r>
            <a:endParaRPr lang="en-US" dirty="0" smtClean="0"/>
          </a:p>
          <a:p>
            <a:r>
              <a:rPr lang="ru-RU" dirty="0" smtClean="0"/>
              <a:t>Нет чётких границ. </a:t>
            </a:r>
          </a:p>
          <a:p>
            <a:r>
              <a:rPr lang="ru-RU" dirty="0" smtClean="0"/>
              <a:t>Но как-то нужно выбирать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Авторский текст или плагиат.</a:t>
            </a:r>
          </a:p>
          <a:p>
            <a:pPr lvl="1"/>
            <a:r>
              <a:rPr lang="ru-RU" dirty="0" smtClean="0"/>
              <a:t>Полнота. </a:t>
            </a:r>
          </a:p>
          <a:p>
            <a:pPr lvl="1"/>
            <a:r>
              <a:rPr lang="ru-RU" dirty="0" smtClean="0"/>
              <a:t>Достоверность. </a:t>
            </a:r>
          </a:p>
          <a:p>
            <a:pPr lvl="1"/>
            <a:r>
              <a:rPr lang="ru-RU" dirty="0" smtClean="0"/>
              <a:t>Актуальность.  </a:t>
            </a:r>
          </a:p>
          <a:p>
            <a:pPr lvl="1"/>
            <a:r>
              <a:rPr lang="ru-RU" dirty="0" smtClean="0"/>
              <a:t>Затруднения. </a:t>
            </a:r>
          </a:p>
          <a:p>
            <a:pPr marL="273050" lvl="1" indent="0">
              <a:buNone/>
            </a:pP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94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качества поиска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8746" y="1864141"/>
            <a:ext cx="4044462" cy="46017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</a:rPr>
              <a:t>Точный ответ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</a:rPr>
              <a:t>Точный ответ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</a:rPr>
              <a:t>Точный ответ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Малополезно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Малополезно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03885" y="1864141"/>
            <a:ext cx="4045927" cy="46017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AA61A"/>
                </a:solidFill>
              </a:rPr>
              <a:t>Малополезно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Не по 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Малополезно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Не по 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Не по 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</a:rPr>
              <a:t>Точный ответ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AA61A"/>
                </a:solidFill>
              </a:rPr>
              <a:t>Малополезно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Не по теме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10918</TotalTime>
  <Words>298</Words>
  <Application>Microsoft Macintosh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Качество поиска</vt:lpstr>
      <vt:lpstr>У нас есть свой поиск!</vt:lpstr>
      <vt:lpstr>Распределение запросов</vt:lpstr>
      <vt:lpstr>Аудитория по месяцам</vt:lpstr>
      <vt:lpstr>Асессорская оценка</vt:lpstr>
      <vt:lpstr>Анализ запроса</vt:lpstr>
      <vt:lpstr>Анализ и оценка страницы</vt:lpstr>
      <vt:lpstr>Точный? Полезный? Малополезный? </vt:lpstr>
      <vt:lpstr>Оценка качества поиска</vt:lpstr>
      <vt:lpstr>Море оценок</vt:lpstr>
      <vt:lpstr>Что в итоге</vt:lpstr>
      <vt:lpstr>Главные вопросы оптимизатора</vt:lpstr>
      <vt:lpstr>Главный вопрос владельца сайта</vt:lpstr>
      <vt:lpstr>Как помочь поиску?</vt:lpstr>
      <vt:lpstr>СПАСИБО! ВОПРОСЫ?</vt:lpstr>
    </vt:vector>
  </TitlesOfParts>
  <Company>Mail.Ru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поиска</dc:title>
  <dc:creator>Андрей Калинин</dc:creator>
  <cp:lastModifiedBy>Андрей Калинин</cp:lastModifiedBy>
  <cp:revision>79</cp:revision>
  <dcterms:created xsi:type="dcterms:W3CDTF">2011-11-17T14:20:36Z</dcterms:created>
  <dcterms:modified xsi:type="dcterms:W3CDTF">2012-02-01T05:28:20Z</dcterms:modified>
</cp:coreProperties>
</file>