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329" r:id="rId3"/>
    <p:sldId id="331" r:id="rId4"/>
    <p:sldId id="332" r:id="rId5"/>
    <p:sldId id="346" r:id="rId6"/>
    <p:sldId id="353" r:id="rId7"/>
    <p:sldId id="352" r:id="rId8"/>
    <p:sldId id="342" r:id="rId9"/>
    <p:sldId id="347" r:id="rId10"/>
    <p:sldId id="348" r:id="rId11"/>
    <p:sldId id="349" r:id="rId12"/>
    <p:sldId id="350" r:id="rId13"/>
    <p:sldId id="354" r:id="rId14"/>
  </p:sldIdLst>
  <p:sldSz cx="9906000" cy="6858000" type="A4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3434"/>
    <a:srgbClr val="009ED6"/>
    <a:srgbClr val="57D3FF"/>
    <a:srgbClr val="B2CEDE"/>
    <a:srgbClr val="00BCBC"/>
    <a:srgbClr val="00D6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0" autoAdjust="0"/>
    <p:restoredTop sz="94658" autoAdjust="0"/>
  </p:normalViewPr>
  <p:slideViewPr>
    <p:cSldViewPr snapToGrid="0">
      <p:cViewPr>
        <p:scale>
          <a:sx n="60" d="100"/>
          <a:sy n="60" d="100"/>
        </p:scale>
        <p:origin x="-1722" y="-29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204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6975DFD-4894-48A7-832D-3F57348C2C58}" type="datetimeFigureOut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37ECA60-BA74-41C1-8CA5-C9540DF51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79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Заметка №1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7ECA60-BA74-41C1-8CA5-C9540DF5118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51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7ECA60-BA74-41C1-8CA5-C9540DF5118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27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7ECA60-BA74-41C1-8CA5-C9540DF5118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32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7ECA60-BA74-41C1-8CA5-C9540DF5118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06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 userDrawn="1"/>
        </p:nvSpPr>
        <p:spPr>
          <a:xfrm>
            <a:off x="228600" y="2667000"/>
            <a:ext cx="9448800" cy="3962400"/>
          </a:xfrm>
          <a:prstGeom prst="rect">
            <a:avLst/>
          </a:prstGeom>
          <a:solidFill>
            <a:srgbClr val="009E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8" descr="wp-rulogo.w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873125"/>
            <a:ext cx="33258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550" y="449263"/>
            <a:ext cx="1852613" cy="185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6095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ED79-D685-47E5-AAE6-C30165EB00A4}" type="datetime1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A3D78-F0B6-43C9-979B-6BED53B68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81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E4FB0-A803-4698-A3C6-3DC37F219F96}" type="datetime1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A5C2D-9089-43F8-89F2-F8635FC1B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91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631EE-8519-4654-BB9C-A478F8272F8D}" type="datetime1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977DC-5DCE-4860-8F81-CA30B8A9A4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22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0"/>
            <a:ext cx="9906000" cy="1404938"/>
          </a:xfrm>
          <a:prstGeom prst="rect">
            <a:avLst/>
          </a:prstGeom>
          <a:gradFill>
            <a:gsLst>
              <a:gs pos="5000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 bwMode="ltGray">
          <a:xfrm>
            <a:off x="1" y="1419369"/>
            <a:ext cx="9905999" cy="4817659"/>
          </a:xfrm>
          <a:prstGeom prst="rect">
            <a:avLst/>
          </a:prstGeom>
          <a:gradFill flip="none" rotWithShape="1">
            <a:gsLst>
              <a:gs pos="5000">
                <a:schemeClr val="tx2">
                  <a:lumMod val="50000"/>
                </a:schemeClr>
              </a:gs>
              <a:gs pos="100000">
                <a:srgbClr val="22252E"/>
              </a:gs>
            </a:gsLst>
            <a:path path="circle">
              <a:fillToRect l="50000" t="50000" r="50000" b="50000"/>
            </a:path>
            <a:tileRect/>
          </a:gra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488950" y="6405563"/>
            <a:ext cx="5780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200" b="1" smtClean="0">
                <a:solidFill>
                  <a:srgbClr val="10253F"/>
                </a:solidFill>
                <a:latin typeface="Georgia" pitchFamily="18" charset="0"/>
              </a:rPr>
              <a:t>WebProfiters ― Effective Online Marketing Agency</a:t>
            </a:r>
            <a:endParaRPr lang="en-US" sz="1200" smtClean="0">
              <a:solidFill>
                <a:srgbClr val="10253F"/>
              </a:solidFill>
              <a:latin typeface="Georgia" pitchFamily="18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sp3d prstMaterial="matte"/>
          </a:bodyPr>
          <a:lstStyle>
            <a:lvl1pPr>
              <a:defRPr sz="4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95300" y="1775192"/>
            <a:ext cx="8915400" cy="4175232"/>
          </a:xfrm>
        </p:spPr>
        <p:txBody>
          <a:bodyPr/>
          <a:lstStyle>
            <a:lvl1pPr>
              <a:buClr>
                <a:schemeClr val="bg1"/>
              </a:buClr>
              <a:buSzPct val="100000"/>
              <a:defRPr>
                <a:solidFill>
                  <a:schemeClr val="bg1"/>
                </a:solidFill>
                <a:latin typeface="Georgia" pitchFamily="18" charset="0"/>
              </a:defRPr>
            </a:lvl1pPr>
            <a:lvl2pPr>
              <a:buClr>
                <a:schemeClr val="bg1"/>
              </a:buClr>
              <a:buFont typeface="Georgia" pitchFamily="18" charset="0"/>
              <a:buChar char="•"/>
              <a:defRPr>
                <a:solidFill>
                  <a:schemeClr val="bg1"/>
                </a:solidFill>
                <a:latin typeface="Georgia" pitchFamily="18" charset="0"/>
              </a:defRPr>
            </a:lvl2pPr>
            <a:lvl3pPr>
              <a:buClr>
                <a:schemeClr val="bg1"/>
              </a:buClr>
              <a:buFont typeface="Georgia" pitchFamily="18" charset="0"/>
              <a:buChar char="•"/>
              <a:defRPr>
                <a:solidFill>
                  <a:schemeClr val="bg1"/>
                </a:solidFill>
                <a:latin typeface="Georgia" pitchFamily="18" charset="0"/>
              </a:defRPr>
            </a:lvl3pPr>
            <a:lvl4pPr>
              <a:buClr>
                <a:schemeClr val="bg1"/>
              </a:buClr>
              <a:buFont typeface="Georgia" pitchFamily="18" charset="0"/>
              <a:buChar char="•"/>
              <a:defRPr>
                <a:solidFill>
                  <a:schemeClr val="bg1"/>
                </a:solidFill>
                <a:latin typeface="Georgia" pitchFamily="18" charset="0"/>
              </a:defRPr>
            </a:lvl4pPr>
            <a:lvl5pPr>
              <a:buClr>
                <a:schemeClr val="bg1"/>
              </a:buClr>
              <a:buFont typeface="Georgia" pitchFamily="18" charset="0"/>
              <a:buChar char="•"/>
              <a:defRPr>
                <a:solidFill>
                  <a:schemeClr val="bg1"/>
                </a:solidFill>
                <a:latin typeface="Georgia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0"/>
          </p:nvPr>
        </p:nvSpPr>
        <p:spPr>
          <a:xfrm>
            <a:off x="9102725" y="6405563"/>
            <a:ext cx="514350" cy="274637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>
              <a:defRPr/>
            </a:pPr>
            <a:fld id="{9D73CCFC-D23A-41A9-ACA2-8B4E22BD41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168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8286750" y="6219825"/>
            <a:ext cx="1381125" cy="409575"/>
          </a:xfrm>
          <a:prstGeom prst="rect">
            <a:avLst/>
          </a:prstGeom>
          <a:solidFill>
            <a:srgbClr val="B2C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6"/>
          <p:cNvSpPr/>
          <p:nvPr userDrawn="1"/>
        </p:nvSpPr>
        <p:spPr>
          <a:xfrm>
            <a:off x="228600" y="6219825"/>
            <a:ext cx="8029575" cy="409575"/>
          </a:xfrm>
          <a:prstGeom prst="rect">
            <a:avLst/>
          </a:prstGeom>
          <a:solidFill>
            <a:srgbClr val="009E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495300" y="6288088"/>
            <a:ext cx="75819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200" smtClean="0">
                <a:solidFill>
                  <a:schemeClr val="bg1"/>
                </a:solidFill>
                <a:latin typeface="Calibri" pitchFamily="34" charset="0"/>
              </a:rPr>
              <a:t>WebProfiters — </a:t>
            </a:r>
            <a:r>
              <a:rPr lang="ru-RU" sz="1200" smtClean="0">
                <a:solidFill>
                  <a:schemeClr val="bg1"/>
                </a:solidFill>
                <a:latin typeface="Calibri" pitchFamily="34" charset="0"/>
              </a:rPr>
              <a:t>эффективный интернет-маркетинг</a:t>
            </a:r>
            <a:endParaRPr lang="en-US" sz="120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61950"/>
            <a:ext cx="8915400" cy="9144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B2CEDE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00175"/>
            <a:ext cx="8915400" cy="4724399"/>
          </a:xfrm>
        </p:spPr>
        <p:txBody>
          <a:bodyPr/>
          <a:lstStyle>
            <a:lvl1pPr marL="0" indent="0">
              <a:buFont typeface="Arial" pitchFamily="34" charset="0"/>
              <a:buNone/>
              <a:defRPr sz="2800">
                <a:solidFill>
                  <a:srgbClr val="343434"/>
                </a:solidFill>
                <a:latin typeface="+mj-lt"/>
              </a:defRPr>
            </a:lvl1pPr>
            <a:lvl2pPr marL="182880" indent="-18288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200">
                <a:solidFill>
                  <a:srgbClr val="343434"/>
                </a:solidFill>
                <a:latin typeface="+mj-lt"/>
              </a:defRPr>
            </a:lvl2pPr>
            <a:lvl3pPr marL="640080" indent="-274320">
              <a:buFont typeface="+mj-lt"/>
              <a:buAutoNum type="alphaLcPeriod"/>
              <a:defRPr sz="1800">
                <a:solidFill>
                  <a:srgbClr val="343434"/>
                </a:solidFill>
                <a:latin typeface="+mj-lt"/>
              </a:defRPr>
            </a:lvl3pPr>
            <a:lvl4pPr>
              <a:defRPr>
                <a:solidFill>
                  <a:srgbClr val="343434"/>
                </a:solidFill>
              </a:defRPr>
            </a:lvl4pPr>
            <a:lvl5pPr>
              <a:defRPr>
                <a:solidFill>
                  <a:srgbClr val="34343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0"/>
          </p:nvPr>
        </p:nvSpPr>
        <p:spPr>
          <a:xfrm>
            <a:off x="8301038" y="6237288"/>
            <a:ext cx="1365250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FFD7FA39-0B3D-4DF9-8A77-9BB69B84C5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059909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 userDrawn="1"/>
        </p:nvSpPr>
        <p:spPr>
          <a:xfrm>
            <a:off x="228600" y="249238"/>
            <a:ext cx="9448800" cy="6380162"/>
          </a:xfrm>
          <a:prstGeom prst="rect">
            <a:avLst/>
          </a:prstGeom>
          <a:solidFill>
            <a:srgbClr val="009E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61950"/>
            <a:ext cx="8915400" cy="9144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B2CEDE"/>
                </a:solidFill>
                <a:latin typeface="PF BeauSans Pro SemiBold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345697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1F782-5985-4A90-B661-B05162E292A0}" type="datetime1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035C7-6068-4DB9-BEEE-A2B0888733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4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6B76C-BE7D-4812-B659-E096C57591D9}" type="datetime1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3DD2F-1CA6-4D0F-80DD-858DF33EE8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90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3AB23-74AC-4857-B26E-12351D0380A4}" type="datetime1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09CD8-B78B-445F-9F1C-60D5B3B49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9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346E4-00A2-4F92-ABC0-ACB1A3E6BB2E}" type="datetime1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06F92-AFAA-477A-B1F1-09179D0EA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080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E1263-3754-4E7B-9A15-A32F650DACAD}" type="datetime1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1A9EA-F80F-4EBE-8017-5415926F9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94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18BA2-42F5-4E32-9BE7-F401F213AC0A}" type="datetime1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A7EFD-42BD-47B7-ADF3-AD53FEA073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29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4E21A64-6110-4A9E-BADC-09FCE4421B4D}" type="datetime1">
              <a:rPr lang="en-US"/>
              <a:pPr>
                <a:defRPr/>
              </a:pPr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CF53C3-8983-410A-A04C-89BE0FAC6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88" r:id="rId2"/>
    <p:sldLayoutId id="2147484289" r:id="rId3"/>
    <p:sldLayoutId id="2147484278" r:id="rId4"/>
    <p:sldLayoutId id="2147484279" r:id="rId5"/>
    <p:sldLayoutId id="2147484280" r:id="rId6"/>
    <p:sldLayoutId id="2147484281" r:id="rId7"/>
    <p:sldLayoutId id="2147484282" r:id="rId8"/>
    <p:sldLayoutId id="2147484283" r:id="rId9"/>
    <p:sldLayoutId id="2147484284" r:id="rId10"/>
    <p:sldLayoutId id="2147484285" r:id="rId11"/>
    <p:sldLayoutId id="2147484286" r:id="rId12"/>
    <p:sldLayoutId id="2147484290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rtal.r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4294967295"/>
          </p:nvPr>
        </p:nvSpPr>
        <p:spPr>
          <a:xfrm>
            <a:off x="568325" y="3332163"/>
            <a:ext cx="8732838" cy="3163887"/>
          </a:xfrm>
        </p:spPr>
        <p:txBody>
          <a:bodyPr anchor="ctr"/>
          <a:lstStyle/>
          <a:p>
            <a:pPr algn="ctr" eaLnBrk="1" hangingPunct="1">
              <a:buFont typeface="Arial" pitchFamily="34" charset="0"/>
              <a:buNone/>
              <a:defRPr/>
            </a:pPr>
            <a:r>
              <a:rPr lang="ru-RU" sz="4400" dirty="0" smtClean="0">
                <a:solidFill>
                  <a:srgbClr val="FFFFFF"/>
                </a:solidFill>
                <a:latin typeface="+mj-lt"/>
              </a:rPr>
              <a:t>Внутренний </a:t>
            </a:r>
            <a:r>
              <a:rPr lang="en-US" sz="4400" dirty="0" smtClean="0">
                <a:solidFill>
                  <a:srgbClr val="FFFFFF"/>
                </a:solidFill>
                <a:latin typeface="+mj-lt"/>
              </a:rPr>
              <a:t>SEO</a:t>
            </a:r>
            <a:r>
              <a:rPr lang="ru-RU" sz="4400" dirty="0" smtClean="0">
                <a:solidFill>
                  <a:srgbClr val="FFFFFF"/>
                </a:solidFill>
                <a:latin typeface="+mj-lt"/>
              </a:rPr>
              <a:t>-аудит</a:t>
            </a:r>
          </a:p>
          <a:p>
            <a:pPr algn="ctr" eaLnBrk="1" hangingPunct="1"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FF"/>
                </a:solidFill>
                <a:latin typeface="+mj-lt"/>
              </a:rPr>
              <a:t>Актуальные проблемы сайтов</a:t>
            </a:r>
          </a:p>
          <a:p>
            <a:pPr algn="r" eaLnBrk="1" hangingPunct="1">
              <a:spcBef>
                <a:spcPts val="2400"/>
              </a:spcBef>
              <a:buFont typeface="Arial" pitchFamily="34" charset="0"/>
              <a:buNone/>
              <a:defRPr/>
            </a:pPr>
            <a:r>
              <a:rPr lang="ru-RU" sz="2000" dirty="0" err="1" smtClean="0">
                <a:solidFill>
                  <a:srgbClr val="FFFFFF"/>
                </a:solidFill>
                <a:latin typeface="+mj-lt"/>
              </a:rPr>
              <a:t>Партала</a:t>
            </a:r>
            <a:r>
              <a:rPr lang="ru-RU" sz="2000" dirty="0" smtClean="0">
                <a:solidFill>
                  <a:srgbClr val="FFFFFF"/>
                </a:solidFill>
                <a:latin typeface="+mj-lt"/>
              </a:rPr>
              <a:t> Кирилл</a:t>
            </a:r>
            <a:endParaRPr lang="en-US" sz="2000" dirty="0" smtClean="0">
              <a:solidFill>
                <a:srgbClr val="FFFFFF"/>
              </a:solidFill>
              <a:latin typeface="+mj-lt"/>
            </a:endParaRPr>
          </a:p>
          <a:p>
            <a:pPr algn="r" eaLnBrk="1" hangingPunct="1"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rgbClr val="FFFFFF"/>
                </a:solidFill>
                <a:latin typeface="+mj-lt"/>
              </a:rPr>
              <a:t>Начальник отдела интернет-маркетинга</a:t>
            </a:r>
            <a:endParaRPr lang="en-US" sz="2000" dirty="0" smtClean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Описание проблемы</a:t>
            </a:r>
            <a:endParaRPr lang="en-US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400175"/>
            <a:ext cx="8915400" cy="47244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600" b="1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600" b="1" dirty="0" smtClean="0"/>
              <a:t>Описание найденной проблемы</a:t>
            </a:r>
            <a:endParaRPr lang="en-US" sz="2600" b="1" dirty="0" smtClean="0"/>
          </a:p>
          <a:p>
            <a:pPr marL="640080" lvl="1" indent="-457200">
              <a:defRPr/>
            </a:pPr>
            <a:r>
              <a:rPr lang="ru-RU" sz="2000" i="1" dirty="0" smtClean="0"/>
              <a:t>Существует </a:t>
            </a:r>
            <a:r>
              <a:rPr lang="ru-RU" sz="2000" i="1" dirty="0"/>
              <a:t>возможность формировать URL страниц, которые не существуют, но при этом отдают </a:t>
            </a:r>
            <a:r>
              <a:rPr lang="en-US" sz="2000" i="1" dirty="0"/>
              <a:t>http</a:t>
            </a:r>
            <a:r>
              <a:rPr lang="ru-RU" sz="2000" i="1" dirty="0"/>
              <a:t> заголовки 200 </a:t>
            </a:r>
            <a:r>
              <a:rPr lang="ru-RU" sz="2000" i="1" dirty="0" err="1"/>
              <a:t>ок</a:t>
            </a:r>
            <a:r>
              <a:rPr lang="ru-RU" sz="2000" i="1" dirty="0"/>
              <a:t>!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600" b="1" dirty="0" smtClean="0"/>
              <a:t>Указание примеров</a:t>
            </a:r>
          </a:p>
          <a:p>
            <a:pPr marL="640080" lvl="1" indent="-457200">
              <a:defRPr/>
            </a:pPr>
            <a:r>
              <a:rPr lang="en-US" sz="2000" i="1" dirty="0" smtClean="0"/>
              <a:t>Site.ru/</a:t>
            </a:r>
            <a:r>
              <a:rPr lang="en-US" sz="2000" i="1" dirty="0" smtClean="0">
                <a:solidFill>
                  <a:srgbClr val="FF0000"/>
                </a:solidFill>
              </a:rPr>
              <a:t>error-page/</a:t>
            </a:r>
          </a:p>
          <a:p>
            <a:pPr marL="640080" lvl="1" indent="-457200">
              <a:defRPr/>
            </a:pPr>
            <a:r>
              <a:rPr lang="en-US" sz="2000" i="1" dirty="0" smtClean="0"/>
              <a:t>Site.ru/</a:t>
            </a:r>
            <a:r>
              <a:rPr lang="en-US" sz="2000" i="1" dirty="0" smtClean="0">
                <a:solidFill>
                  <a:srgbClr val="FF0000"/>
                </a:solidFill>
              </a:rPr>
              <a:t>?</a:t>
            </a:r>
            <a:r>
              <a:rPr lang="en-US" sz="2000" i="1" dirty="0" err="1" smtClean="0">
                <a:solidFill>
                  <a:srgbClr val="FF0000"/>
                </a:solidFill>
              </a:rPr>
              <a:t>param</a:t>
            </a:r>
            <a:r>
              <a:rPr lang="en-US" sz="2000" i="1" dirty="0" smtClean="0">
                <a:solidFill>
                  <a:srgbClr val="FF0000"/>
                </a:solidFill>
              </a:rPr>
              <a:t>=</a:t>
            </a:r>
            <a:r>
              <a:rPr lang="en-US" sz="2000" i="1" dirty="0" err="1" smtClean="0">
                <a:solidFill>
                  <a:srgbClr val="FF0000"/>
                </a:solidFill>
              </a:rPr>
              <a:t>bla-bla-bla</a:t>
            </a:r>
            <a:endParaRPr lang="en-US" sz="2000" i="1" dirty="0" smtClean="0">
              <a:solidFill>
                <a:srgbClr val="FF0000"/>
              </a:solidFill>
            </a:endParaRPr>
          </a:p>
          <a:p>
            <a:pPr lvl="1" indent="0">
              <a:buNone/>
              <a:defRPr/>
            </a:pPr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B200E0-B28E-4CDE-B5C8-C60721471DE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282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Формирование задачи для специалиста</a:t>
            </a:r>
            <a:endParaRPr lang="en-US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400175"/>
            <a:ext cx="8915400" cy="47244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600" dirty="0" smtClean="0"/>
              <a:t>Текущая ситуация и указание примеров (повтор)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600" b="1" dirty="0" smtClean="0"/>
              <a:t>Как </a:t>
            </a:r>
            <a:r>
              <a:rPr lang="ru-RU" sz="2600" b="1" dirty="0"/>
              <a:t>должно работать правильно</a:t>
            </a:r>
          </a:p>
          <a:p>
            <a:pPr marL="640080" lvl="1" indent="-457200">
              <a:defRPr/>
            </a:pPr>
            <a:r>
              <a:rPr lang="ru-RU" sz="2000" i="1" dirty="0"/>
              <a:t>У несуществующих  страниц в </a:t>
            </a:r>
            <a:r>
              <a:rPr lang="ru-RU" sz="2000" i="1" dirty="0" err="1"/>
              <a:t>http</a:t>
            </a:r>
            <a:r>
              <a:rPr lang="ru-RU" sz="2000" i="1" dirty="0"/>
              <a:t> заголовках должен быть настроен ответ «404 </a:t>
            </a:r>
            <a:r>
              <a:rPr lang="ru-RU" sz="2000" i="1" dirty="0" err="1"/>
              <a:t>page</a:t>
            </a:r>
            <a:r>
              <a:rPr lang="ru-RU" sz="2000" i="1" dirty="0"/>
              <a:t> </a:t>
            </a:r>
            <a:r>
              <a:rPr lang="ru-RU" sz="2000" i="1" dirty="0" err="1"/>
              <a:t>not</a:t>
            </a:r>
            <a:r>
              <a:rPr lang="ru-RU" sz="2000" i="1" dirty="0"/>
              <a:t> </a:t>
            </a:r>
            <a:r>
              <a:rPr lang="ru-RU" sz="2000" i="1" dirty="0" err="1"/>
              <a:t>found</a:t>
            </a:r>
            <a:r>
              <a:rPr lang="ru-RU" sz="2000" i="1" dirty="0" smtClean="0"/>
              <a:t>»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600" b="1" dirty="0" smtClean="0"/>
              <a:t>Возможные способы решение задачи</a:t>
            </a:r>
          </a:p>
          <a:p>
            <a:pPr marL="640080" lvl="1" indent="-457200">
              <a:defRPr/>
            </a:pPr>
            <a:r>
              <a:rPr lang="ru-RU" sz="2000" i="1" dirty="0" smtClean="0"/>
              <a:t>Изменить настройки </a:t>
            </a:r>
            <a:r>
              <a:rPr lang="en-US" sz="2000" i="1" dirty="0" smtClean="0"/>
              <a:t>CMS</a:t>
            </a:r>
            <a:endParaRPr lang="ru-RU" sz="2000" i="1" dirty="0" smtClean="0"/>
          </a:p>
          <a:p>
            <a:pPr marL="640080" lvl="1" indent="-457200">
              <a:defRPr/>
            </a:pPr>
            <a:r>
              <a:rPr lang="ru-RU" sz="2000" i="1" dirty="0" smtClean="0"/>
              <a:t>Изменить настройки сервера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600" b="1" dirty="0" smtClean="0"/>
              <a:t>Как проверить результат выполнения задачи</a:t>
            </a:r>
          </a:p>
          <a:p>
            <a:pPr marL="640080" lvl="1" indent="-457200">
              <a:defRPr/>
            </a:pPr>
            <a:r>
              <a:rPr lang="ru-RU" sz="2000" dirty="0"/>
              <a:t>Можно проверить с помощью плагина </a:t>
            </a:r>
            <a:r>
              <a:rPr lang="en-US" sz="2000" dirty="0" err="1"/>
              <a:t>FireBug</a:t>
            </a:r>
            <a:r>
              <a:rPr lang="ru-RU" sz="2000" dirty="0"/>
              <a:t>, сервисом </a:t>
            </a:r>
            <a:r>
              <a:rPr lang="ru-RU" sz="2000" u="sng" dirty="0">
                <a:hlinkClick r:id="rId2"/>
              </a:rPr>
              <a:t>http://www.bertal.ru/</a:t>
            </a:r>
            <a:r>
              <a:rPr lang="ru-RU" sz="2000" dirty="0"/>
              <a:t> или </a:t>
            </a:r>
            <a:r>
              <a:rPr lang="ru-RU" sz="2000" dirty="0" smtClean="0"/>
              <a:t>другими удобными способами.</a:t>
            </a:r>
            <a:endParaRPr lang="ru-RU" sz="2600" b="1" dirty="0"/>
          </a:p>
          <a:p>
            <a:pPr lvl="1" indent="0">
              <a:buNone/>
              <a:defRPr/>
            </a:pPr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B200E0-B28E-4CDE-B5C8-C60721471DE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261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Формирование задачи для менеджера</a:t>
            </a:r>
            <a:endParaRPr lang="en-US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400175"/>
            <a:ext cx="8915400" cy="47244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600" dirty="0" smtClean="0"/>
              <a:t>Текущая ситуация </a:t>
            </a:r>
            <a:r>
              <a:rPr lang="ru-RU" sz="2600" strike="sngStrike" dirty="0" smtClean="0"/>
              <a:t>и указание примеров </a:t>
            </a:r>
            <a:r>
              <a:rPr lang="ru-RU" sz="2600" dirty="0" smtClean="0"/>
              <a:t>(повтор)</a:t>
            </a:r>
          </a:p>
          <a:p>
            <a:pPr marL="640080" lvl="1" indent="-457200">
              <a:defRPr/>
            </a:pPr>
            <a:r>
              <a:rPr lang="ru-RU" sz="2000" i="1" dirty="0" smtClean="0"/>
              <a:t>Более подробное объяснение</a:t>
            </a:r>
          </a:p>
          <a:p>
            <a:r>
              <a:rPr lang="ru-RU" sz="1200" i="1" dirty="0"/>
              <a:t>На сайтах часто бывают ситуации, когда несуществующие страницы сайта отдают 200 код ответа (успешный запрос ресурса). Поисковые системы считают такие страницы рабочими страницами сайта. В большинстве случаев такие страницы являются пустыми или дублируют контент с других страниц. В результате ПС видит множество дублей, исключает их из индекса и даже понижает в выдаче рабочие страницы сайта</a:t>
            </a:r>
            <a:r>
              <a:rPr lang="ru-RU" sz="1200" i="1" dirty="0" smtClean="0"/>
              <a:t>.</a:t>
            </a:r>
            <a:endParaRPr lang="ru-RU" sz="2000" i="1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600" b="1" strike="sngStrike" dirty="0" smtClean="0"/>
              <a:t>Как </a:t>
            </a:r>
            <a:r>
              <a:rPr lang="ru-RU" sz="2600" b="1" strike="sngStrike" dirty="0"/>
              <a:t>должно работать правильно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600" b="1" strike="sngStrike" dirty="0" smtClean="0"/>
              <a:t>Возможные способы решение задачи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600" b="1" strike="sngStrike" dirty="0" smtClean="0"/>
              <a:t>Как проверить результат выполнения задачи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600" b="1" dirty="0" smtClean="0"/>
              <a:t>Описание результата решения найденной проблемы</a:t>
            </a:r>
          </a:p>
          <a:p>
            <a:pPr marL="640080" lvl="1" indent="-457200">
              <a:defRPr/>
            </a:pPr>
            <a:r>
              <a:rPr lang="ru-RU" sz="2000" i="1" dirty="0"/>
              <a:t>Исправление </a:t>
            </a:r>
            <a:r>
              <a:rPr lang="en-US" sz="2000" i="1" dirty="0"/>
              <a:t>http</a:t>
            </a:r>
            <a:r>
              <a:rPr lang="ru-RU" sz="2000" i="1" dirty="0"/>
              <a:t> заголовков приведет к уменьшению нагрузки на сайт, улучшит ранжирование и индексацию сайта.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ru-RU" sz="2600" b="1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ru-RU" sz="2600" b="1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B200E0-B28E-4CDE-B5C8-C60721471DE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404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95300" y="2132013"/>
            <a:ext cx="8915400" cy="1857375"/>
          </a:xfrm>
        </p:spPr>
        <p:txBody>
          <a:bodyPr/>
          <a:lstStyle/>
          <a:p>
            <a:pPr algn="ctr" eaLnBrk="1" hangingPunct="1"/>
            <a:r>
              <a:rPr lang="ru-RU" sz="4800" dirty="0" smtClean="0">
                <a:latin typeface="Calibri" pitchFamily="34" charset="0"/>
              </a:rPr>
              <a:t>Спасибо за внимание!</a:t>
            </a:r>
            <a:br>
              <a:rPr lang="ru-RU" sz="4800" dirty="0" smtClean="0">
                <a:latin typeface="Calibri" pitchFamily="34" charset="0"/>
              </a:rPr>
            </a:br>
            <a:r>
              <a:rPr lang="ru-RU" sz="4800" dirty="0" smtClean="0">
                <a:latin typeface="Calibri" pitchFamily="34" charset="0"/>
              </a:rPr>
              <a:t>Вопросы?</a:t>
            </a:r>
            <a:endParaRPr lang="en-US" sz="4800" dirty="0" smtClean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40750" y="6237288"/>
            <a:ext cx="1365250" cy="365125"/>
          </a:xfrm>
        </p:spPr>
        <p:txBody>
          <a:bodyPr/>
          <a:lstStyle/>
          <a:p>
            <a:pPr>
              <a:defRPr/>
            </a:pPr>
            <a:fld id="{F2409575-C9C0-488C-A7B6-105755CAE95D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275541" y="4926242"/>
            <a:ext cx="6557154" cy="1554946"/>
          </a:xfrm>
          <a:prstGeom prst="rect">
            <a:avLst/>
          </a:prstGeom>
        </p:spPr>
        <p:txBody>
          <a:bodyPr numCol="2" spcCol="274320" anchor="ctr"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bg1"/>
                </a:solidFill>
                <a:latin typeface="+mj-lt"/>
              </a:rPr>
              <a:t>Партала</a:t>
            </a:r>
            <a:r>
              <a:rPr lang="ru-RU" b="1" dirty="0">
                <a:solidFill>
                  <a:schemeClr val="bg1"/>
                </a:solidFill>
                <a:latin typeface="+mj-lt"/>
              </a:rPr>
              <a:t> Кирилл</a:t>
            </a:r>
            <a:endParaRPr lang="en-US" b="1" dirty="0">
              <a:solidFill>
                <a:schemeClr val="bg1"/>
              </a:solidFill>
              <a:latin typeface="+mj-lt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u="sng" dirty="0" err="1">
                <a:solidFill>
                  <a:schemeClr val="bg1"/>
                </a:solidFill>
                <a:latin typeface="+mj-lt"/>
              </a:rPr>
              <a:t>kirill</a:t>
            </a:r>
            <a:r>
              <a:rPr lang="ru-RU" u="sng" dirty="0">
                <a:solidFill>
                  <a:schemeClr val="bg1"/>
                </a:solidFill>
                <a:latin typeface="+mj-lt"/>
              </a:rPr>
              <a:t>@webprofiters.ru</a:t>
            </a:r>
            <a:endParaRPr lang="en-US" u="sng" dirty="0">
              <a:solidFill>
                <a:schemeClr val="bg1"/>
              </a:solidFill>
              <a:latin typeface="+mj-lt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latin typeface="+mj-lt"/>
              </a:rPr>
              <a:t>+7 (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926</a:t>
            </a:r>
            <a:r>
              <a:rPr lang="ru-RU" dirty="0">
                <a:solidFill>
                  <a:schemeClr val="bg1"/>
                </a:solidFill>
                <a:latin typeface="+mj-lt"/>
              </a:rPr>
              <a:t>)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182-7785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b="1" u="sng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592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это такое</a:t>
            </a:r>
            <a:endParaRPr lang="en-US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400175"/>
            <a:ext cx="8915400" cy="4724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ru-RU" sz="26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12E078-AB49-4B25-875F-DF89BCFB877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862388" y="3089275"/>
            <a:ext cx="2160587" cy="1293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Внутренний </a:t>
            </a:r>
            <a:r>
              <a:rPr lang="en-US" dirty="0"/>
              <a:t>SEO</a:t>
            </a:r>
            <a:r>
              <a:rPr lang="ru-RU" dirty="0"/>
              <a:t>-аудит</a:t>
            </a:r>
          </a:p>
        </p:txBody>
      </p:sp>
      <p:sp>
        <p:nvSpPr>
          <p:cNvPr id="8" name="Овал 7"/>
          <p:cNvSpPr/>
          <p:nvPr/>
        </p:nvSpPr>
        <p:spPr>
          <a:xfrm>
            <a:off x="1230313" y="1939925"/>
            <a:ext cx="2095500" cy="114935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HTML</a:t>
            </a:r>
            <a:r>
              <a:rPr lang="ru-RU" dirty="0"/>
              <a:t>-код сайта</a:t>
            </a:r>
          </a:p>
        </p:txBody>
      </p:sp>
      <p:sp>
        <p:nvSpPr>
          <p:cNvPr id="11" name="Овал 10"/>
          <p:cNvSpPr/>
          <p:nvPr/>
        </p:nvSpPr>
        <p:spPr>
          <a:xfrm>
            <a:off x="6794500" y="1939925"/>
            <a:ext cx="2097088" cy="114935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Настройки сервера</a:t>
            </a:r>
          </a:p>
        </p:txBody>
      </p:sp>
      <p:sp>
        <p:nvSpPr>
          <p:cNvPr id="12" name="Овал 11"/>
          <p:cNvSpPr/>
          <p:nvPr/>
        </p:nvSpPr>
        <p:spPr>
          <a:xfrm>
            <a:off x="3894138" y="1611313"/>
            <a:ext cx="2097087" cy="115093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Настройки </a:t>
            </a:r>
            <a:r>
              <a:rPr lang="en-US" dirty="0"/>
              <a:t>CMS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1230313" y="3625850"/>
            <a:ext cx="2095500" cy="115093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Контент сайта</a:t>
            </a:r>
          </a:p>
        </p:txBody>
      </p:sp>
      <p:sp>
        <p:nvSpPr>
          <p:cNvPr id="14" name="Овал 13"/>
          <p:cNvSpPr/>
          <p:nvPr/>
        </p:nvSpPr>
        <p:spPr>
          <a:xfrm>
            <a:off x="6794500" y="3625850"/>
            <a:ext cx="2097088" cy="115093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ro</a:t>
            </a:r>
            <a:r>
              <a:rPr lang="en-US" dirty="0"/>
              <a:t>b</a:t>
            </a:r>
            <a:r>
              <a:rPr lang="en-US" dirty="0" smtClean="0"/>
              <a:t>ots.txt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3894138" y="4776788"/>
            <a:ext cx="2097087" cy="115093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Webmaster Tools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flipV="1">
            <a:off x="5991225" y="2762250"/>
            <a:ext cx="977900" cy="454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5" idx="0"/>
          </p:cNvCxnSpPr>
          <p:nvPr/>
        </p:nvCxnSpPr>
        <p:spPr>
          <a:xfrm flipV="1">
            <a:off x="4941888" y="2762250"/>
            <a:ext cx="0" cy="327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8" idx="5"/>
          </p:cNvCxnSpPr>
          <p:nvPr/>
        </p:nvCxnSpPr>
        <p:spPr>
          <a:xfrm flipH="1" flipV="1">
            <a:off x="3019425" y="2921000"/>
            <a:ext cx="874713" cy="295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5" idx="3"/>
            <a:endCxn id="14" idx="2"/>
          </p:cNvCxnSpPr>
          <p:nvPr/>
        </p:nvCxnSpPr>
        <p:spPr>
          <a:xfrm>
            <a:off x="6022975" y="3736975"/>
            <a:ext cx="771525" cy="465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5" idx="1"/>
            <a:endCxn id="13" idx="6"/>
          </p:cNvCxnSpPr>
          <p:nvPr/>
        </p:nvCxnSpPr>
        <p:spPr>
          <a:xfrm flipH="1">
            <a:off x="3325813" y="3736975"/>
            <a:ext cx="536575" cy="465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16" idx="0"/>
          </p:cNvCxnSpPr>
          <p:nvPr/>
        </p:nvCxnSpPr>
        <p:spPr>
          <a:xfrm>
            <a:off x="4941888" y="4383088"/>
            <a:ext cx="0" cy="393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Кому это надо</a:t>
            </a:r>
            <a:endParaRPr lang="en-US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400175"/>
            <a:ext cx="8915400" cy="4724400"/>
          </a:xfrm>
        </p:spPr>
        <p:txBody>
          <a:bodyPr/>
          <a:lstStyle/>
          <a:p>
            <a:pPr marL="180000" indent="-1800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600" b="1" dirty="0" smtClean="0"/>
              <a:t>Владелец сайта </a:t>
            </a:r>
            <a:r>
              <a:rPr lang="ru-RU" sz="2600" dirty="0" smtClean="0"/>
              <a:t>– получает независимую оценку качества создания и оптимизации ресурса и ТЗ на доработку сайта</a:t>
            </a:r>
          </a:p>
          <a:p>
            <a:pPr marL="180000" indent="-1800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600" b="1" dirty="0" smtClean="0"/>
              <a:t>SEO</a:t>
            </a:r>
            <a:r>
              <a:rPr lang="ru-RU" sz="2600" b="1" dirty="0" smtClean="0"/>
              <a:t>-компания </a:t>
            </a:r>
            <a:r>
              <a:rPr lang="ru-RU" sz="2600" dirty="0" smtClean="0"/>
              <a:t>– защищает себя от рисков связанных с продвижением ресурса</a:t>
            </a:r>
          </a:p>
          <a:p>
            <a:pPr marL="180000" indent="-1800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600" b="1" dirty="0" smtClean="0"/>
              <a:t>Обе стороны</a:t>
            </a:r>
            <a:r>
              <a:rPr lang="ru-RU" sz="2600" dirty="0" smtClean="0"/>
              <a:t> получают более быстрый и качественный результат работы.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B200E0-B28E-4CDE-B5C8-C60721471DE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пункты проверки</a:t>
            </a:r>
            <a:endParaRPr lang="en-US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400175"/>
            <a:ext cx="8915400" cy="4724400"/>
          </a:xfrm>
        </p:spPr>
        <p:txBody>
          <a:bodyPr/>
          <a:lstStyle/>
          <a:p>
            <a:pPr marL="180000" indent="-1800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600" b="1" dirty="0"/>
              <a:t>HTTP заголовки</a:t>
            </a:r>
          </a:p>
          <a:p>
            <a:pPr marL="180000" indent="-1800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600" b="1" dirty="0" err="1"/>
              <a:t>Клоакинг</a:t>
            </a:r>
            <a:r>
              <a:rPr lang="ru-RU" sz="2600" b="1" dirty="0"/>
              <a:t> и его вариации</a:t>
            </a:r>
          </a:p>
          <a:p>
            <a:pPr marL="180000" indent="-1800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600" b="1" dirty="0"/>
              <a:t>Дублирование контента и мусорные страницы</a:t>
            </a:r>
          </a:p>
          <a:p>
            <a:pPr marL="180000" indent="-1800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600" b="1" dirty="0"/>
              <a:t>Зеркала сайта</a:t>
            </a:r>
          </a:p>
          <a:p>
            <a:pPr marL="180000" indent="-1800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600" b="1" dirty="0" err="1"/>
              <a:t>Микроразметка</a:t>
            </a:r>
            <a:r>
              <a:rPr lang="ru-RU" sz="2600" b="1" dirty="0"/>
              <a:t> и передача дополнительных данных в Яндекс</a:t>
            </a:r>
            <a:endParaRPr lang="ru-RU" sz="26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B200E0-B28E-4CDE-B5C8-C60721471DE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017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95300" y="2132013"/>
            <a:ext cx="8915400" cy="1857375"/>
          </a:xfrm>
        </p:spPr>
        <p:txBody>
          <a:bodyPr/>
          <a:lstStyle/>
          <a:p>
            <a:pPr algn="ctr" eaLnBrk="1" hangingPunct="1"/>
            <a:r>
              <a:rPr lang="ru-RU" sz="4800" dirty="0" smtClean="0">
                <a:latin typeface="Calibri" pitchFamily="34" charset="0"/>
              </a:rPr>
              <a:t>Результаты неправильной настройки сайта</a:t>
            </a:r>
            <a:endParaRPr lang="en-US" sz="4800" dirty="0" smtClean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40750" y="6237288"/>
            <a:ext cx="1365250" cy="365125"/>
          </a:xfrm>
        </p:spPr>
        <p:txBody>
          <a:bodyPr/>
          <a:lstStyle/>
          <a:p>
            <a:pPr>
              <a:defRPr/>
            </a:pPr>
            <a:fld id="{F2409575-C9C0-488C-A7B6-105755CAE95D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47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61789" y="339398"/>
            <a:ext cx="8420100" cy="1362075"/>
          </a:xfrm>
        </p:spPr>
        <p:txBody>
          <a:bodyPr/>
          <a:lstStyle/>
          <a:p>
            <a:pPr algn="ctr"/>
            <a:r>
              <a:rPr lang="en-US" dirty="0" smtClean="0"/>
              <a:t>WINMARGE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40617" y="226575"/>
            <a:ext cx="8420100" cy="1500187"/>
          </a:xfrm>
        </p:spPr>
        <p:txBody>
          <a:bodyPr/>
          <a:lstStyle/>
          <a:p>
            <a:r>
              <a:rPr lang="ru-RU" dirty="0" smtClean="0"/>
              <a:t>Сравнение </a:t>
            </a:r>
            <a:r>
              <a:rPr lang="en-US" dirty="0" smtClean="0"/>
              <a:t>HTML</a:t>
            </a:r>
            <a:r>
              <a:rPr lang="ru-RU" dirty="0" smtClean="0"/>
              <a:t> кода, который видит Яндекс и </a:t>
            </a:r>
            <a:r>
              <a:rPr lang="en-US" dirty="0" smtClean="0"/>
              <a:t>HTML</a:t>
            </a:r>
            <a:r>
              <a:rPr lang="ru-RU" dirty="0" smtClean="0"/>
              <a:t> кода, который выдается пользователям сайта.</a:t>
            </a:r>
            <a:endParaRPr lang="ru-RU" dirty="0"/>
          </a:p>
        </p:txBody>
      </p:sp>
      <p:pic>
        <p:nvPicPr>
          <p:cNvPr id="1026" name="Picture 2" descr="D:\Работа\Доклады\SEO-аудит - скрин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346" y="1749970"/>
            <a:ext cx="9064496" cy="509629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303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93319" y="-78828"/>
            <a:ext cx="8420100" cy="1362075"/>
          </a:xfrm>
        </p:spPr>
        <p:txBody>
          <a:bodyPr/>
          <a:lstStyle/>
          <a:p>
            <a:pPr algn="ctr"/>
            <a:r>
              <a:rPr lang="en-US" dirty="0" smtClean="0"/>
              <a:t>Google Analytics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829803" y="-441434"/>
            <a:ext cx="8420100" cy="1500187"/>
          </a:xfrm>
        </p:spPr>
        <p:txBody>
          <a:bodyPr/>
          <a:lstStyle/>
          <a:p>
            <a:pPr algn="ctr"/>
            <a:r>
              <a:rPr lang="ru-RU" dirty="0" smtClean="0"/>
              <a:t>49 посадочных страниц </a:t>
            </a:r>
            <a:r>
              <a:rPr lang="ru-RU" dirty="0"/>
              <a:t>по запросу </a:t>
            </a:r>
            <a:r>
              <a:rPr lang="ru-RU" b="1" dirty="0"/>
              <a:t>«английский для детей»</a:t>
            </a:r>
          </a:p>
        </p:txBody>
      </p:sp>
      <p:pic>
        <p:nvPicPr>
          <p:cNvPr id="5" name="Picture 2" descr="D:\Работа\Доклады\SEO-аудит - скрин 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53" y="1103586"/>
            <a:ext cx="9812347" cy="495037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038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D:\Работа\Доклады\SEO-аудит - скрин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263" y="2452688"/>
            <a:ext cx="5705475" cy="19526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170364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95300" y="2132013"/>
            <a:ext cx="8915400" cy="1857375"/>
          </a:xfrm>
        </p:spPr>
        <p:txBody>
          <a:bodyPr/>
          <a:lstStyle/>
          <a:p>
            <a:pPr algn="ctr" eaLnBrk="1" hangingPunct="1"/>
            <a:r>
              <a:rPr lang="ru-RU" sz="4800" dirty="0" smtClean="0">
                <a:latin typeface="Calibri" pitchFamily="34" charset="0"/>
              </a:rPr>
              <a:t>Формирование задач по результатам </a:t>
            </a:r>
            <a:r>
              <a:rPr lang="en-US" sz="4800" dirty="0" smtClean="0">
                <a:latin typeface="Calibri" pitchFamily="34" charset="0"/>
              </a:rPr>
              <a:t>SEO</a:t>
            </a:r>
            <a:r>
              <a:rPr lang="ru-RU" sz="4800" dirty="0" smtClean="0">
                <a:latin typeface="Calibri" pitchFamily="34" charset="0"/>
              </a:rPr>
              <a:t>-аудита</a:t>
            </a:r>
            <a:endParaRPr lang="en-US" sz="4800" dirty="0" smtClean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40750" y="6237288"/>
            <a:ext cx="1365250" cy="365125"/>
          </a:xfrm>
        </p:spPr>
        <p:txBody>
          <a:bodyPr/>
          <a:lstStyle/>
          <a:p>
            <a:pPr>
              <a:defRPr/>
            </a:pPr>
            <a:fld id="{F2409575-C9C0-488C-A7B6-105755CAE95D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52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8437</TotalTime>
  <Words>367</Words>
  <Application>Microsoft Office PowerPoint</Application>
  <PresentationFormat>Лист A4 (210x297 мм)</PresentationFormat>
  <Paragraphs>72</Paragraphs>
  <Slides>13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Презентация PowerPoint</vt:lpstr>
      <vt:lpstr>Что это такое</vt:lpstr>
      <vt:lpstr>Кому это надо</vt:lpstr>
      <vt:lpstr>Основные пункты проверки</vt:lpstr>
      <vt:lpstr>Результаты неправильной настройки сайта</vt:lpstr>
      <vt:lpstr>WINMARGE</vt:lpstr>
      <vt:lpstr>Google Analytics</vt:lpstr>
      <vt:lpstr>Презентация PowerPoint</vt:lpstr>
      <vt:lpstr>Формирование задач по результатам SEO-аудита</vt:lpstr>
      <vt:lpstr>Описание проблемы</vt:lpstr>
      <vt:lpstr>Формирование задачи для специалиста</vt:lpstr>
      <vt:lpstr>Формирование задачи для менеджера</vt:lpstr>
      <vt:lpstr>Спасибо за внимание! Вопросы?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Партала</cp:lastModifiedBy>
  <cp:revision>252</cp:revision>
  <dcterms:created xsi:type="dcterms:W3CDTF">2009-06-21T16:03:36Z</dcterms:created>
  <dcterms:modified xsi:type="dcterms:W3CDTF">2012-02-01T19:14:35Z</dcterms:modified>
</cp:coreProperties>
</file>