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9" r:id="rId4"/>
    <p:sldId id="271" r:id="rId5"/>
    <p:sldId id="258" r:id="rId6"/>
    <p:sldId id="268" r:id="rId7"/>
    <p:sldId id="286" r:id="rId8"/>
    <p:sldId id="277" r:id="rId9"/>
    <p:sldId id="278" r:id="rId10"/>
    <p:sldId id="261" r:id="rId11"/>
    <p:sldId id="290" r:id="rId12"/>
    <p:sldId id="287" r:id="rId13"/>
    <p:sldId id="269" r:id="rId14"/>
    <p:sldId id="270" r:id="rId15"/>
    <p:sldId id="279" r:id="rId16"/>
    <p:sldId id="291" r:id="rId17"/>
    <p:sldId id="292" r:id="rId18"/>
    <p:sldId id="282" r:id="rId19"/>
    <p:sldId id="280" r:id="rId20"/>
    <p:sldId id="281" r:id="rId21"/>
    <p:sldId id="283" r:id="rId22"/>
    <p:sldId id="284" r:id="rId23"/>
    <p:sldId id="285" r:id="rId24"/>
    <p:sldId id="288" r:id="rId25"/>
    <p:sldId id="289" r:id="rId26"/>
    <p:sldId id="26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20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Roman:Documents:&#1054;&#1090;&#1095;&#1077;&#109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Roman:Documents:&#1054;&#1090;&#1095;&#1077;&#1090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Roman:Documents:&#1054;&#1090;&#1095;&#1077;&#1090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Roman:Documents:&#1054;&#1090;&#1095;&#1077;&#1090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Roman:Documents:&#1054;&#1090;&#1095;&#1077;&#1090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Roman:Documents:&#1054;&#1090;&#1095;&#1077;&#1090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Roman:Documents:&#1054;&#1090;&#1095;&#1077;&#109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Roman:Documents:&#1054;&#1090;&#1095;&#1077;&#109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Roman:Documents:&#1054;&#1090;&#1095;&#1077;&#109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Roman:Documents:&#1054;&#1090;&#1095;&#1077;&#109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Roman:Documents:&#1054;&#1090;&#1095;&#1077;&#109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Roman:Documents:&#1054;&#1090;&#1095;&#1077;&#109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Roman:Documents:&#1054;&#1090;&#1095;&#1077;&#109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Roman:Documents:&#1054;&#1090;&#1095;&#1077;&#109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Roman:Documents:&#1054;&#1090;&#1095;&#1077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'пластиковые окна'!$C$42:$C$44</c:f>
              <c:strCache>
                <c:ptCount val="3"/>
                <c:pt idx="0">
                  <c:v>Яндекс 52,35 %</c:v>
                </c:pt>
                <c:pt idx="1">
                  <c:v>Google 32,46 %</c:v>
                </c:pt>
                <c:pt idx="2">
                  <c:v>Усиление ссылок 15,19 %</c:v>
                </c:pt>
              </c:strCache>
            </c:strRef>
          </c:cat>
          <c:val>
            <c:numRef>
              <c:f>'пластиковые окна'!$D$42:$D$44</c:f>
              <c:numCache>
                <c:formatCode>0.00</c:formatCode>
                <c:ptCount val="3"/>
                <c:pt idx="0">
                  <c:v>52.35</c:v>
                </c:pt>
                <c:pt idx="1">
                  <c:v>32.46</c:v>
                </c:pt>
                <c:pt idx="2">
                  <c:v>15.19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'пластиковые окна'!$E$96:$E$101</c:f>
              <c:strCache>
                <c:ptCount val="6"/>
                <c:pt idx="0">
                  <c:v>Пост на стену Facebook 30,03 %</c:v>
                </c:pt>
                <c:pt idx="1">
                  <c:v>Вступить в группу / сообщество Facebook 18,05 %</c:v>
                </c:pt>
                <c:pt idx="2">
                  <c:v>Мне нравится / Likes Facebook 17.69 %</c:v>
                </c:pt>
                <c:pt idx="3">
                  <c:v>Кнопка Facebook на сайте 17,10 %</c:v>
                </c:pt>
                <c:pt idx="4">
                  <c:v>Поделиться в соц сети Facebook 18.81 %</c:v>
                </c:pt>
                <c:pt idx="5">
                  <c:v>Комментарий Facebook 3,28 %</c:v>
                </c:pt>
              </c:strCache>
            </c:strRef>
          </c:cat>
          <c:val>
            <c:numRef>
              <c:f>'пластиковые окна'!$F$96:$F$101</c:f>
              <c:numCache>
                <c:formatCode>General</c:formatCode>
                <c:ptCount val="6"/>
                <c:pt idx="0">
                  <c:v>30.03289474</c:v>
                </c:pt>
                <c:pt idx="1">
                  <c:v>18.05921053</c:v>
                </c:pt>
                <c:pt idx="2">
                  <c:v>17.69736842</c:v>
                </c:pt>
                <c:pt idx="3">
                  <c:v>17.10526316</c:v>
                </c:pt>
                <c:pt idx="4">
                  <c:v>13.81578947</c:v>
                </c:pt>
                <c:pt idx="5">
                  <c:v>3.289473684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5701854383329"/>
          <c:y val="0.245982204299025"/>
          <c:w val="0.362028977456611"/>
          <c:h val="0.5080355914019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'пластиковые окна'!$E$87:$E$90</c:f>
              <c:strCache>
                <c:ptCount val="4"/>
                <c:pt idx="0">
                  <c:v>Кнопка Google / поделиться на сайте 35,07 %</c:v>
                </c:pt>
                <c:pt idx="1">
                  <c:v>Гугл+ (лайк, поделиться) с выдачи 27,76 %</c:v>
                </c:pt>
                <c:pt idx="2">
                  <c:v> +1 (лайк) в google+ 22,69 % </c:v>
                </c:pt>
                <c:pt idx="3">
                  <c:v>Пост на стену Google+ 14,46 %</c:v>
                </c:pt>
              </c:strCache>
            </c:strRef>
          </c:cat>
          <c:val>
            <c:numRef>
              <c:f>'пластиковые окна'!$F$87:$F$90</c:f>
              <c:numCache>
                <c:formatCode>General</c:formatCode>
                <c:ptCount val="4"/>
                <c:pt idx="0">
                  <c:v>35.07741591</c:v>
                </c:pt>
                <c:pt idx="1">
                  <c:v>27.76294714</c:v>
                </c:pt>
                <c:pt idx="2">
                  <c:v>22.69087026</c:v>
                </c:pt>
                <c:pt idx="3">
                  <c:v>14.46876668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'пластиковые окна'!$E$92:$E$94</c:f>
              <c:strCache>
                <c:ptCount val="3"/>
                <c:pt idx="0">
                  <c:v>Нравится / Likes в YouTube 68.07 %</c:v>
                </c:pt>
                <c:pt idx="1">
                  <c:v>Комментарий в YouTube 22.39 %</c:v>
                </c:pt>
                <c:pt idx="2">
                  <c:v>Подписаться на ролик (канал) в youtube 9.52 %</c:v>
                </c:pt>
              </c:strCache>
            </c:strRef>
          </c:cat>
          <c:val>
            <c:numRef>
              <c:f>'пластиковые окна'!$F$92:$F$94</c:f>
              <c:numCache>
                <c:formatCode>General</c:formatCode>
                <c:ptCount val="3"/>
                <c:pt idx="0">
                  <c:v>68.07760141</c:v>
                </c:pt>
                <c:pt idx="1">
                  <c:v>22.39858907</c:v>
                </c:pt>
                <c:pt idx="2">
                  <c:v>9.523809524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'пластиковые окна'!$E$103:$E$105</c:f>
              <c:strCache>
                <c:ptCount val="3"/>
                <c:pt idx="0">
                  <c:v>Кнопка Майл на сайте 46,99 %</c:v>
                </c:pt>
                <c:pt idx="1">
                  <c:v>Пост в дневнике / блоге Mail.ru 40,34 %</c:v>
                </c:pt>
                <c:pt idx="2">
                  <c:v>Пост в Моём Мире 12.66 %</c:v>
                </c:pt>
              </c:strCache>
            </c:strRef>
          </c:cat>
          <c:val>
            <c:numRef>
              <c:f>'пластиковые окна'!$F$103:$F$105</c:f>
              <c:numCache>
                <c:formatCode>General</c:formatCode>
                <c:ptCount val="3"/>
                <c:pt idx="0">
                  <c:v>46.99570815</c:v>
                </c:pt>
                <c:pt idx="1">
                  <c:v>40.34334764</c:v>
                </c:pt>
                <c:pt idx="2">
                  <c:v>12.66094421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'пластиковые окна'!$E$107:$E$110</c:f>
              <c:strCache>
                <c:ptCount val="4"/>
                <c:pt idx="0">
                  <c:v>Кнопка Яндекс на сайте 44,62 %</c:v>
                </c:pt>
                <c:pt idx="1">
                  <c:v>Пост в дневнике ya.ru 35,90 %</c:v>
                </c:pt>
                <c:pt idx="2">
                  <c:v>Комментарий в Яндекc Маркет 16,35 %</c:v>
                </c:pt>
                <c:pt idx="3">
                  <c:v>Комментарий на пост в дневнике ya.ru 3,11 %</c:v>
                </c:pt>
              </c:strCache>
            </c:strRef>
          </c:cat>
          <c:val>
            <c:numRef>
              <c:f>'пластиковые окна'!$F$107:$F$110</c:f>
              <c:numCache>
                <c:formatCode>General</c:formatCode>
                <c:ptCount val="4"/>
                <c:pt idx="0">
                  <c:v>44.62616822</c:v>
                </c:pt>
                <c:pt idx="1">
                  <c:v>35.90342679</c:v>
                </c:pt>
                <c:pt idx="2">
                  <c:v>16.35514019</c:v>
                </c:pt>
                <c:pt idx="3">
                  <c:v>3.115264798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'пластиковые окна'!$E$112:$E$114</c:f>
              <c:strCache>
                <c:ptCount val="3"/>
                <c:pt idx="0">
                  <c:v>Оценить бесплатное приложение в Google Play 6,74 %</c:v>
                </c:pt>
                <c:pt idx="1">
                  <c:v>Оценить бесплатное приложение с отзывом в Google Play 17.97 %</c:v>
                </c:pt>
                <c:pt idx="2">
                  <c:v>Оценить с комментарием бесплатное приложение в App Store 75,28 %</c:v>
                </c:pt>
              </c:strCache>
            </c:strRef>
          </c:cat>
          <c:val>
            <c:numRef>
              <c:f>'пластиковые окна'!$F$112:$F$114</c:f>
              <c:numCache>
                <c:formatCode>General</c:formatCode>
                <c:ptCount val="3"/>
                <c:pt idx="0">
                  <c:v>6.741573034</c:v>
                </c:pt>
                <c:pt idx="1">
                  <c:v>17.97752809</c:v>
                </c:pt>
                <c:pt idx="2">
                  <c:v>75.28089888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'пластиковые окна'!$C$47:$C$48</c:f>
              <c:strCache>
                <c:ptCount val="2"/>
                <c:pt idx="0">
                  <c:v>Ручной режим 34,12 %</c:v>
                </c:pt>
                <c:pt idx="1">
                  <c:v>Автоматический режим 65,88 %</c:v>
                </c:pt>
              </c:strCache>
            </c:strRef>
          </c:cat>
          <c:val>
            <c:numRef>
              <c:f>'пластиковые окна'!$D$47:$D$48</c:f>
              <c:numCache>
                <c:formatCode>General</c:formatCode>
                <c:ptCount val="2"/>
                <c:pt idx="0">
                  <c:v>34.12</c:v>
                </c:pt>
                <c:pt idx="1">
                  <c:v>65.88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'пластиковые окна'!$C$50:$C$51</c:f>
              <c:strCache>
                <c:ptCount val="2"/>
                <c:pt idx="0">
                  <c:v>Геозависимые (рост 8,4)</c:v>
                </c:pt>
                <c:pt idx="1">
                  <c:v>Геонезависимые (рост  9,2)</c:v>
                </c:pt>
              </c:strCache>
            </c:strRef>
          </c:cat>
          <c:val>
            <c:numRef>
              <c:f>'пластиковые окна'!$D$50:$D$51</c:f>
              <c:numCache>
                <c:formatCode>General</c:formatCode>
                <c:ptCount val="2"/>
                <c:pt idx="0">
                  <c:v>8.4</c:v>
                </c:pt>
                <c:pt idx="1">
                  <c:v>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'пластиковые окна'!$E$50:$E$52</c:f>
              <c:strCache>
                <c:ptCount val="3"/>
                <c:pt idx="0">
                  <c:v>Москва 68 %</c:v>
                </c:pt>
                <c:pt idx="1">
                  <c:v>Санкт-Петербург 16 %</c:v>
                </c:pt>
                <c:pt idx="2">
                  <c:v>Остальные 16 %</c:v>
                </c:pt>
              </c:strCache>
            </c:strRef>
          </c:cat>
          <c:val>
            <c:numRef>
              <c:f>'пластиковые окна'!$F$50:$F$52</c:f>
              <c:numCache>
                <c:formatCode>General</c:formatCode>
                <c:ptCount val="3"/>
                <c:pt idx="0">
                  <c:v>68.05</c:v>
                </c:pt>
                <c:pt idx="1">
                  <c:v>16.5</c:v>
                </c:pt>
                <c:pt idx="2">
                  <c:v>15.45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'пластиковые окна'!$E$54:$E$55</c:f>
              <c:strCache>
                <c:ptCount val="2"/>
                <c:pt idx="0">
                  <c:v>Стандартные запросы 93,69 %</c:v>
                </c:pt>
                <c:pt idx="1">
                  <c:v>Доменные запросы 6,30 %</c:v>
                </c:pt>
              </c:strCache>
            </c:strRef>
          </c:cat>
          <c:val>
            <c:numRef>
              <c:f>'пластиковые окна'!$F$54:$F$55</c:f>
              <c:numCache>
                <c:formatCode>General</c:formatCode>
                <c:ptCount val="2"/>
                <c:pt idx="0">
                  <c:v>93.69302935</c:v>
                </c:pt>
                <c:pt idx="1">
                  <c:v>6.306970646999999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"site.ru" wordstat</c:v>
          </c:tx>
          <c:marker>
            <c:symbol val="none"/>
          </c:marker>
          <c:cat>
            <c:strRef>
              <c:f>'раскрутка сайта'!$A$26:$A$35</c:f>
              <c:strCache>
                <c:ptCount val="10"/>
                <c:pt idx="0">
                  <c:v>bdbd.ru</c:v>
                </c:pt>
                <c:pt idx="1">
                  <c:v>promo.ingate.ru</c:v>
                </c:pt>
                <c:pt idx="2">
                  <c:v>PerfectSEO.ru</c:v>
                </c:pt>
                <c:pt idx="3">
                  <c:v>Optimism.ru</c:v>
                </c:pt>
                <c:pt idx="4">
                  <c:v>demis-promo.ru</c:v>
                </c:pt>
                <c:pt idx="5">
                  <c:v>intelsib.ru</c:v>
                </c:pt>
                <c:pt idx="6">
                  <c:v>netpeak.ua</c:v>
                </c:pt>
                <c:pt idx="7">
                  <c:v>UnMedia.ru</c:v>
                </c:pt>
                <c:pt idx="8">
                  <c:v>peon.ru</c:v>
                </c:pt>
                <c:pt idx="9">
                  <c:v>MegaSeo.ru</c:v>
                </c:pt>
              </c:strCache>
            </c:strRef>
          </c:cat>
          <c:val>
            <c:numRef>
              <c:f>'раскрутка сайта'!$B$26:$B$35</c:f>
              <c:numCache>
                <c:formatCode>0</c:formatCode>
                <c:ptCount val="10"/>
                <c:pt idx="0">
                  <c:v>128.0</c:v>
                </c:pt>
                <c:pt idx="1">
                  <c:v>66.0</c:v>
                </c:pt>
                <c:pt idx="2">
                  <c:v>13.0</c:v>
                </c:pt>
                <c:pt idx="3">
                  <c:v>67.0</c:v>
                </c:pt>
                <c:pt idx="4">
                  <c:v>17.0</c:v>
                </c:pt>
                <c:pt idx="5">
                  <c:v>57.0</c:v>
                </c:pt>
                <c:pt idx="6">
                  <c:v>40.0</c:v>
                </c:pt>
                <c:pt idx="7">
                  <c:v>9.0</c:v>
                </c:pt>
                <c:pt idx="8">
                  <c:v>16.0</c:v>
                </c:pt>
                <c:pt idx="9">
                  <c:v>13.0</c:v>
                </c:pt>
              </c:numCache>
            </c:numRef>
          </c:val>
          <c:smooth val="0"/>
        </c:ser>
        <c:ser>
          <c:idx val="1"/>
          <c:order val="1"/>
          <c:tx>
            <c:v>MI эф. показы</c:v>
          </c:tx>
          <c:marker>
            <c:symbol val="none"/>
          </c:marker>
          <c:cat>
            <c:strRef>
              <c:f>'раскрутка сайта'!$A$26:$A$35</c:f>
              <c:strCache>
                <c:ptCount val="10"/>
                <c:pt idx="0">
                  <c:v>bdbd.ru</c:v>
                </c:pt>
                <c:pt idx="1">
                  <c:v>promo.ingate.ru</c:v>
                </c:pt>
                <c:pt idx="2">
                  <c:v>PerfectSEO.ru</c:v>
                </c:pt>
                <c:pt idx="3">
                  <c:v>Optimism.ru</c:v>
                </c:pt>
                <c:pt idx="4">
                  <c:v>demis-promo.ru</c:v>
                </c:pt>
                <c:pt idx="5">
                  <c:v>intelsib.ru</c:v>
                </c:pt>
                <c:pt idx="6">
                  <c:v>netpeak.ua</c:v>
                </c:pt>
                <c:pt idx="7">
                  <c:v>UnMedia.ru</c:v>
                </c:pt>
                <c:pt idx="8">
                  <c:v>peon.ru</c:v>
                </c:pt>
                <c:pt idx="9">
                  <c:v>MegaSeo.ru</c:v>
                </c:pt>
              </c:strCache>
            </c:strRef>
          </c:cat>
          <c:val>
            <c:numRef>
              <c:f>'раскрутка сайта'!$C$26:$C$35</c:f>
              <c:numCache>
                <c:formatCode>General</c:formatCode>
                <c:ptCount val="10"/>
                <c:pt idx="0">
                  <c:v>146.2775</c:v>
                </c:pt>
                <c:pt idx="1">
                  <c:v>165.1725</c:v>
                </c:pt>
                <c:pt idx="2">
                  <c:v>37.3</c:v>
                </c:pt>
                <c:pt idx="3">
                  <c:v>105.06</c:v>
                </c:pt>
                <c:pt idx="4">
                  <c:v>23.1775</c:v>
                </c:pt>
                <c:pt idx="5">
                  <c:v>91.5875</c:v>
                </c:pt>
                <c:pt idx="6">
                  <c:v>18.195</c:v>
                </c:pt>
                <c:pt idx="7">
                  <c:v>15.635</c:v>
                </c:pt>
                <c:pt idx="8">
                  <c:v>19.0275</c:v>
                </c:pt>
                <c:pt idx="9">
                  <c:v>22.7825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2040264"/>
        <c:axId val="-2133292072"/>
      </c:lineChart>
      <c:catAx>
        <c:axId val="-213204026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3292072"/>
        <c:crosses val="autoZero"/>
        <c:auto val="1"/>
        <c:lblAlgn val="ctr"/>
        <c:lblOffset val="100"/>
        <c:noMultiLvlLbl val="0"/>
      </c:catAx>
      <c:valAx>
        <c:axId val="-213329207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-2132040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'пластиковые окна'!$C$54:$C$65</c:f>
              <c:strCache>
                <c:ptCount val="12"/>
                <c:pt idx="0">
                  <c:v>ВКонтакте 32.3 %</c:v>
                </c:pt>
                <c:pt idx="1">
                  <c:v>Twitter 25.9 %</c:v>
                </c:pt>
                <c:pt idx="2">
                  <c:v>Facebook 16.1 %</c:v>
                </c:pt>
                <c:pt idx="3">
                  <c:v>Google+ 10.2 %</c:v>
                </c:pt>
                <c:pt idx="4">
                  <c:v>Yandex 6.2 %</c:v>
                </c:pt>
                <c:pt idx="5">
                  <c:v>YouTube 2.5 %</c:v>
                </c:pt>
                <c:pt idx="6">
                  <c:v>Mail.ru 2.5 %</c:v>
                </c:pt>
                <c:pt idx="7">
                  <c:v>Одноклассники 2.3 %</c:v>
                </c:pt>
                <c:pt idx="8">
                  <c:v>App Store 0.7 %</c:v>
                </c:pt>
                <c:pt idx="9">
                  <c:v>Google Play 0.1 %</c:v>
                </c:pt>
                <c:pt idx="10">
                  <c:v>Blogger.com 0.2 %</c:v>
                </c:pt>
                <c:pt idx="11">
                  <c:v>Дневники Diary.ru 0.1 %</c:v>
                </c:pt>
              </c:strCache>
            </c:strRef>
          </c:cat>
          <c:val>
            <c:numRef>
              <c:f>'пластиковые окна'!$D$54:$D$65</c:f>
              <c:numCache>
                <c:formatCode>General</c:formatCode>
                <c:ptCount val="12"/>
                <c:pt idx="0">
                  <c:v>32.3</c:v>
                </c:pt>
                <c:pt idx="1">
                  <c:v>25.9</c:v>
                </c:pt>
                <c:pt idx="2">
                  <c:v>16.1</c:v>
                </c:pt>
                <c:pt idx="3">
                  <c:v>10.2</c:v>
                </c:pt>
                <c:pt idx="4">
                  <c:v>6.2</c:v>
                </c:pt>
                <c:pt idx="5">
                  <c:v>2.5</c:v>
                </c:pt>
                <c:pt idx="6">
                  <c:v>2.5</c:v>
                </c:pt>
                <c:pt idx="7">
                  <c:v>2.3</c:v>
                </c:pt>
                <c:pt idx="8">
                  <c:v>0.9</c:v>
                </c:pt>
                <c:pt idx="9">
                  <c:v>0.4</c:v>
                </c:pt>
                <c:pt idx="10">
                  <c:v>0.2</c:v>
                </c:pt>
                <c:pt idx="1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'пластиковые окна'!$E$70:$E$78</c:f>
              <c:strCache>
                <c:ptCount val="9"/>
                <c:pt idx="0">
                  <c:v>Вступить в группу / сообщество ВКонтакте 33,11 %</c:v>
                </c:pt>
                <c:pt idx="1">
                  <c:v>Пост на стену ВКонтакте 21.76 %</c:v>
                </c:pt>
                <c:pt idx="2">
                  <c:v>Рассказать друзьям ВКонтакте 20,21 %</c:v>
                </c:pt>
                <c:pt idx="3">
                  <c:v>Кнопка ВКонтакте на сайте 9.65 %</c:v>
                </c:pt>
                <c:pt idx="4">
                  <c:v>Мне нравится / Likes ВКонтакте 9,09 %</c:v>
                </c:pt>
                <c:pt idx="5">
                  <c:v>Проголосовать в опросе в соц сети Вконтакте 2.93 %</c:v>
                </c:pt>
                <c:pt idx="6">
                  <c:v>Установить Приложение ВКонтакте 1,66 %</c:v>
                </c:pt>
                <c:pt idx="7">
                  <c:v>Ответить ВКонтакте по поисковому запросу 1.19 %</c:v>
                </c:pt>
                <c:pt idx="8">
                  <c:v>Комментарий в ВКонтакте 0,36 %</c:v>
                </c:pt>
              </c:strCache>
            </c:strRef>
          </c:cat>
          <c:val>
            <c:numRef>
              <c:f>'пластиковые окна'!$F$70:$F$78</c:f>
              <c:numCache>
                <c:formatCode>General</c:formatCode>
                <c:ptCount val="9"/>
                <c:pt idx="0">
                  <c:v>33.11688312</c:v>
                </c:pt>
                <c:pt idx="1">
                  <c:v>21.76157176</c:v>
                </c:pt>
                <c:pt idx="2">
                  <c:v>20.21312021</c:v>
                </c:pt>
                <c:pt idx="3">
                  <c:v>9.657009657</c:v>
                </c:pt>
                <c:pt idx="4">
                  <c:v>9.090909091</c:v>
                </c:pt>
                <c:pt idx="5">
                  <c:v>2.930402929999999</c:v>
                </c:pt>
                <c:pt idx="6">
                  <c:v>1.665001665</c:v>
                </c:pt>
                <c:pt idx="7">
                  <c:v>1.198801199</c:v>
                </c:pt>
                <c:pt idx="8">
                  <c:v>0.366300366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1073768481012"/>
          <c:y val="0.0701646129024715"/>
          <c:w val="0.366768104062083"/>
          <c:h val="0.85967077419505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'пластиковые окна'!$E$80:$E$85</c:f>
              <c:strCache>
                <c:ptCount val="6"/>
                <c:pt idx="0">
                  <c:v>Пост в twitter 51.09 %</c:v>
                </c:pt>
                <c:pt idx="1">
                  <c:v>Кнопка twiiter на сайте 18,99 %</c:v>
                </c:pt>
                <c:pt idx="2">
                  <c:v>Ретвитнуть / Retweet 12,40 %</c:v>
                </c:pt>
                <c:pt idx="3">
                  <c:v>Стать подписчиком / Добавиться в Followers 10.12 %</c:v>
                </c:pt>
                <c:pt idx="4">
                  <c:v>Ответить в twitter по поисковому запросу 4,91 %</c:v>
                </c:pt>
                <c:pt idx="5">
                  <c:v>Избранное / Favorites 2.46 %</c:v>
                </c:pt>
              </c:strCache>
            </c:strRef>
          </c:cat>
          <c:val>
            <c:numRef>
              <c:f>'пластиковые окна'!$F$80:$F$85</c:f>
              <c:numCache>
                <c:formatCode>General</c:formatCode>
                <c:ptCount val="6"/>
                <c:pt idx="0">
                  <c:v>51.09053498</c:v>
                </c:pt>
                <c:pt idx="1">
                  <c:v>18.99176955</c:v>
                </c:pt>
                <c:pt idx="2">
                  <c:v>12.40740741</c:v>
                </c:pt>
                <c:pt idx="3">
                  <c:v>10.12345679</c:v>
                </c:pt>
                <c:pt idx="4">
                  <c:v>4.917695473</c:v>
                </c:pt>
                <c:pt idx="5">
                  <c:v>2.469135802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1630111274186"/>
          <c:y val="0.249717760118157"/>
          <c:w val="0.368369869822893"/>
          <c:h val="0.50056447976368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0E7E-7F30-4ECC-AF82-3D0E06E72CAA}" type="datetimeFigureOut">
              <a:rPr lang="ru-RU" smtClean="0"/>
              <a:t>14.02.13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46D9-11DF-4203-8C03-E631F52B0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9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0E7E-7F30-4ECC-AF82-3D0E06E72CAA}" type="datetimeFigureOut">
              <a:rPr lang="ru-RU" smtClean="0"/>
              <a:t>14.02.13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46D9-11DF-4203-8C03-E631F52B0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9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0E7E-7F30-4ECC-AF82-3D0E06E72CAA}" type="datetimeFigureOut">
              <a:rPr lang="ru-RU" smtClean="0"/>
              <a:t>14.02.13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46D9-11DF-4203-8C03-E631F52B0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68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0E7E-7F30-4ECC-AF82-3D0E06E72CAA}" type="datetimeFigureOut">
              <a:rPr lang="ru-RU" smtClean="0"/>
              <a:t>14.02.13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46D9-11DF-4203-8C03-E631F52B0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9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0E7E-7F30-4ECC-AF82-3D0E06E72CAA}" type="datetimeFigureOut">
              <a:rPr lang="ru-RU" smtClean="0"/>
              <a:t>14.02.13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46D9-11DF-4203-8C03-E631F52B0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2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0E7E-7F30-4ECC-AF82-3D0E06E72CAA}" type="datetimeFigureOut">
              <a:rPr lang="ru-RU" smtClean="0"/>
              <a:t>14.02.13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46D9-11DF-4203-8C03-E631F52B0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84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0E7E-7F30-4ECC-AF82-3D0E06E72CAA}" type="datetimeFigureOut">
              <a:rPr lang="ru-RU" smtClean="0"/>
              <a:t>14.02.13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46D9-11DF-4203-8C03-E631F52B0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1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0E7E-7F30-4ECC-AF82-3D0E06E72CAA}" type="datetimeFigureOut">
              <a:rPr lang="ru-RU" smtClean="0"/>
              <a:t>14.02.13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46D9-11DF-4203-8C03-E631F52B0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1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0E7E-7F30-4ECC-AF82-3D0E06E72CAA}" type="datetimeFigureOut">
              <a:rPr lang="ru-RU" smtClean="0"/>
              <a:t>14.02.13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46D9-11DF-4203-8C03-E631F52B0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65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0E7E-7F30-4ECC-AF82-3D0E06E72CAA}" type="datetimeFigureOut">
              <a:rPr lang="ru-RU" smtClean="0"/>
              <a:t>14.02.13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46D9-11DF-4203-8C03-E631F52B0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1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0E7E-7F30-4ECC-AF82-3D0E06E72CAA}" type="datetimeFigureOut">
              <a:rPr lang="ru-RU" smtClean="0"/>
              <a:t>14.02.13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646D9-11DF-4203-8C03-E631F52B0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3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90E7E-7F30-4ECC-AF82-3D0E06E72CAA}" type="datetimeFigureOut">
              <a:rPr lang="ru-RU" smtClean="0"/>
              <a:t>14.02.13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646D9-11DF-4203-8C03-E631F52B0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48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chart" Target="../charts/chart14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48" y="533378"/>
            <a:ext cx="6488732" cy="1311446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Аналитика накрутки поведенческих факторов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548" y="6500425"/>
            <a:ext cx="636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700808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Автор проекта userator.ru </a:t>
            </a:r>
          </a:p>
          <a:p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Морозов Роман </a:t>
            </a:r>
            <a:endParaRPr lang="ru-RU" sz="10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00918"/>
            <a:ext cx="44100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0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640871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Arial" pitchFamily="34" charset="0"/>
                <a:cs typeface="Arial" pitchFamily="34" charset="0"/>
              </a:rPr>
              <a:t>Популярные ошибки накрутки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поведенческих факторов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71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10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3" y="170080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Увеличение количества переходов более чем на 70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 естественных переходов,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Низкое качество оптимизации сайта.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0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С</a:t>
            </a:r>
            <a:r>
              <a:rPr lang="ru-RU" sz="2000" dirty="0" smtClean="0"/>
              <a:t>имбиоз </a:t>
            </a:r>
            <a:r>
              <a:rPr lang="ru-RU" sz="2000" dirty="0"/>
              <a:t>поведенческих и социальных факторов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71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11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pic>
        <p:nvPicPr>
          <p:cNvPr id="6" name="Изображение 5" descr="00044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6040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Arial" pitchFamily="34" charset="0"/>
                <a:cs typeface="Arial" pitchFamily="34" charset="0"/>
              </a:rPr>
              <a:t>Методы усиления естественных поведенческих факторов за счет социальных факторов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71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12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3" y="170080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Долой ссылки,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Работа с поисковыми запросами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социальных сетях.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Изображение 6" descr="Снимок экрана 2013-02-14 в 11.27.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3888432" cy="4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6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5832648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Общая статистика по накрутке в социальных сетях 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71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13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818478"/>
              </p:ext>
            </p:extLst>
          </p:nvPr>
        </p:nvGraphicFramePr>
        <p:xfrm>
          <a:off x="539552" y="1484784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5111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5688632" cy="57606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Задания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ВКонтакте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71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14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279482"/>
              </p:ext>
            </p:extLst>
          </p:nvPr>
        </p:nvGraphicFramePr>
        <p:xfrm>
          <a:off x="539552" y="1628800"/>
          <a:ext cx="8356550" cy="42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2786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5688632" cy="57606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Задания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Twitter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71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15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481628"/>
              </p:ext>
            </p:extLst>
          </p:nvPr>
        </p:nvGraphicFramePr>
        <p:xfrm>
          <a:off x="539552" y="1268760"/>
          <a:ext cx="83529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2306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5688632" cy="57606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Популярные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твитты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по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хештегу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71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16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pic>
        <p:nvPicPr>
          <p:cNvPr id="6" name="Изображение 5" descr="фотография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2223737" cy="3947133"/>
          </a:xfrm>
          <a:prstGeom prst="rect">
            <a:avLst/>
          </a:prstGeom>
        </p:spPr>
      </p:pic>
      <p:pic>
        <p:nvPicPr>
          <p:cNvPr id="7" name="Изображение 6" descr="фотография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56792"/>
            <a:ext cx="223123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2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5688632" cy="57606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Популярные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твитты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по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хештегу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71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16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pic>
        <p:nvPicPr>
          <p:cNvPr id="9" name="Изображение 8" descr="Снимок экрана 2013-02-14 в 11.18.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4643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9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5688632" cy="57606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Задания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71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17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126316"/>
              </p:ext>
            </p:extLst>
          </p:nvPr>
        </p:nvGraphicFramePr>
        <p:xfrm>
          <a:off x="539552" y="1556792"/>
          <a:ext cx="82809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2306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5688632" cy="57606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Задания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Google+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71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18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311882"/>
              </p:ext>
            </p:extLst>
          </p:nvPr>
        </p:nvGraphicFramePr>
        <p:xfrm>
          <a:off x="539552" y="1484784"/>
          <a:ext cx="792088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2306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6984776" cy="57606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Белые и черные методы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получения успеха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636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pic>
        <p:nvPicPr>
          <p:cNvPr id="7" name="Изображение 6" descr="7e928ff3-421b-4624-8e23-08b6a91a91d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2816"/>
            <a:ext cx="4412346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8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5688632" cy="57606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Задания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YouTube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71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19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579660"/>
              </p:ext>
            </p:extLst>
          </p:nvPr>
        </p:nvGraphicFramePr>
        <p:xfrm>
          <a:off x="539552" y="1340768"/>
          <a:ext cx="813690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2306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5688632" cy="57606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Задания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Mail.ru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71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20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280786"/>
              </p:ext>
            </p:extLst>
          </p:nvPr>
        </p:nvGraphicFramePr>
        <p:xfrm>
          <a:off x="539552" y="1484784"/>
          <a:ext cx="813690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2306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5688632" cy="57606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Задания Яндекс (соц.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еть)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71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21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640231"/>
              </p:ext>
            </p:extLst>
          </p:nvPr>
        </p:nvGraphicFramePr>
        <p:xfrm>
          <a:off x="539552" y="1412776"/>
          <a:ext cx="82089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2306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5688632" cy="57606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Задания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AppStore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Google Play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71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22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255975"/>
              </p:ext>
            </p:extLst>
          </p:nvPr>
        </p:nvGraphicFramePr>
        <p:xfrm>
          <a:off x="539552" y="1412776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2306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5688632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ТОП20 популярных заданий в социальных сетях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71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23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3" y="1700808"/>
            <a:ext cx="7488832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err="1"/>
              <a:t>Пост</a:t>
            </a:r>
            <a:r>
              <a:rPr lang="en-US" sz="1400" dirty="0"/>
              <a:t> </a:t>
            </a:r>
            <a:r>
              <a:rPr lang="en-US" sz="1400" dirty="0" err="1"/>
              <a:t>в</a:t>
            </a:r>
            <a:r>
              <a:rPr lang="en-US" sz="1400" dirty="0"/>
              <a:t> twitter 	</a:t>
            </a:r>
            <a:r>
              <a:rPr lang="ru-RU" sz="1400" dirty="0" smtClean="0"/>
              <a:t>			</a:t>
            </a:r>
            <a:r>
              <a:rPr lang="en-US" sz="1400" dirty="0" smtClean="0"/>
              <a:t>12,30</a:t>
            </a:r>
            <a:r>
              <a:rPr lang="en-US" sz="1400" dirty="0"/>
              <a:t>%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Вступить в группу / сообщество </a:t>
            </a:r>
            <a:r>
              <a:rPr lang="ru-RU" sz="1400" dirty="0" err="1"/>
              <a:t>ВКонтакте</a:t>
            </a:r>
            <a:r>
              <a:rPr lang="ru-RU" sz="1400" dirty="0"/>
              <a:t> 	</a:t>
            </a:r>
            <a:r>
              <a:rPr lang="ru-RU" sz="1400" dirty="0" smtClean="0"/>
              <a:t>	9,50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Пост на стену </a:t>
            </a:r>
            <a:r>
              <a:rPr lang="ru-RU" sz="1400" dirty="0" err="1"/>
              <a:t>ВКонтакте</a:t>
            </a:r>
            <a:r>
              <a:rPr lang="ru-RU" sz="1400" dirty="0"/>
              <a:t> 	</a:t>
            </a:r>
            <a:r>
              <a:rPr lang="ru-RU" sz="1400" dirty="0" smtClean="0"/>
              <a:t>		8,10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Рассказать друзьям </a:t>
            </a:r>
            <a:r>
              <a:rPr lang="ru-RU" sz="1400" dirty="0" err="1"/>
              <a:t>ВКонтакте</a:t>
            </a:r>
            <a:r>
              <a:rPr lang="ru-RU" sz="1400" dirty="0"/>
              <a:t> 	</a:t>
            </a:r>
            <a:r>
              <a:rPr lang="ru-RU" sz="1400" dirty="0" smtClean="0"/>
              <a:t>		7,90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Кнопка </a:t>
            </a:r>
            <a:r>
              <a:rPr lang="ru-RU" sz="1400" dirty="0" err="1"/>
              <a:t>twiiter</a:t>
            </a:r>
            <a:r>
              <a:rPr lang="ru-RU" sz="1400" dirty="0"/>
              <a:t> на сайте 	</a:t>
            </a:r>
            <a:r>
              <a:rPr lang="ru-RU" sz="1400" dirty="0" smtClean="0"/>
              <a:t>		5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/>
              <a:t>Пост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стену</a:t>
            </a:r>
            <a:r>
              <a:rPr lang="en-US" sz="1400" dirty="0"/>
              <a:t> Facebook 	</a:t>
            </a:r>
            <a:r>
              <a:rPr lang="ru-RU" sz="1400" dirty="0" smtClean="0"/>
              <a:t>		</a:t>
            </a:r>
            <a:r>
              <a:rPr lang="en-US" sz="1400" dirty="0" smtClean="0"/>
              <a:t>4,80</a:t>
            </a:r>
            <a:r>
              <a:rPr lang="en-US" sz="1400" dirty="0"/>
              <a:t>%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Кнопка </a:t>
            </a:r>
            <a:r>
              <a:rPr lang="ru-RU" sz="1400" dirty="0" err="1"/>
              <a:t>Google</a:t>
            </a:r>
            <a:r>
              <a:rPr lang="ru-RU" sz="1400" dirty="0"/>
              <a:t> / поделиться на сайте 	</a:t>
            </a:r>
            <a:r>
              <a:rPr lang="ru-RU" sz="1400" dirty="0" smtClean="0"/>
              <a:t>	3,60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Кнопка Яндекс на сайте 	</a:t>
            </a:r>
            <a:r>
              <a:rPr lang="ru-RU" sz="1400" dirty="0" smtClean="0"/>
              <a:t>		3,30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Мне нравится / </a:t>
            </a:r>
            <a:r>
              <a:rPr lang="ru-RU" sz="1400" dirty="0" err="1"/>
              <a:t>Likes</a:t>
            </a:r>
            <a:r>
              <a:rPr lang="ru-RU" sz="1400" dirty="0"/>
              <a:t> </a:t>
            </a:r>
            <a:r>
              <a:rPr lang="ru-RU" sz="1400" dirty="0" err="1"/>
              <a:t>ВКонтакте</a:t>
            </a:r>
            <a:r>
              <a:rPr lang="ru-RU" sz="1400" dirty="0"/>
              <a:t> 	</a:t>
            </a:r>
            <a:r>
              <a:rPr lang="ru-RU" sz="1400" dirty="0" smtClean="0"/>
              <a:t>	3,20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/>
              <a:t>Ретвитнуть</a:t>
            </a:r>
            <a:r>
              <a:rPr lang="en-US" sz="1400" dirty="0"/>
              <a:t> / </a:t>
            </a:r>
            <a:r>
              <a:rPr lang="en-US" sz="1400" dirty="0" err="1"/>
              <a:t>Retweet</a:t>
            </a:r>
            <a:r>
              <a:rPr lang="en-US" sz="1400" dirty="0"/>
              <a:t> 	</a:t>
            </a:r>
            <a:r>
              <a:rPr lang="ru-RU" sz="1400" dirty="0" smtClean="0"/>
              <a:t>		</a:t>
            </a:r>
            <a:r>
              <a:rPr lang="en-US" sz="1400" dirty="0" smtClean="0"/>
              <a:t>3,20</a:t>
            </a:r>
            <a:r>
              <a:rPr lang="en-US" sz="1400" dirty="0"/>
              <a:t>%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Кнопка </a:t>
            </a:r>
            <a:r>
              <a:rPr lang="ru-RU" sz="1400" dirty="0" err="1"/>
              <a:t>ВКонтакте</a:t>
            </a:r>
            <a:r>
              <a:rPr lang="ru-RU" sz="1400" dirty="0"/>
              <a:t> на сайте 	</a:t>
            </a:r>
            <a:r>
              <a:rPr lang="ru-RU" sz="1400" dirty="0" smtClean="0"/>
              <a:t>		3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Гугл+ (</a:t>
            </a:r>
            <a:r>
              <a:rPr lang="ru-RU" sz="1400" dirty="0" err="1"/>
              <a:t>лайк</a:t>
            </a:r>
            <a:r>
              <a:rPr lang="ru-RU" sz="1400" dirty="0"/>
              <a:t>, поделиться) с выдачи 	</a:t>
            </a:r>
            <a:r>
              <a:rPr lang="ru-RU" sz="1400" dirty="0" smtClean="0"/>
              <a:t>	2,90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/>
              <a:t>Мне</a:t>
            </a:r>
            <a:r>
              <a:rPr lang="en-US" sz="1400" dirty="0"/>
              <a:t> </a:t>
            </a:r>
            <a:r>
              <a:rPr lang="en-US" sz="1400" dirty="0" err="1"/>
              <a:t>нравится</a:t>
            </a:r>
            <a:r>
              <a:rPr lang="en-US" sz="1400" dirty="0"/>
              <a:t> / Likes Facebook 	</a:t>
            </a:r>
            <a:r>
              <a:rPr lang="ru-RU" sz="1400" dirty="0" smtClean="0"/>
              <a:t>		</a:t>
            </a:r>
            <a:r>
              <a:rPr lang="en-US" sz="1400" dirty="0" smtClean="0"/>
              <a:t>2,90</a:t>
            </a:r>
            <a:r>
              <a:rPr lang="en-US" sz="1400" dirty="0"/>
              <a:t>%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Вступить в группу / сообщество </a:t>
            </a:r>
            <a:r>
              <a:rPr lang="ru-RU" sz="1400" dirty="0" err="1"/>
              <a:t>Facebook</a:t>
            </a:r>
            <a:r>
              <a:rPr lang="ru-RU" sz="1400" dirty="0"/>
              <a:t> 	</a:t>
            </a:r>
            <a:r>
              <a:rPr lang="ru-RU" sz="1400" dirty="0" smtClean="0"/>
              <a:t>	2,90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Стать подписчиком / Добавиться в </a:t>
            </a:r>
            <a:r>
              <a:rPr lang="ru-RU" sz="1400" dirty="0" err="1"/>
              <a:t>Followers</a:t>
            </a:r>
            <a:r>
              <a:rPr lang="ru-RU" sz="1400" dirty="0"/>
              <a:t> 	2,70%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Кнопка </a:t>
            </a:r>
            <a:r>
              <a:rPr lang="ru-RU" sz="1400" dirty="0" err="1"/>
              <a:t>Facebook</a:t>
            </a:r>
            <a:r>
              <a:rPr lang="ru-RU" sz="1400" dirty="0"/>
              <a:t> на сайте 	</a:t>
            </a:r>
            <a:r>
              <a:rPr lang="ru-RU" sz="1400" dirty="0" smtClean="0"/>
              <a:t>		2,70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Поделиться в </a:t>
            </a:r>
            <a:r>
              <a:rPr lang="ru-RU" sz="1400" dirty="0" err="1"/>
              <a:t>соц</a:t>
            </a:r>
            <a:r>
              <a:rPr lang="ru-RU" sz="1400" dirty="0"/>
              <a:t> сети </a:t>
            </a:r>
            <a:r>
              <a:rPr lang="ru-RU" sz="1400" dirty="0" err="1"/>
              <a:t>Facebook</a:t>
            </a:r>
            <a:r>
              <a:rPr lang="ru-RU" sz="1400" dirty="0"/>
              <a:t> 	</a:t>
            </a:r>
            <a:r>
              <a:rPr lang="ru-RU" sz="1400" dirty="0" smtClean="0"/>
              <a:t>	2,40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 err="1"/>
              <a:t>Пост</a:t>
            </a:r>
            <a:r>
              <a:rPr lang="tr-TR" sz="1400" dirty="0"/>
              <a:t> </a:t>
            </a:r>
            <a:r>
              <a:rPr lang="tr-TR" sz="1400" dirty="0" err="1"/>
              <a:t>в</a:t>
            </a:r>
            <a:r>
              <a:rPr lang="tr-TR" sz="1400" dirty="0"/>
              <a:t> </a:t>
            </a:r>
            <a:r>
              <a:rPr lang="tr-TR" sz="1400" dirty="0" err="1"/>
              <a:t>дневнике</a:t>
            </a:r>
            <a:r>
              <a:rPr lang="tr-TR" sz="1400" dirty="0"/>
              <a:t> </a:t>
            </a:r>
            <a:r>
              <a:rPr lang="tr-TR" sz="1400" dirty="0" err="1"/>
              <a:t>ya,ru</a:t>
            </a:r>
            <a:r>
              <a:rPr lang="tr-TR" sz="1400" dirty="0"/>
              <a:t> 	</a:t>
            </a:r>
            <a:r>
              <a:rPr lang="ru-RU" sz="1400" dirty="0" smtClean="0"/>
              <a:t>		</a:t>
            </a:r>
            <a:r>
              <a:rPr lang="tr-TR" sz="1400" dirty="0" smtClean="0"/>
              <a:t>2,30</a:t>
            </a:r>
            <a:r>
              <a:rPr lang="tr-TR" sz="1400" dirty="0"/>
              <a:t>%	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400" dirty="0" err="1"/>
              <a:t>Нравится</a:t>
            </a:r>
            <a:r>
              <a:rPr lang="tr-TR" sz="1400" dirty="0"/>
              <a:t> / </a:t>
            </a:r>
            <a:r>
              <a:rPr lang="tr-TR" sz="1400" dirty="0" err="1"/>
              <a:t>Likes</a:t>
            </a:r>
            <a:r>
              <a:rPr lang="tr-TR" sz="1400" dirty="0"/>
              <a:t> </a:t>
            </a:r>
            <a:r>
              <a:rPr lang="tr-TR" sz="1400" dirty="0" err="1"/>
              <a:t>в</a:t>
            </a:r>
            <a:r>
              <a:rPr lang="tr-TR" sz="1400" dirty="0"/>
              <a:t> </a:t>
            </a:r>
            <a:r>
              <a:rPr lang="tr-TR" sz="1400" dirty="0" err="1"/>
              <a:t>YouTube</a:t>
            </a:r>
            <a:r>
              <a:rPr lang="tr-TR" sz="1400" dirty="0"/>
              <a:t> 	</a:t>
            </a:r>
            <a:r>
              <a:rPr lang="ru-RU" sz="1400" dirty="0" smtClean="0"/>
              <a:t>		</a:t>
            </a:r>
            <a:r>
              <a:rPr lang="tr-TR" sz="1400" dirty="0" smtClean="0"/>
              <a:t>2</a:t>
            </a:r>
            <a:r>
              <a:rPr lang="tr-TR" sz="1400" dirty="0"/>
              <a:t>%	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+1 (</a:t>
            </a:r>
            <a:r>
              <a:rPr lang="nl-NL" sz="1400" dirty="0" err="1"/>
              <a:t>лайк</a:t>
            </a:r>
            <a:r>
              <a:rPr lang="nl-NL" sz="1400" dirty="0"/>
              <a:t>) </a:t>
            </a:r>
            <a:r>
              <a:rPr lang="nl-NL" sz="1400" dirty="0" err="1"/>
              <a:t>в</a:t>
            </a:r>
            <a:r>
              <a:rPr lang="nl-NL" sz="1400" dirty="0"/>
              <a:t> google+ 	</a:t>
            </a:r>
            <a:r>
              <a:rPr lang="ru-RU" sz="1400" dirty="0" smtClean="0"/>
              <a:t>			</a:t>
            </a:r>
            <a:r>
              <a:rPr lang="nl-NL" sz="1400" dirty="0" smtClean="0"/>
              <a:t>1,80</a:t>
            </a:r>
            <a:r>
              <a:rPr lang="nl-NL" sz="1400" dirty="0"/>
              <a:t>%	</a:t>
            </a:r>
          </a:p>
        </p:txBody>
      </p:sp>
    </p:spTree>
    <p:extLst>
      <p:ext uri="{BB962C8B-B14F-4D97-AF65-F5344CB8AC3E}">
        <p14:creationId xmlns:p14="http://schemas.microsoft.com/office/powerpoint/2010/main" val="267399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5688632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ТОП40 популярных заданий в социальных сетях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71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24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4152" y="1788404"/>
            <a:ext cx="74888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1"/>
            </a:pPr>
            <a:r>
              <a:rPr lang="ru-RU" sz="1400" dirty="0" smtClean="0"/>
              <a:t>Проголосовать </a:t>
            </a:r>
            <a:r>
              <a:rPr lang="ru-RU" sz="1400" dirty="0"/>
              <a:t>в опросе в </a:t>
            </a:r>
            <a:r>
              <a:rPr lang="ru-RU" sz="1400" dirty="0" err="1"/>
              <a:t>соц</a:t>
            </a:r>
            <a:r>
              <a:rPr lang="ru-RU" sz="1400" dirty="0"/>
              <a:t> сети </a:t>
            </a:r>
            <a:r>
              <a:rPr lang="ru-RU" sz="1400" dirty="0" err="1"/>
              <a:t>Вконтакте</a:t>
            </a:r>
            <a:r>
              <a:rPr lang="ru-RU" sz="1400" dirty="0"/>
              <a:t> 	</a:t>
            </a:r>
            <a:r>
              <a:rPr lang="ru-RU" sz="1400" dirty="0" smtClean="0"/>
              <a:t>	1,70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ru-RU" sz="1400" dirty="0"/>
              <a:t>Ответить в </a:t>
            </a:r>
            <a:r>
              <a:rPr lang="ru-RU" sz="1400" dirty="0" err="1"/>
              <a:t>twitter</a:t>
            </a:r>
            <a:r>
              <a:rPr lang="ru-RU" sz="1400" dirty="0"/>
              <a:t> по поисковому запросу 	</a:t>
            </a:r>
            <a:r>
              <a:rPr lang="ru-RU" sz="1400" dirty="0" smtClean="0"/>
              <a:t>		1,30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nl-NL" sz="1400" dirty="0" err="1"/>
              <a:t>Пост</a:t>
            </a:r>
            <a:r>
              <a:rPr lang="nl-NL" sz="1400" dirty="0"/>
              <a:t> </a:t>
            </a:r>
            <a:r>
              <a:rPr lang="nl-NL" sz="1400" dirty="0" err="1"/>
              <a:t>на</a:t>
            </a:r>
            <a:r>
              <a:rPr lang="nl-NL" sz="1400" dirty="0"/>
              <a:t> </a:t>
            </a:r>
            <a:r>
              <a:rPr lang="nl-NL" sz="1400" dirty="0" err="1"/>
              <a:t>стену</a:t>
            </a:r>
            <a:r>
              <a:rPr lang="nl-NL" sz="1400" dirty="0"/>
              <a:t> Google+ 	</a:t>
            </a:r>
            <a:r>
              <a:rPr lang="ru-RU" sz="1400" dirty="0" smtClean="0"/>
              <a:t>			</a:t>
            </a:r>
            <a:r>
              <a:rPr lang="nl-NL" sz="1400" dirty="0" smtClean="0"/>
              <a:t>1,30</a:t>
            </a:r>
            <a:r>
              <a:rPr lang="nl-NL" sz="1400" dirty="0"/>
              <a:t>%	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ru-RU" sz="1400" dirty="0"/>
              <a:t>Кнопка </a:t>
            </a:r>
            <a:r>
              <a:rPr lang="ru-RU" sz="1400" dirty="0" err="1"/>
              <a:t>Майл</a:t>
            </a:r>
            <a:r>
              <a:rPr lang="ru-RU" sz="1400" dirty="0"/>
              <a:t> на сайте 	</a:t>
            </a:r>
            <a:r>
              <a:rPr lang="ru-RU" sz="1400" dirty="0" smtClean="0"/>
              <a:t>			1,20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ru-RU" sz="1400" dirty="0"/>
              <a:t>Пост в дневнике / блоге </a:t>
            </a:r>
            <a:r>
              <a:rPr lang="ru-RU" sz="1400" dirty="0" err="1"/>
              <a:t>Mail,ru</a:t>
            </a:r>
            <a:r>
              <a:rPr lang="ru-RU" sz="1400" dirty="0"/>
              <a:t> 	</a:t>
            </a:r>
            <a:r>
              <a:rPr lang="ru-RU" sz="1400" dirty="0" smtClean="0"/>
              <a:t>		1,10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ru-RU" sz="1400" dirty="0"/>
              <a:t>Пост в Одноклассниках 	</a:t>
            </a:r>
            <a:r>
              <a:rPr lang="ru-RU" sz="1400" dirty="0" smtClean="0"/>
              <a:t>			1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ru-RU" sz="1400" dirty="0"/>
              <a:t>Комментарий на пост в дневнике </a:t>
            </a:r>
            <a:r>
              <a:rPr lang="ru-RU" sz="1400" dirty="0" err="1"/>
              <a:t>ya,ru</a:t>
            </a:r>
            <a:r>
              <a:rPr lang="ru-RU" sz="1400" dirty="0"/>
              <a:t> 	</a:t>
            </a:r>
            <a:r>
              <a:rPr lang="ru-RU" sz="1400" dirty="0" smtClean="0"/>
              <a:t>		0,90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ru-RU" sz="1400" dirty="0"/>
              <a:t>Вступить в группу в Одноклассниках 	</a:t>
            </a:r>
            <a:r>
              <a:rPr lang="ru-RU" sz="1400" dirty="0" smtClean="0"/>
              <a:t>		0,90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ru-RU" sz="1400" dirty="0"/>
              <a:t>Пост в Моём Мире 	</a:t>
            </a:r>
            <a:r>
              <a:rPr lang="ru-RU" sz="1400" dirty="0" smtClean="0"/>
              <a:t>				0,50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ru-RU" sz="1400" dirty="0"/>
              <a:t>Оценить с комментарием бесплатное приложение в </a:t>
            </a:r>
            <a:r>
              <a:rPr lang="ru-RU" sz="1400" dirty="0" err="1"/>
              <a:t>App</a:t>
            </a:r>
            <a:r>
              <a:rPr lang="ru-RU" sz="1400" dirty="0"/>
              <a:t> </a:t>
            </a:r>
            <a:r>
              <a:rPr lang="ru-RU" sz="1400" dirty="0" err="1"/>
              <a:t>Store</a:t>
            </a:r>
            <a:r>
              <a:rPr lang="ru-RU" sz="1400" dirty="0"/>
              <a:t> 	0,50%	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ru-RU" sz="1400" dirty="0"/>
              <a:t>Ответить </a:t>
            </a:r>
            <a:r>
              <a:rPr lang="ru-RU" sz="1400" dirty="0" err="1"/>
              <a:t>ВКонтакте</a:t>
            </a:r>
            <a:r>
              <a:rPr lang="ru-RU" sz="1400" dirty="0"/>
              <a:t> по поисковому запросу 	</a:t>
            </a:r>
            <a:r>
              <a:rPr lang="ru-RU" sz="1400" dirty="0" smtClean="0"/>
              <a:t>	0,40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pt-BR" sz="1400" dirty="0" err="1"/>
              <a:t>Пост</a:t>
            </a:r>
            <a:r>
              <a:rPr lang="pt-BR" sz="1400" dirty="0"/>
              <a:t> </a:t>
            </a:r>
            <a:r>
              <a:rPr lang="pt-BR" sz="1400" dirty="0" err="1"/>
              <a:t>в</a:t>
            </a:r>
            <a:r>
              <a:rPr lang="pt-BR" sz="1400" dirty="0"/>
              <a:t> </a:t>
            </a:r>
            <a:r>
              <a:rPr lang="pt-BR" sz="1400" dirty="0" err="1"/>
              <a:t>Blogger,com</a:t>
            </a:r>
            <a:r>
              <a:rPr lang="pt-BR" sz="1400" dirty="0"/>
              <a:t> 	</a:t>
            </a:r>
            <a:r>
              <a:rPr lang="ru-RU" sz="1400" dirty="0" smtClean="0"/>
              <a:t>				</a:t>
            </a:r>
            <a:r>
              <a:rPr lang="pt-BR" sz="1400" dirty="0" smtClean="0"/>
              <a:t>0,30</a:t>
            </a:r>
            <a:r>
              <a:rPr lang="pt-BR" sz="1400" dirty="0"/>
              <a:t>%	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ru-RU" sz="1400" dirty="0"/>
              <a:t>Подписаться на ролик (канал) в </a:t>
            </a:r>
            <a:r>
              <a:rPr lang="ru-RU" sz="1400" dirty="0" err="1"/>
              <a:t>youtube</a:t>
            </a:r>
            <a:r>
              <a:rPr lang="ru-RU" sz="1400" dirty="0"/>
              <a:t> 	</a:t>
            </a:r>
            <a:r>
              <a:rPr lang="ru-RU" sz="1400" dirty="0" smtClean="0"/>
              <a:t>		0,20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ru-RU" sz="1400" dirty="0"/>
              <a:t>Оценить бесплатное приложение с отзывом в </a:t>
            </a:r>
            <a:r>
              <a:rPr lang="ru-RU" sz="1400" dirty="0" err="1"/>
              <a:t>Google</a:t>
            </a:r>
            <a:r>
              <a:rPr lang="ru-RU" sz="1400" dirty="0"/>
              <a:t> </a:t>
            </a:r>
            <a:r>
              <a:rPr lang="ru-RU" sz="1400" dirty="0" err="1"/>
              <a:t>Play</a:t>
            </a:r>
            <a:r>
              <a:rPr lang="ru-RU" sz="1400" dirty="0"/>
              <a:t> 	0,20</a:t>
            </a:r>
            <a:r>
              <a:rPr lang="ru-RU" sz="1400" dirty="0" smtClean="0"/>
              <a:t>%</a:t>
            </a:r>
            <a:r>
              <a:rPr lang="ru-RU" sz="1400" dirty="0"/>
              <a:t>	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ru-RU" sz="1400" dirty="0"/>
              <a:t>Комментарий в </a:t>
            </a:r>
            <a:r>
              <a:rPr lang="ru-RU" sz="1400" dirty="0" err="1"/>
              <a:t>Яндекc</a:t>
            </a:r>
            <a:r>
              <a:rPr lang="ru-RU" sz="1400" dirty="0"/>
              <a:t> </a:t>
            </a:r>
            <a:r>
              <a:rPr lang="ru-RU" sz="1400" dirty="0" err="1"/>
              <a:t>Маркет</a:t>
            </a:r>
            <a:r>
              <a:rPr lang="ru-RU" sz="1400" dirty="0"/>
              <a:t> 	</a:t>
            </a:r>
            <a:r>
              <a:rPr lang="ru-RU" sz="1400" dirty="0" smtClean="0"/>
              <a:t>		0,10%</a:t>
            </a:r>
            <a:r>
              <a:rPr lang="ru-RU" sz="1400" dirty="0"/>
              <a:t>	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fr-FR" sz="1400" dirty="0" err="1" smtClean="0"/>
              <a:t>Избранное</a:t>
            </a:r>
            <a:r>
              <a:rPr lang="fr-FR" sz="1400" dirty="0" smtClean="0"/>
              <a:t> </a:t>
            </a:r>
            <a:r>
              <a:rPr lang="fr-FR" sz="1400" dirty="0"/>
              <a:t>/ Favorites 	</a:t>
            </a:r>
            <a:r>
              <a:rPr lang="ru-RU" sz="1400" dirty="0" smtClean="0"/>
              <a:t>			</a:t>
            </a:r>
            <a:r>
              <a:rPr lang="fr-FR" sz="1400" dirty="0" smtClean="0"/>
              <a:t>0,10</a:t>
            </a:r>
            <a:r>
              <a:rPr lang="fr-FR" sz="1400" dirty="0"/>
              <a:t>%	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ru-RU" sz="1400" dirty="0"/>
              <a:t>Комментарий в </a:t>
            </a:r>
            <a:r>
              <a:rPr lang="ru-RU" sz="1400" dirty="0" err="1"/>
              <a:t>YouTube</a:t>
            </a:r>
            <a:r>
              <a:rPr lang="ru-RU" sz="1400" dirty="0"/>
              <a:t> 	</a:t>
            </a:r>
            <a:r>
              <a:rPr lang="ru-RU" sz="1400" dirty="0" smtClean="0"/>
              <a:t>			0,10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ru-RU" sz="1400" dirty="0"/>
              <a:t>Комментарий </a:t>
            </a:r>
            <a:r>
              <a:rPr lang="ru-RU" sz="1400" dirty="0" err="1"/>
              <a:t>Facebook</a:t>
            </a:r>
            <a:r>
              <a:rPr lang="ru-RU" sz="1400" dirty="0"/>
              <a:t> 	</a:t>
            </a:r>
            <a:r>
              <a:rPr lang="ru-RU" sz="1400" dirty="0" smtClean="0"/>
              <a:t>			0,10</a:t>
            </a:r>
            <a:r>
              <a:rPr lang="ru-RU" sz="1400" dirty="0"/>
              <a:t>%	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cs-CZ" sz="1400" dirty="0" err="1"/>
              <a:t>Пост</a:t>
            </a:r>
            <a:r>
              <a:rPr lang="cs-CZ" sz="1400" dirty="0"/>
              <a:t> </a:t>
            </a:r>
            <a:r>
              <a:rPr lang="cs-CZ" sz="1400" dirty="0" err="1"/>
              <a:t>в</a:t>
            </a:r>
            <a:r>
              <a:rPr lang="cs-CZ" sz="1400" dirty="0"/>
              <a:t> </a:t>
            </a:r>
            <a:r>
              <a:rPr lang="cs-CZ" sz="1400" dirty="0" err="1"/>
              <a:t>Дневнике</a:t>
            </a:r>
            <a:r>
              <a:rPr lang="cs-CZ" sz="1400" dirty="0"/>
              <a:t> </a:t>
            </a:r>
            <a:r>
              <a:rPr lang="cs-CZ" sz="1400" dirty="0" err="1"/>
              <a:t>Diary,ru</a:t>
            </a:r>
            <a:r>
              <a:rPr lang="cs-CZ" sz="1400" dirty="0"/>
              <a:t> 	</a:t>
            </a:r>
            <a:r>
              <a:rPr lang="ru-RU" sz="1400" dirty="0" smtClean="0"/>
              <a:t>			</a:t>
            </a:r>
            <a:r>
              <a:rPr lang="cs-CZ" sz="1400" dirty="0" smtClean="0"/>
              <a:t>0,10</a:t>
            </a:r>
            <a:r>
              <a:rPr lang="cs-CZ" sz="1400" dirty="0"/>
              <a:t>%	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ru-RU" sz="1400" dirty="0" smtClean="0"/>
              <a:t>Комментарий </a:t>
            </a:r>
            <a:r>
              <a:rPr lang="ru-RU" sz="1400" dirty="0"/>
              <a:t>в </a:t>
            </a:r>
            <a:r>
              <a:rPr lang="ru-RU" sz="1400" dirty="0" err="1"/>
              <a:t>ВКонтакте</a:t>
            </a:r>
            <a:r>
              <a:rPr lang="ru-RU" sz="1400" dirty="0"/>
              <a:t> 	</a:t>
            </a:r>
            <a:r>
              <a:rPr lang="ru-RU" sz="1400" dirty="0" smtClean="0"/>
              <a:t>			0,10</a:t>
            </a:r>
            <a:r>
              <a:rPr lang="ru-RU" sz="1400" dirty="0"/>
              <a:t>%</a:t>
            </a:r>
            <a:r>
              <a:rPr lang="ru-RU" sz="1400" dirty="0"/>
              <a:t>	</a:t>
            </a:r>
          </a:p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26877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6552728" cy="576064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Arial" pitchFamily="34" charset="0"/>
                <a:cs typeface="Arial" pitchFamily="34" charset="0"/>
              </a:rPr>
              <a:t>Ваши вопросы?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Версия презентации будет выложена на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seonly.ru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287" y="6500425"/>
            <a:ext cx="71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</a:t>
            </a:r>
            <a:r>
              <a:rPr lang="en-US" sz="1200" dirty="0" smtClean="0">
                <a:solidFill>
                  <a:schemeClr val="bg1"/>
                </a:solidFill>
              </a:rPr>
              <a:t>5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2780928"/>
            <a:ext cx="596188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dirty="0" smtClean="0">
                <a:latin typeface="Arial" pitchFamily="34" charset="0"/>
                <a:cs typeface="Arial" pitchFamily="34" charset="0"/>
              </a:rPr>
              <a:t>вопросы?</a:t>
            </a:r>
            <a:endParaRPr lang="ru-RU" sz="10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8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6408712" cy="57606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Общая статистика по накрутке поведенческих факторов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636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3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876610"/>
              </p:ext>
            </p:extLst>
          </p:nvPr>
        </p:nvGraphicFramePr>
        <p:xfrm>
          <a:off x="539552" y="1484784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677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6408712" cy="57606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Автоматическая и ручная накрутка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636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057661"/>
              </p:ext>
            </p:extLst>
          </p:nvPr>
        </p:nvGraphicFramePr>
        <p:xfrm>
          <a:off x="611560" y="1556792"/>
          <a:ext cx="806489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7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5528151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Смена позиций через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дней в Яндексе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636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897118"/>
              </p:ext>
            </p:extLst>
          </p:nvPr>
        </p:nvGraphicFramePr>
        <p:xfrm>
          <a:off x="539552" y="1628800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3108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5528151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Поведенческие факторы по регионам 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636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6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737291"/>
              </p:ext>
            </p:extLst>
          </p:nvPr>
        </p:nvGraphicFramePr>
        <p:xfrm>
          <a:off x="611560" y="1556792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1728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5688632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Типы запросов в накрутке поведенческих факторов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636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7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355122"/>
              </p:ext>
            </p:extLst>
          </p:nvPr>
        </p:nvGraphicFramePr>
        <p:xfrm>
          <a:off x="539552" y="1484784"/>
          <a:ext cx="828092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2306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5528151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Arial" pitchFamily="34" charset="0"/>
                <a:cs typeface="Arial" pitchFamily="34" charset="0"/>
              </a:rPr>
              <a:t>Взаимосвязь между «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site.ru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wordstat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эффективными показами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MI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 норм. /400)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636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8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021021"/>
              </p:ext>
            </p:extLst>
          </p:nvPr>
        </p:nvGraphicFramePr>
        <p:xfrm>
          <a:off x="539552" y="1412776"/>
          <a:ext cx="79208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1699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5688632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3000" dirty="0" smtClean="0">
                <a:latin typeface="Arial" pitchFamily="34" charset="0"/>
                <a:cs typeface="Arial" pitchFamily="34" charset="0"/>
              </a:rPr>
              <a:t>Белые методы накрутки поведенческих факторов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500425"/>
            <a:ext cx="636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9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из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3" y="1700808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Накрутка поисковых подсказок,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етод </a:t>
            </a:r>
            <a:r>
              <a:rPr lang="ru-RU" dirty="0">
                <a:latin typeface="Arial" pitchFamily="34" charset="0"/>
                <a:cs typeface="Arial" pitchFamily="34" charset="0"/>
              </a:rPr>
              <a:t>«шиворот — навыворот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Накрутка групп и сообществ в социальных сетях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6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4442</TotalTime>
  <Words>271</Words>
  <Application>Microsoft Macintosh PowerPoint</Application>
  <PresentationFormat>Экран (4:3)</PresentationFormat>
  <Paragraphs>107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Аналитика накрутки поведенческих факторов</vt:lpstr>
      <vt:lpstr>Белые и черные методы  получения успеха </vt:lpstr>
      <vt:lpstr>Общая статистика по накрутке поведенческих факторов </vt:lpstr>
      <vt:lpstr>Автоматическая и ручная накрутка</vt:lpstr>
      <vt:lpstr>Смена позиций через 90 дней в Яндексе</vt:lpstr>
      <vt:lpstr>Поведенческие факторы по регионам </vt:lpstr>
      <vt:lpstr>Типы запросов в накрутке поведенческих факторов</vt:lpstr>
      <vt:lpstr>Взаимосвязь между «site.ru» wordstat  и эффективными показами MI  (с норм. /400)</vt:lpstr>
      <vt:lpstr>Белые методы накрутки поведенческих факторов</vt:lpstr>
      <vt:lpstr>Популярные ошибки накрутки  поведенческих факторов</vt:lpstr>
      <vt:lpstr>Симбиоз поведенческих и социальных факторов</vt:lpstr>
      <vt:lpstr>Методы усиления естественных поведенческих факторов за счет социальных факторов</vt:lpstr>
      <vt:lpstr>Общая статистика по накрутке в социальных сетях </vt:lpstr>
      <vt:lpstr>Задания ВКонтакте</vt:lpstr>
      <vt:lpstr>Задания Twitter</vt:lpstr>
      <vt:lpstr>Популярные твитты по хештегу</vt:lpstr>
      <vt:lpstr>Популярные твитты по хештегу</vt:lpstr>
      <vt:lpstr>Задания Facebook </vt:lpstr>
      <vt:lpstr>Задания Google+</vt:lpstr>
      <vt:lpstr>Задания YouTube</vt:lpstr>
      <vt:lpstr>Задания Mail.ru</vt:lpstr>
      <vt:lpstr>Задания Яндекс (соц. сеть)</vt:lpstr>
      <vt:lpstr>Задания AppStore и Google Play</vt:lpstr>
      <vt:lpstr>ТОП20 популярных заданий в социальных сетях</vt:lpstr>
      <vt:lpstr>ТОП40 популярных заданий в социальных сетях</vt:lpstr>
      <vt:lpstr>Ваши вопросы? Версия презентации будет выложена на http://seonly.ru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Roman</cp:lastModifiedBy>
  <cp:revision>69</cp:revision>
  <dcterms:created xsi:type="dcterms:W3CDTF">2012-04-16T09:03:30Z</dcterms:created>
  <dcterms:modified xsi:type="dcterms:W3CDTF">2013-02-14T04:59:46Z</dcterms:modified>
</cp:coreProperties>
</file>