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6" r:id="rId2"/>
  </p:sldMasterIdLst>
  <p:notesMasterIdLst>
    <p:notesMasterId r:id="rId7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notesMaster" Target="notesMasters/notes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0199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37" name="Shape 23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57" name="Shape 25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69" name="Shape 26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81" name="Shape 28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564" name="Shape 56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565" name="Shape 56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575" name="Shape 57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576" name="Shape 576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586" name="Shape 58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587" name="Shape 58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597" name="Shape 59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598" name="Shape 59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08" name="Shape 60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609" name="Shape 609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19" name="Shape 61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620" name="Shape 620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30" name="Shape 63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631" name="Shape 631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41" name="Shape 64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642" name="Shape 642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52" name="Shape 65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653" name="Shape 65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62" name="Shape 66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663" name="Shape 66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72" name="Shape 67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*</a:t>
            </a:r>
          </a:p>
        </p:txBody>
      </p:sp>
      <p:sp>
        <p:nvSpPr>
          <p:cNvPr id="673" name="Shape 67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Shape 7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Shape 7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Shape 7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8" name="Shape 7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buClr>
                <a:srgbClr val="898989"/>
              </a:buClr>
              <a:buFont typeface="Calibri"/>
              <a:buNone/>
              <a:defRPr sz="3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685800" y="2428875"/>
            <a:ext cx="7772400" cy="157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Препарируем успех продвижения са</a:t>
            </a:r>
            <a:r>
              <a:rPr lang="en" sz="32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йтов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34290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67" name="Shape 67"/>
          <p:cNvSpPr/>
          <p:nvPr/>
        </p:nvSpPr>
        <p:spPr>
          <a:xfrm>
            <a:off x="3286125" y="549275"/>
            <a:ext cx="2220912" cy="16652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8" name="Shape 68"/>
          <p:cNvSpPr/>
          <p:nvPr/>
        </p:nvSpPr>
        <p:spPr>
          <a:xfrm>
            <a:off x="1928811" y="4767262"/>
            <a:ext cx="876300" cy="11620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9" name="Shape 69"/>
          <p:cNvSpPr/>
          <p:nvPr/>
        </p:nvSpPr>
        <p:spPr>
          <a:xfrm>
            <a:off x="3829050" y="4910137"/>
            <a:ext cx="1457325" cy="8001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70" name="Shape 70"/>
          <p:cNvSpPr/>
          <p:nvPr/>
        </p:nvSpPr>
        <p:spPr>
          <a:xfrm>
            <a:off x="6357937" y="5053012"/>
            <a:ext cx="1428750" cy="63817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Shape 149"/>
          <p:cNvGrpSpPr/>
          <p:nvPr/>
        </p:nvGrpSpPr>
        <p:grpSpPr>
          <a:xfrm>
            <a:off x="-4300" y="6446837"/>
            <a:ext cx="9144000" cy="482600"/>
            <a:chOff x="0" y="6446837"/>
            <a:chExt cx="9144000" cy="482600"/>
          </a:xfrm>
        </p:grpSpPr>
        <p:sp>
          <p:nvSpPr>
            <p:cNvPr id="150" name="Shape 150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52" name="Shape 152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Анализируем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4968899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- 1200 самых частотных коммерческих запросов (купить, аренда, заказ)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buSzPct val="25000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- 6 месяцев наблюдений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buSzPct val="25000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более 10000 доменов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buSzPct val="25000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около 2.000.000 ссылок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6170744" y="4139145"/>
            <a:ext cx="2855354" cy="230769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Внешние ссылки </a:t>
            </a:r>
          </a:p>
        </p:txBody>
      </p:sp>
      <p:grpSp>
        <p:nvGrpSpPr>
          <p:cNvPr id="160" name="Shape 160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161" name="Shape 161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63" name="Shape 163"/>
          <p:cNvSpPr/>
          <p:nvPr/>
        </p:nvSpPr>
        <p:spPr>
          <a:xfrm>
            <a:off x="1275204" y="1600750"/>
            <a:ext cx="6296141" cy="405334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ТИЦ</a:t>
            </a:r>
          </a:p>
        </p:txBody>
      </p:sp>
      <p:grpSp>
        <p:nvGrpSpPr>
          <p:cNvPr id="169" name="Shape 169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170" name="Shape 170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72" name="Shape 172"/>
          <p:cNvSpPr/>
          <p:nvPr/>
        </p:nvSpPr>
        <p:spPr>
          <a:xfrm>
            <a:off x="659020" y="1302575"/>
            <a:ext cx="7825958" cy="496505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ТИЦ</a:t>
            </a:r>
          </a:p>
        </p:txBody>
      </p:sp>
      <p:grpSp>
        <p:nvGrpSpPr>
          <p:cNvPr id="178" name="Shape 178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179" name="Shape 179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81" name="Shape 181"/>
          <p:cNvSpPr/>
          <p:nvPr/>
        </p:nvSpPr>
        <p:spPr>
          <a:xfrm>
            <a:off x="776375" y="1252073"/>
            <a:ext cx="7640152" cy="5163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Анализ контента</a:t>
            </a:r>
          </a:p>
        </p:txBody>
      </p:sp>
      <p:grpSp>
        <p:nvGrpSpPr>
          <p:cNvPr id="187" name="Shape 187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188" name="Shape 188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90" name="Shape 190"/>
          <p:cNvSpPr/>
          <p:nvPr/>
        </p:nvSpPr>
        <p:spPr>
          <a:xfrm>
            <a:off x="274703" y="1331325"/>
            <a:ext cx="8297143" cy="478623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230837" y="357187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Интересное наблюдение</a:t>
            </a:r>
          </a:p>
        </p:txBody>
      </p:sp>
      <p:grpSp>
        <p:nvGrpSpPr>
          <p:cNvPr id="196" name="Shape 196"/>
          <p:cNvGrpSpPr/>
          <p:nvPr/>
        </p:nvGrpSpPr>
        <p:grpSpPr>
          <a:xfrm>
            <a:off x="0" y="6446837"/>
            <a:ext cx="9144000" cy="482599"/>
            <a:chOff x="0" y="6446837"/>
            <a:chExt cx="9144000" cy="482599"/>
          </a:xfrm>
        </p:grpSpPr>
        <p:sp>
          <p:nvSpPr>
            <p:cNvPr id="197" name="Shape 197"/>
            <p:cNvSpPr txBox="1"/>
            <p:nvPr/>
          </p:nvSpPr>
          <p:spPr>
            <a:xfrm>
              <a:off x="0" y="6500812"/>
              <a:ext cx="9144000" cy="357187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214312" y="6446837"/>
              <a:ext cx="642936" cy="482599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99" name="Shape 199"/>
          <p:cNvSpPr txBox="1"/>
          <p:nvPr/>
        </p:nvSpPr>
        <p:spPr>
          <a:xfrm>
            <a:off x="8750300" y="6572250"/>
            <a:ext cx="250825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4968875" cy="4643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 ряду запросов в поиске ранжируются страницы социальных сетей: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214312" y="357187"/>
            <a:ext cx="9144000" cy="714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Интересное наблюдение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0" y="6500812"/>
            <a:ext cx="9144000" cy="357187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214312" y="6446837"/>
            <a:ext cx="642936" cy="482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0" name="Shape 210"/>
          <p:cNvSpPr txBox="1"/>
          <p:nvPr/>
        </p:nvSpPr>
        <p:spPr>
          <a:xfrm>
            <a:off x="8750300" y="6572250"/>
            <a:ext cx="250825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4968875" cy="4643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 ряду запросов в поиске ранжируются страницы социальных сетей: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посты ЖЖ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214312" y="357187"/>
            <a:ext cx="9144000" cy="714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Интересное наблюдение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0" y="6500812"/>
            <a:ext cx="9144000" cy="357187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214312" y="6446837"/>
            <a:ext cx="642936" cy="482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1" name="Shape 221"/>
          <p:cNvSpPr txBox="1"/>
          <p:nvPr/>
        </p:nvSpPr>
        <p:spPr>
          <a:xfrm>
            <a:off x="8750300" y="6572250"/>
            <a:ext cx="250825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4968875" cy="4643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 ряду запросов в поиске ранжируются страницы социальных сетей: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посты ЖЖ</a:t>
            </a:r>
          </a:p>
          <a:p>
            <a:pPr marL="0" marR="0" lvl="0" indent="50800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г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руппы ВК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214312" y="357187"/>
            <a:ext cx="9144000" cy="714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Интересное наблюдение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0" y="6500812"/>
            <a:ext cx="9144000" cy="357187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214312" y="6446837"/>
            <a:ext cx="642936" cy="482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2" name="Shape 232"/>
          <p:cNvSpPr txBox="1"/>
          <p:nvPr/>
        </p:nvSpPr>
        <p:spPr>
          <a:xfrm>
            <a:off x="8750300" y="6572250"/>
            <a:ext cx="250825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4968875" cy="4643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 ряду запросов в поиске ранжируются страницы социальных сетей: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посты ЖЖ</a:t>
            </a:r>
          </a:p>
          <a:p>
            <a:pPr marL="0" marR="0" lvl="0" indent="50800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г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руппы ВК</a:t>
            </a:r>
          </a:p>
          <a:p>
            <a:pPr marL="0" marR="0" lvl="0" indent="50800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с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траницы ФБ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0" y="6500812"/>
            <a:ext cx="9144000" cy="357187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214312" y="6446837"/>
            <a:ext cx="642936" cy="482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2" name="Shape 242"/>
          <p:cNvSpPr txBox="1"/>
          <p:nvPr/>
        </p:nvSpPr>
        <p:spPr>
          <a:xfrm>
            <a:off x="8750300" y="6572250"/>
            <a:ext cx="250825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243" name="Shape 243"/>
          <p:cNvSpPr/>
          <p:nvPr/>
        </p:nvSpPr>
        <p:spPr>
          <a:xfrm>
            <a:off x="214312" y="333375"/>
            <a:ext cx="8747125" cy="5394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Shape 76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77" name="Shape 77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Вечны</a:t>
            </a: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" sz="32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 вопросы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4968899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508000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Как сайты продвигать?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0" y="6500812"/>
            <a:ext cx="9144000" cy="357187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214312" y="6446837"/>
            <a:ext cx="642936" cy="482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2" name="Shape 252"/>
          <p:cNvSpPr txBox="1"/>
          <p:nvPr/>
        </p:nvSpPr>
        <p:spPr>
          <a:xfrm>
            <a:off x="8750300" y="6572250"/>
            <a:ext cx="250825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253" name="Shape 253"/>
          <p:cNvSpPr/>
          <p:nvPr/>
        </p:nvSpPr>
        <p:spPr>
          <a:xfrm>
            <a:off x="395287" y="71436"/>
            <a:ext cx="7993062" cy="64261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214312" y="168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Страницы ВК в Sape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0" y="6500812"/>
            <a:ext cx="9144000" cy="357187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214312" y="6446837"/>
            <a:ext cx="642936" cy="482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63" name="Shape 263"/>
          <p:cNvSpPr txBox="1"/>
          <p:nvPr/>
        </p:nvSpPr>
        <p:spPr>
          <a:xfrm>
            <a:off x="8750300" y="6572250"/>
            <a:ext cx="250825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23850" y="883000"/>
            <a:ext cx="8208899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08000" algn="ctr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Sape.ru за </a:t>
            </a:r>
            <a:r>
              <a:rPr lang="en" sz="3000">
                <a:latin typeface="Verdana"/>
                <a:ea typeface="Verdana"/>
                <a:cs typeface="Verdana"/>
                <a:sym typeface="Verdana"/>
              </a:rPr>
              <a:t>полгода количество продвигаемых страниц ВКонтакте выросло в 7 раз.</a:t>
            </a:r>
          </a:p>
          <a:p>
            <a:endParaRPr lang="en" sz="3000">
              <a:latin typeface="Verdana"/>
              <a:ea typeface="Verdana"/>
              <a:cs typeface="Verdana"/>
              <a:sym typeface="Verdana"/>
            </a:endParaRPr>
          </a:p>
          <a:p>
            <a:endParaRPr lang="en" sz="3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573001" y="2534310"/>
            <a:ext cx="5894035" cy="391252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214312" y="168625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Страницы ВК в Sape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0" y="6500812"/>
            <a:ext cx="9144000" cy="357299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214312" y="6446837"/>
            <a:ext cx="642936" cy="48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5" name="Shape 275"/>
          <p:cNvSpPr txBox="1"/>
          <p:nvPr/>
        </p:nvSpPr>
        <p:spPr>
          <a:xfrm>
            <a:off x="8750300" y="6572250"/>
            <a:ext cx="2507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323850" y="883000"/>
            <a:ext cx="8208899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08000" algn="ctr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Факт: группа ВК – еще один шанс занять место в выдаче.</a:t>
            </a:r>
          </a:p>
          <a:p>
            <a:endParaRPr lang="en">
              <a:latin typeface="Verdana"/>
              <a:ea typeface="Verdana"/>
              <a:cs typeface="Verdana"/>
              <a:sym typeface="Verdana"/>
            </a:endParaRPr>
          </a:p>
          <a:p>
            <a:endParaRPr lang="en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1573001" y="2534310"/>
            <a:ext cx="5894035" cy="391252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Видимость сайта по Vis.Sape</a:t>
            </a:r>
          </a:p>
        </p:txBody>
      </p:sp>
      <p:grpSp>
        <p:nvGrpSpPr>
          <p:cNvPr id="285" name="Shape 285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286" name="Shape 286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288" name="Shape 288"/>
          <p:cNvSpPr/>
          <p:nvPr/>
        </p:nvSpPr>
        <p:spPr>
          <a:xfrm>
            <a:off x="537075" y="1374475"/>
            <a:ext cx="8004592" cy="501915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Безанкорные ссылки</a:t>
            </a:r>
          </a:p>
        </p:txBody>
      </p:sp>
      <p:grpSp>
        <p:nvGrpSpPr>
          <p:cNvPr id="294" name="Shape 294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295" name="Shape 295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297" name="Shape 297"/>
          <p:cNvSpPr txBox="1"/>
          <p:nvPr/>
        </p:nvSpPr>
        <p:spPr>
          <a:xfrm>
            <a:off x="1854375" y="1687025"/>
            <a:ext cx="3000000" cy="30000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8" name="Shape 298"/>
          <p:cNvSpPr txBox="1"/>
          <p:nvPr/>
        </p:nvSpPr>
        <p:spPr>
          <a:xfrm>
            <a:off x="3463783" y="856500"/>
            <a:ext cx="5577600" cy="468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400" b="1"/>
              <a:t>
нажми</a:t>
            </a:r>
          </a:p>
          <a:p>
            <a:pPr lvl="0" rtl="0">
              <a:buNone/>
            </a:pPr>
            <a:r>
              <a:rPr lang="en" sz="2400" b="1"/>
              <a:t>перейти</a:t>
            </a:r>
          </a:p>
          <a:p>
            <a:pPr lvl="0" rtl="0">
              <a:buNone/>
            </a:pPr>
            <a:r>
              <a:rPr lang="en" sz="2400" b="1"/>
              <a:t>сайте</a:t>
            </a:r>
          </a:p>
          <a:p>
            <a:pPr lvl="0" rtl="0">
              <a:buNone/>
            </a:pPr>
            <a:r>
              <a:rPr lang="en" sz="2400" b="1"/>
              <a:t>ссылка</a:t>
            </a:r>
          </a:p>
          <a:p>
            <a:pPr lvl="0" rtl="0">
              <a:buNone/>
            </a:pPr>
            <a:r>
              <a:rPr lang="en" sz="2400" b="1"/>
              <a:t>посмотреть</a:t>
            </a:r>
          </a:p>
          <a:p>
            <a:pPr lvl="0" rtl="0">
              <a:buNone/>
            </a:pPr>
            <a:r>
              <a:rPr lang="en" sz="2400" b="1"/>
              <a:t>сайта</a:t>
            </a:r>
          </a:p>
          <a:p>
            <a:pPr lvl="0" rtl="0">
              <a:buNone/>
            </a:pPr>
            <a:r>
              <a:rPr lang="en" sz="2400" b="1"/>
              <a:t>источник</a:t>
            </a:r>
          </a:p>
          <a:p>
            <a:pPr lvl="0" rtl="0">
              <a:buNone/>
            </a:pPr>
            <a:r>
              <a:rPr lang="en" sz="2400" b="1"/>
              <a:t>рядом</a:t>
            </a:r>
          </a:p>
          <a:p>
            <a:pPr lvl="0" rtl="0">
              <a:buNone/>
            </a:pPr>
            <a:r>
              <a:rPr lang="en" sz="2400" b="1"/>
              <a:t>сайт</a:t>
            </a:r>
          </a:p>
          <a:p>
            <a:endParaRPr lang="en" sz="2400" b="1"/>
          </a:p>
        </p:txBody>
      </p:sp>
      <p:sp>
        <p:nvSpPr>
          <p:cNvPr id="299" name="Shape 299"/>
          <p:cNvSpPr txBox="1"/>
          <p:nvPr/>
        </p:nvSpPr>
        <p:spPr>
          <a:xfrm>
            <a:off x="886783" y="1287098"/>
            <a:ext cx="5577600" cy="468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 b="1"/>
              <a:t>
</a:t>
            </a:r>
            <a:r>
              <a:rPr lang="en" sz="2400" b="1"/>
              <a:t>domen.ru</a:t>
            </a:r>
          </a:p>
          <a:p>
            <a:pPr lvl="0" rtl="0">
              <a:buNone/>
            </a:pPr>
            <a:r>
              <a:rPr lang="en" sz="2400" b="1"/>
              <a:t>тут</a:t>
            </a:r>
          </a:p>
          <a:p>
            <a:pPr lvl="0" rtl="0">
              <a:buNone/>
            </a:pPr>
            <a:r>
              <a:rPr lang="en" sz="2400" b="1"/>
              <a:t>здесь</a:t>
            </a:r>
          </a:p>
          <a:p>
            <a:pPr lvl="0" rtl="0">
              <a:buNone/>
            </a:pPr>
            <a:r>
              <a:rPr lang="en" sz="2400" b="1"/>
              <a:t>там</a:t>
            </a:r>
          </a:p>
          <a:p>
            <a:pPr lvl="0" rtl="0">
              <a:buNone/>
            </a:pPr>
            <a:r>
              <a:rPr lang="en" sz="2400" b="1"/>
              <a:t>еще</a:t>
            </a:r>
          </a:p>
          <a:p>
            <a:pPr lvl="0" rtl="0">
              <a:buNone/>
            </a:pPr>
            <a:r>
              <a:rPr lang="en" sz="2400" b="1"/>
              <a:t>дальше</a:t>
            </a:r>
          </a:p>
          <a:p>
            <a:pPr lvl="0" rtl="0">
              <a:buNone/>
            </a:pPr>
            <a:r>
              <a:rPr lang="en" sz="2400" b="1"/>
              <a:t>вот</a:t>
            </a:r>
          </a:p>
          <a:p>
            <a:pPr lvl="0" rtl="0">
              <a:buNone/>
            </a:pPr>
            <a:r>
              <a:rPr lang="en" sz="2400" b="1"/>
              <a:t>этот</a:t>
            </a:r>
          </a:p>
          <a:p>
            <a:pPr lvl="0" rtl="0">
              <a:buNone/>
            </a:pPr>
            <a:r>
              <a:rPr lang="en" sz="2400" b="1"/>
              <a:t>эта</a:t>
            </a:r>
          </a:p>
          <a:p>
            <a:pPr lvl="0" rtl="0">
              <a:buNone/>
            </a:pPr>
            <a:r>
              <a:rPr lang="en" sz="2400" b="1"/>
              <a:t>этой</a:t>
            </a:r>
          </a:p>
          <a:p>
            <a:pPr lvl="0" rtl="0">
              <a:buNone/>
            </a:pPr>
            <a:r>
              <a:rPr lang="en" sz="2400" b="1"/>
              <a:t>жми</a:t>
            </a:r>
          </a:p>
          <a:p>
            <a:endParaRPr lang="en" sz="2400" b="1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Безанкорные ссылки</a:t>
            </a:r>
          </a:p>
        </p:txBody>
      </p:sp>
      <p:grpSp>
        <p:nvGrpSpPr>
          <p:cNvPr id="305" name="Shape 305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306" name="Shape 306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308" name="Shape 308"/>
          <p:cNvSpPr/>
          <p:nvPr/>
        </p:nvSpPr>
        <p:spPr>
          <a:xfrm>
            <a:off x="581347" y="1498132"/>
            <a:ext cx="7683855" cy="463539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Анкоры</a:t>
            </a:r>
          </a:p>
        </p:txBody>
      </p:sp>
      <p:grpSp>
        <p:nvGrpSpPr>
          <p:cNvPr id="314" name="Shape 314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315" name="Shape 315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317" name="Shape 317"/>
          <p:cNvSpPr/>
          <p:nvPr/>
        </p:nvSpPr>
        <p:spPr>
          <a:xfrm>
            <a:off x="454325" y="1331350"/>
            <a:ext cx="7729636" cy="493763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214312" y="357187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26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Wink, какие ссылки чаще всего снимают?</a:t>
            </a:r>
          </a:p>
        </p:txBody>
      </p:sp>
      <p:grpSp>
        <p:nvGrpSpPr>
          <p:cNvPr id="323" name="Shape 323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324" name="Shape 324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214312" y="357187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26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Wink, какие ссылки чаще всего снимают?</a:t>
            </a:r>
          </a:p>
        </p:txBody>
      </p:sp>
      <p:grpSp>
        <p:nvGrpSpPr>
          <p:cNvPr id="331" name="Shape 331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332" name="Shape 332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334" name="Shape 334"/>
          <p:cNvSpPr/>
          <p:nvPr/>
        </p:nvSpPr>
        <p:spPr>
          <a:xfrm>
            <a:off x="597057" y="1139312"/>
            <a:ext cx="7949884" cy="257436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214312" y="357187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26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Wink, какие ссылки чаще всего снимают?</a:t>
            </a:r>
          </a:p>
        </p:txBody>
      </p:sp>
      <p:sp>
        <p:nvSpPr>
          <p:cNvPr id="340" name="Shape 340"/>
          <p:cNvSpPr/>
          <p:nvPr/>
        </p:nvSpPr>
        <p:spPr>
          <a:xfrm>
            <a:off x="597057" y="1139312"/>
            <a:ext cx="7949884" cy="257436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41" name="Shape 341"/>
          <p:cNvSpPr txBox="1"/>
          <p:nvPr/>
        </p:nvSpPr>
        <p:spPr>
          <a:xfrm>
            <a:off x="568050" y="3866075"/>
            <a:ext cx="8007900" cy="28034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На 12.02.2013 самые частые причины съема ссылок по Wink'у:</a:t>
            </a:r>
          </a:p>
          <a:p>
            <a:pPr lvl="0" rtl="0">
              <a:buNone/>
            </a:pPr>
            <a:r>
              <a:rPr lang="en" sz="2000"/>
              <a:t>- стоп-слова в URL</a:t>
            </a:r>
          </a:p>
          <a:p>
            <a:pPr lvl="0" rtl="0">
              <a:buNone/>
            </a:pPr>
            <a:r>
              <a:rPr lang="en" sz="2000"/>
              <a:t>- объем текста</a:t>
            </a:r>
          </a:p>
          <a:p>
            <a:pPr lvl="0" rtl="0">
              <a:buNone/>
            </a:pPr>
            <a:r>
              <a:rPr lang="en" sz="2000"/>
              <a:t>- MozRank (новенькое!)</a:t>
            </a:r>
          </a:p>
          <a:p>
            <a:pPr lvl="0" rtl="0">
              <a:buNone/>
            </a:pPr>
            <a:r>
              <a:rPr lang="en" sz="2000"/>
              <a:t>- исходящие ссылки с домена</a:t>
            </a:r>
          </a:p>
          <a:p>
            <a:pPr lvl="0" rtl="0">
              <a:buNone/>
            </a:pPr>
            <a:r>
              <a:rPr lang="en" sz="2000"/>
              <a:t>- внешние ссылки со старницы</a:t>
            </a:r>
          </a:p>
          <a:p>
            <a:pPr lvl="0" rtl="0">
              <a:buNone/>
            </a:pPr>
            <a:r>
              <a:rPr lang="en" sz="2000"/>
              <a:t>- стоп-слова в тексте</a:t>
            </a:r>
          </a:p>
          <a:p>
            <a:pPr lvl="0" rtl="0">
              <a:buNone/>
            </a:pPr>
            <a:r>
              <a:rPr lang="en" sz="2000"/>
              <a:t>- проиндексированность ссылки</a:t>
            </a:r>
          </a:p>
        </p:txBody>
      </p:sp>
      <p:grpSp>
        <p:nvGrpSpPr>
          <p:cNvPr id="342" name="Shape 342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343" name="Shape 343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86" name="Shape 86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Вечны</a:t>
            </a: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" sz="32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 вопросы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4968899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508000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Как сайты продвигать?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Какие ссылки покупать?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Shape 349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350" name="Shape 350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352" name="Shape 352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Улучшаем результаты поиска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237400" y="11056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Съем ссылок не нужен ни оптимизаторам, ни вебмастерам, ни Sape, поэтому мы улучшаем результаты поиска:</a:t>
            </a:r>
          </a:p>
          <a:p>
            <a:endParaRPr lang="en" sz="2000"/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Shape 358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359" name="Shape 359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361" name="Shape 361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Улучшаем результаты поиска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237400" y="11056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Съем ссылок не нужен ни оптимизаторам, ни вебмастерам, ни Sape, поэтому мы улучшаем результаты поиска:</a:t>
            </a:r>
          </a:p>
          <a:p>
            <a:endParaRPr lang="en" sz="2000"/>
          </a:p>
          <a:p>
            <a:pPr marL="0" lvl="0" indent="0" rtl="0">
              <a:buNone/>
            </a:pPr>
            <a:r>
              <a:rPr lang="en" sz="2000"/>
              <a:t>-</a:t>
            </a:r>
            <a:r>
              <a:rPr lang="en" sz="2400" b="1"/>
              <a:t> В поиске только проиндексированные страницы </a:t>
            </a:r>
            <a:r>
              <a:rPr lang="en" sz="2000"/>
              <a:t/>
            </a:r>
            <a:br>
              <a:rPr lang="en" sz="2000"/>
            </a:br>
            <a:r>
              <a:rPr lang="en" sz="2000"/>
              <a:t>съем по проиндексированности был основной причиной, сейчас это 7 по популярности причина </a:t>
            </a:r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Shape 367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368" name="Shape 368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370" name="Shape 370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Улучшаем результаты поиска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237400" y="11056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Съем ссылок не нужен ни оптимизаторам, ни вебмастерам, ни Sape, поэтому мы улучшаем результаты поиска:</a:t>
            </a:r>
          </a:p>
          <a:p>
            <a:endParaRPr lang="en" sz="2000"/>
          </a:p>
          <a:p>
            <a:pPr marL="0" lvl="0" indent="0" rtl="0">
              <a:buNone/>
            </a:pPr>
            <a:r>
              <a:rPr lang="en" sz="2000"/>
              <a:t>-</a:t>
            </a:r>
            <a:r>
              <a:rPr lang="en" sz="2400" b="1"/>
              <a:t> В поиске только проиндексированные страницы </a:t>
            </a:r>
            <a:r>
              <a:rPr lang="en" sz="2000"/>
              <a:t/>
            </a:r>
            <a:br>
              <a:rPr lang="en" sz="2000"/>
            </a:br>
            <a:r>
              <a:rPr lang="en" sz="2000"/>
              <a:t>съем по проиндексированности был основной причиной, сейчас это 7 по популярности причина </a:t>
            </a:r>
          </a:p>
          <a:p>
            <a:endParaRPr lang="en" sz="2000"/>
          </a:p>
          <a:p>
            <a:pPr marL="0" lvl="0" indent="0" rtl="0">
              <a:buNone/>
            </a:pPr>
            <a:r>
              <a:rPr lang="en" sz="2000"/>
              <a:t>- </a:t>
            </a:r>
            <a:r>
              <a:rPr lang="en" sz="2400" b="1"/>
              <a:t>Предупреждение вебмастеров о подвальном размещении</a:t>
            </a:r>
            <a:r>
              <a:rPr lang="en" sz="2000"/>
              <a:t>70% площадок исправило размещение ссылок в течение 10 дней, еще 20% в течение следующих 10 дней</a:t>
            </a:r>
          </a:p>
          <a:p>
            <a:pPr marL="0" lvl="0" indent="0" rtl="0">
              <a:buNone/>
            </a:pPr>
            <a:r>
              <a:rPr lang="en" sz="2000"/>
              <a:t>В среднем доход на площадке после улучшения отображения вырос на 25%</a:t>
            </a:r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Shape 376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377" name="Shape 377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379" name="Shape 379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Улучшаем результаты поиска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237400" y="11056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Съем ссылок не нужен ни оптимизаторам, ни вебмастерам, ни Sape, поэтому мы улучшаем результаты поиска:</a:t>
            </a:r>
          </a:p>
          <a:p>
            <a:endParaRPr lang="en" sz="2000"/>
          </a:p>
          <a:p>
            <a:pPr marL="0" lvl="0" indent="0" rtl="0">
              <a:buNone/>
            </a:pPr>
            <a:r>
              <a:rPr lang="en" sz="2000"/>
              <a:t>-</a:t>
            </a:r>
            <a:r>
              <a:rPr lang="en" sz="2400" b="1"/>
              <a:t> В поиске только проиндексированные страницы </a:t>
            </a:r>
            <a:r>
              <a:rPr lang="en" sz="2000"/>
              <a:t/>
            </a:r>
            <a:br>
              <a:rPr lang="en" sz="2000"/>
            </a:br>
            <a:r>
              <a:rPr lang="en" sz="2000"/>
              <a:t>съем по проиндексированности был основной причиной, сейчас это 7 по популярности причина </a:t>
            </a:r>
          </a:p>
          <a:p>
            <a:endParaRPr lang="en" sz="2000"/>
          </a:p>
          <a:p>
            <a:pPr marL="0" lvl="0" indent="0" rtl="0">
              <a:buNone/>
            </a:pPr>
            <a:r>
              <a:rPr lang="en" sz="2000"/>
              <a:t>- </a:t>
            </a:r>
            <a:r>
              <a:rPr lang="en" sz="2400" b="1"/>
              <a:t>Предупреждение вебмастеров о подвальном размещении</a:t>
            </a:r>
            <a:r>
              <a:rPr lang="en" sz="2000"/>
              <a:t>70% площадок исправило размещение ссылок в течение 10 дней, еще 20% в течение следующих 10 дней</a:t>
            </a:r>
          </a:p>
          <a:p>
            <a:pPr marL="0" lvl="0" indent="0" rtl="0">
              <a:buNone/>
            </a:pPr>
            <a:r>
              <a:rPr lang="en" sz="2000"/>
              <a:t>В среднем доход на площадке после улучшения отображения вырос на 25%</a:t>
            </a:r>
          </a:p>
          <a:p>
            <a:endParaRPr lang="en" sz="2000"/>
          </a:p>
          <a:p>
            <a:pPr marL="0" lvl="0" indent="0" rtl="0">
              <a:buNone/>
            </a:pPr>
            <a:r>
              <a:rPr lang="en" sz="2000"/>
              <a:t>- </a:t>
            </a:r>
            <a:r>
              <a:rPr lang="en" sz="2400" b="1"/>
              <a:t>Уже скоро</a:t>
            </a:r>
            <a:r>
              <a:rPr lang="en" sz="2000"/>
              <a:t>: фильтры по объему текстов + исключения из поиска страниц со стоп-словами у урлах и тексте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Shape 385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386" name="Shape 386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388" name="Shape 388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Новостные ссылки в Pr.Sape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237400" y="11056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
</a:t>
            </a:r>
            <a:r>
              <a:rPr lang="en" sz="2000" b="1"/>
              <a:t>- ссылки из ЯН дают возможность докупать дополнительные ссылки не опасаясь санкций</a:t>
            </a:r>
            <a:r>
              <a:rPr lang="en" sz="2000"/>
              <a:t/>
            </a:r>
            <a:br>
              <a:rPr lang="en" sz="2000"/>
            </a:br>
            <a:r>
              <a:rPr lang="en" sz="2000"/>
              <a:t/>
            </a:r>
            <a:br>
              <a:rPr lang="en" sz="2000"/>
            </a:br>
            <a:r>
              <a:rPr lang="en" sz="2000"/>
              <a:t>2010 год - до 500 ссылок, наше время - до 30 ссылок.</a:t>
            </a:r>
          </a:p>
          <a:p>
            <a:pPr lvl="0" rtl="0">
              <a:buNone/>
            </a:pPr>
            <a:endParaRPr lang="en" sz="2000"/>
          </a:p>
          <a:p>
            <a:endParaRPr lang="en" sz="2000"/>
          </a:p>
          <a:p>
            <a:pPr lvl="0" rtl="0">
              <a:buNone/>
            </a:pPr>
            <a:endParaRPr lang="en" sz="2000"/>
          </a:p>
          <a:p>
            <a:endParaRPr lang="en" sz="2000"/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Shape 394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395" name="Shape 395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397" name="Shape 397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Новостные ссылки в Pr.Sape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237400" y="11056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
</a:t>
            </a:r>
            <a:r>
              <a:rPr lang="en" sz="2000" b="1"/>
              <a:t>- ссылки из ЯН дают возможность докупать дополнительные ссылки не опасаясь санкций</a:t>
            </a:r>
            <a:r>
              <a:rPr lang="en" sz="2000"/>
              <a:t/>
            </a:r>
            <a:br>
              <a:rPr lang="en" sz="2000"/>
            </a:br>
            <a:r>
              <a:rPr lang="en" sz="2000"/>
              <a:t/>
            </a:r>
            <a:br>
              <a:rPr lang="en" sz="2000"/>
            </a:br>
            <a:r>
              <a:rPr lang="en" sz="2000"/>
              <a:t>2010 год - до 500 ссылок, наше время - до 30 ссылок.</a:t>
            </a:r>
          </a:p>
          <a:p>
            <a:pPr lvl="0" rtl="0">
              <a:buNone/>
            </a:pPr>
            <a:endParaRPr lang="en" sz="2000"/>
          </a:p>
          <a:p>
            <a:pPr lvl="0" rtl="0">
              <a:buNone/>
            </a:pPr>
            <a:r>
              <a:rPr lang="en" sz="2000" b="1"/>
              <a:t>- ссылки дают трафик (до 1000 переходов в сутки)</a:t>
            </a:r>
          </a:p>
          <a:p>
            <a:endParaRPr lang="en" sz="2000" b="1"/>
          </a:p>
          <a:p>
            <a:pPr lvl="0" rtl="0">
              <a:buNone/>
            </a:pPr>
            <a:r>
              <a:rPr lang="en" sz="2000"/>
              <a:t>посещаемые площадки + актуальная новость = успех!</a:t>
            </a:r>
          </a:p>
          <a:p>
            <a:pPr lvl="0" rtl="0">
              <a:buNone/>
            </a:pPr>
            <a:endParaRPr lang="en" sz="2000"/>
          </a:p>
          <a:p>
            <a:endParaRPr lang="en" sz="2000"/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Shape 403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404" name="Shape 404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406" name="Shape 406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Новостные ссылки в Pr.Sape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237400" y="11056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
</a:t>
            </a:r>
            <a:r>
              <a:rPr lang="en" sz="2000" b="1"/>
              <a:t>- ссылки из ЯН дают возможность докупать дополнительные ссылки не опасаясь санкций</a:t>
            </a:r>
            <a:r>
              <a:rPr lang="en" sz="2000"/>
              <a:t/>
            </a:r>
            <a:br>
              <a:rPr lang="en" sz="2000"/>
            </a:br>
            <a:r>
              <a:rPr lang="en" sz="2000"/>
              <a:t/>
            </a:r>
            <a:br>
              <a:rPr lang="en" sz="2000"/>
            </a:br>
            <a:r>
              <a:rPr lang="en" sz="2000"/>
              <a:t>2010 год - до 500 ссылок, наше время - до 30 ссылок.</a:t>
            </a:r>
          </a:p>
          <a:p>
            <a:pPr lvl="0" rtl="0">
              <a:buNone/>
            </a:pPr>
            <a:endParaRPr lang="en" sz="2000"/>
          </a:p>
          <a:p>
            <a:pPr lvl="0" rtl="0">
              <a:buNone/>
            </a:pPr>
            <a:r>
              <a:rPr lang="en" sz="2000" b="1"/>
              <a:t>- ссылки дают трафик (до 1000 переходов в сутки!)</a:t>
            </a:r>
          </a:p>
          <a:p>
            <a:endParaRPr lang="en" sz="2000" b="1"/>
          </a:p>
          <a:p>
            <a:pPr lvl="0" rtl="0">
              <a:buNone/>
            </a:pPr>
            <a:r>
              <a:rPr lang="en" sz="2000"/>
              <a:t>посещаемые площадки + актуальная новость = успех!</a:t>
            </a:r>
          </a:p>
          <a:p>
            <a:pPr lvl="0" rtl="0">
              <a:buNone/>
            </a:pPr>
            <a:endParaRPr lang="en" sz="2000"/>
          </a:p>
          <a:p>
            <a:pPr lvl="0" rtl="0">
              <a:buNone/>
            </a:pPr>
            <a:r>
              <a:rPr lang="en" sz="2000" b="1"/>
              <a:t>- возможность "продвинуться" в топ Яндекс.Новости</a:t>
            </a:r>
          </a:p>
          <a:p>
            <a:endParaRPr lang="en" sz="2000" b="1"/>
          </a:p>
          <a:p>
            <a:pPr marL="0" lvl="0" indent="0" rtl="0">
              <a:buNone/>
            </a:pPr>
            <a:r>
              <a:rPr lang="en" sz="2000"/>
              <a:t>5-10 новостей по одному событию выводят в ТОП Яндекс.Новостей по региону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Shape 412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413" name="Shape 413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415" name="Shape 415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Любой текст ТУТ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151125" y="9274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en" sz="2000"/>
              <a:t>
</a:t>
            </a:r>
            <a:r>
              <a:rPr lang="en" sz="18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Оптимизатор сделал задание: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1800" i="1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«Заявка: &lt;a href="http://********"&gt;ЛЮБОЙ ТЕКСТ ТУТ&lt;/a&gt;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1800" i="1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Ставьте на сайт любые ссылки, анкоры не важны. Представьте, что хотите реально порекомендовать этот сайт бесплатно»</a:t>
            </a:r>
            <a:r>
              <a:rPr lang="en" sz="18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endParaRPr lang="en"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Shape 421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422" name="Shape 422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424" name="Shape 424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Любой текст ТУТ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151125" y="9274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en" sz="2000"/>
              <a:t>
</a:t>
            </a:r>
            <a:r>
              <a:rPr lang="en" sz="18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Оптимизатор сделал задание: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1800" i="1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«Заявка: &lt;a href="http://********"&gt;ЛЮБОЙ ТЕКСТ ТУТ&lt;/a&gt;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1800" i="1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Ставьте на сайт любые ссылки, анкоры не важны. Представьте, что хотите реально порекомендовать этот сайт бесплатно»</a:t>
            </a:r>
            <a:r>
              <a:rPr lang="en" sz="18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endParaRPr lang="en"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15000"/>
              </a:lnSpc>
              <a:buNone/>
            </a:pPr>
            <a:r>
              <a:rPr lang="en" sz="18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Вебмастер выполнил задание:</a:t>
            </a:r>
          </a:p>
          <a:p>
            <a:endParaRPr lang="en"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488830" y="3741000"/>
            <a:ext cx="8166339" cy="261975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Примеры размещений =)</a:t>
            </a:r>
          </a:p>
        </p:txBody>
      </p:sp>
      <p:grpSp>
        <p:nvGrpSpPr>
          <p:cNvPr id="432" name="Shape 432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433" name="Shape 433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Shape 94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95" name="Shape 95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Вечны</a:t>
            </a: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" sz="32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 вопросы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4968899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508000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Как сайты продвигать?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Какие ссылки покупать?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Какие тексты создавать? 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Примеры размещений =)</a:t>
            </a:r>
          </a:p>
        </p:txBody>
      </p:sp>
      <p:grpSp>
        <p:nvGrpSpPr>
          <p:cNvPr id="440" name="Shape 440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441" name="Shape 441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443" name="Shape 443"/>
          <p:cNvSpPr txBox="1"/>
          <p:nvPr/>
        </p:nvSpPr>
        <p:spPr>
          <a:xfrm>
            <a:off x="151125" y="927450"/>
            <a:ext cx="8007900" cy="5003100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en" sz="2000"/>
              <a:t>
</a:t>
            </a:r>
            <a:r>
              <a:rPr lang="en" sz="18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Черные риэлторы вступили в сговор с </a:t>
            </a:r>
            <a:r>
              <a:rPr lang="en" sz="1800" b="1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нотариусом</a:t>
            </a:r>
            <a:r>
              <a:rPr lang="en" sz="18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и завладели квартирой.</a:t>
            </a:r>
          </a:p>
          <a:p>
            <a:endParaRPr lang="en"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Примеры размещений =)</a:t>
            </a:r>
          </a:p>
        </p:txBody>
      </p:sp>
      <p:grpSp>
        <p:nvGrpSpPr>
          <p:cNvPr id="449" name="Shape 449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450" name="Shape 450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452" name="Shape 452"/>
          <p:cNvSpPr txBox="1"/>
          <p:nvPr/>
        </p:nvSpPr>
        <p:spPr>
          <a:xfrm>
            <a:off x="151125" y="927450"/>
            <a:ext cx="8007900" cy="5003100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en" sz="2000"/>
              <a:t>
</a:t>
            </a:r>
            <a:r>
              <a:rPr lang="en" sz="18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Черные риэлторы вступили в сговор с </a:t>
            </a:r>
            <a:r>
              <a:rPr lang="en" sz="1800" b="1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нотариусом</a:t>
            </a:r>
            <a:r>
              <a:rPr lang="en" sz="18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и завладели квартирой.</a:t>
            </a:r>
          </a:p>
          <a:p>
            <a:endParaRPr lang="en"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buNone/>
            </a:pPr>
            <a:r>
              <a:rPr lang="en" sz="2000"/>
              <a:t>Средние показатели баскетболиста, прозвище которого "</a:t>
            </a:r>
            <a:r>
              <a:rPr lang="en" sz="2000" b="1" u="sng">
                <a:solidFill>
                  <a:srgbClr val="0000FF"/>
                </a:solidFill>
              </a:rPr>
              <a:t>пенная станция</a:t>
            </a:r>
            <a:r>
              <a:rPr lang="en" sz="2000"/>
              <a:t>", в минувшем розыгрыше составили 10.9 очка</a:t>
            </a:r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Примеры размещений =)</a:t>
            </a:r>
          </a:p>
        </p:txBody>
      </p:sp>
      <p:grpSp>
        <p:nvGrpSpPr>
          <p:cNvPr id="458" name="Shape 458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459" name="Shape 459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461" name="Shape 461"/>
          <p:cNvSpPr txBox="1"/>
          <p:nvPr/>
        </p:nvSpPr>
        <p:spPr>
          <a:xfrm>
            <a:off x="151125" y="927450"/>
            <a:ext cx="8007900" cy="5003100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en" sz="2000"/>
              <a:t>
</a:t>
            </a:r>
            <a:r>
              <a:rPr lang="en" sz="18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Черные риэлторы вступили в сговор с </a:t>
            </a:r>
            <a:r>
              <a:rPr lang="en" sz="1800" b="1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нотариусом</a:t>
            </a:r>
            <a:r>
              <a:rPr lang="en" sz="18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и завладели квартирой.</a:t>
            </a:r>
          </a:p>
          <a:p>
            <a:endParaRPr lang="en"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buNone/>
            </a:pPr>
            <a:r>
              <a:rPr lang="en" sz="2000"/>
              <a:t>Средние показатели баскетболиста, прозвище которого "</a:t>
            </a:r>
            <a:r>
              <a:rPr lang="en" sz="2000" b="1" u="sng">
                <a:solidFill>
                  <a:srgbClr val="0000FF"/>
                </a:solidFill>
              </a:rPr>
              <a:t>пенная станция</a:t>
            </a:r>
            <a:r>
              <a:rPr lang="en" sz="2000"/>
              <a:t>", в минувшем розыгрыше составили 10.9 очка</a:t>
            </a:r>
          </a:p>
          <a:p>
            <a:endParaRPr lang="en" sz="2000"/>
          </a:p>
          <a:p>
            <a:pPr lvl="0" rtl="0">
              <a:lnSpc>
                <a:spcPct val="115000"/>
              </a:lnSpc>
              <a:buNone/>
            </a:pPr>
            <a:r>
              <a:rPr lang="en" sz="18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Женщина прыгнула с 6 этажа, не смотря на установленные </a:t>
            </a:r>
            <a:r>
              <a:rPr lang="en" sz="1800" b="1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пластиковые окна с сайта www.xxxxxxx.ru</a:t>
            </a:r>
          </a:p>
          <a:p>
            <a:endParaRPr lang="en" sz="1800" b="1" u="sng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1800" b="1" u="sng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Примеры размещений =)</a:t>
            </a:r>
          </a:p>
        </p:txBody>
      </p:sp>
      <p:grpSp>
        <p:nvGrpSpPr>
          <p:cNvPr id="467" name="Shape 467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468" name="Shape 468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470" name="Shape 470"/>
          <p:cNvSpPr txBox="1"/>
          <p:nvPr/>
        </p:nvSpPr>
        <p:spPr>
          <a:xfrm>
            <a:off x="151125" y="927450"/>
            <a:ext cx="8007900" cy="5003100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en" sz="2000"/>
              <a:t>
</a:t>
            </a:r>
            <a:r>
              <a:rPr lang="en" sz="18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Черные риэлторы вступили в сговор с </a:t>
            </a:r>
            <a:r>
              <a:rPr lang="en" sz="1800" b="1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нотариусом</a:t>
            </a:r>
            <a:r>
              <a:rPr lang="en" sz="18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и завладели квартирой.</a:t>
            </a:r>
          </a:p>
          <a:p>
            <a:endParaRPr lang="en"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buNone/>
            </a:pPr>
            <a:r>
              <a:rPr lang="en" sz="2000"/>
              <a:t>Средние показатели баскетболиста, прозвище которого "</a:t>
            </a:r>
            <a:r>
              <a:rPr lang="en" sz="2000" b="1" u="sng">
                <a:solidFill>
                  <a:srgbClr val="0000FF"/>
                </a:solidFill>
              </a:rPr>
              <a:t>пенная станция</a:t>
            </a:r>
            <a:r>
              <a:rPr lang="en" sz="2000"/>
              <a:t>", в минувшем розыгрыше составили 10.9 очка</a:t>
            </a:r>
          </a:p>
          <a:p>
            <a:endParaRPr lang="en" sz="2000"/>
          </a:p>
          <a:p>
            <a:pPr lvl="0" rtl="0">
              <a:lnSpc>
                <a:spcPct val="115000"/>
              </a:lnSpc>
              <a:buNone/>
            </a:pPr>
            <a:r>
              <a:rPr lang="en" sz="18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Женщина прыгнула с 6 этажа, не смотря на установленные </a:t>
            </a:r>
            <a:r>
              <a:rPr lang="en" sz="1800" b="1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пластиковые окна с сайта www.xxxxxxx.ru</a:t>
            </a:r>
          </a:p>
          <a:p>
            <a:endParaRPr lang="en" sz="1800" b="1" u="sng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15000"/>
              </a:lnSpc>
              <a:buNone/>
            </a:pPr>
            <a:r>
              <a:rPr lang="en" sz="18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Князь игорь предпринял поход на Закавказье, о чем упоминают арабские авторы того времени, создавшие </a:t>
            </a:r>
            <a:r>
              <a:rPr lang="en" sz="1800" b="1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поршневой компрессор ВП3-20/9</a:t>
            </a:r>
          </a:p>
          <a:p>
            <a:endParaRPr lang="en" sz="1800" b="1" u="sng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Shape 475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476" name="Shape 476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478" name="Shape 478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Покупка "трафиковых" ссылок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237400" y="11056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
- среднечастотный запрос</a:t>
            </a:r>
          </a:p>
          <a:p>
            <a:endParaRPr lang="en" sz="2000"/>
          </a:p>
          <a:p>
            <a:endParaRPr lang="en" sz="2000"/>
          </a:p>
          <a:p>
            <a:pPr lvl="0" rtl="0">
              <a:buNone/>
            </a:pPr>
            <a:endParaRPr lang="en" sz="2000"/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Shape 484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485" name="Shape 485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487" name="Shape 487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Покупка "трафиковых" ссылок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237400" y="11056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
- среднечастотный запрос</a:t>
            </a:r>
          </a:p>
          <a:p>
            <a:endParaRPr lang="en" sz="2000"/>
          </a:p>
          <a:p>
            <a:pPr lvl="0" rtl="0">
              <a:buNone/>
            </a:pPr>
            <a:r>
              <a:rPr lang="en" sz="2000"/>
              <a:t>- сгенерирован НЧ хвост из 100 запросов</a:t>
            </a:r>
          </a:p>
          <a:p>
            <a:endParaRPr lang="en" sz="2000"/>
          </a:p>
          <a:p>
            <a:pPr lvl="0" rtl="0">
              <a:buNone/>
            </a:pPr>
            <a:endParaRPr lang="en" sz="2000"/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Shape 493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494" name="Shape 494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496" name="Shape 496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Покупка "трафиковых" ссылок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237400" y="11056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
- среднечастотный запрос</a:t>
            </a:r>
          </a:p>
          <a:p>
            <a:endParaRPr lang="en" sz="2000"/>
          </a:p>
          <a:p>
            <a:pPr lvl="0" rtl="0">
              <a:buNone/>
            </a:pPr>
            <a:r>
              <a:rPr lang="en" sz="2000"/>
              <a:t>- сгенерирован НЧ хвост из 100 запросов</a:t>
            </a:r>
          </a:p>
          <a:p>
            <a:endParaRPr lang="en" sz="2000"/>
          </a:p>
          <a:p>
            <a:pPr lvl="0" rtl="0">
              <a:buNone/>
            </a:pPr>
            <a:r>
              <a:rPr lang="en" sz="2000"/>
              <a:t>- по хвосту через VIS отобраны сайты и страницы, размещающие контекстные ссылки и/или участвующие в PR.SAPE и находящиеся в топ10 выдачи</a:t>
            </a:r>
          </a:p>
          <a:p>
            <a:endParaRPr lang="en" sz="2000"/>
          </a:p>
          <a:p>
            <a:endParaRPr lang="en" sz="2000"/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Shape 502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503" name="Shape 503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505" name="Shape 505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Покупка "трафиковых" ссылок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237400" y="11056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
- среднечастотный запрос</a:t>
            </a:r>
          </a:p>
          <a:p>
            <a:endParaRPr lang="en" sz="2000"/>
          </a:p>
          <a:p>
            <a:pPr lvl="0" rtl="0">
              <a:buNone/>
            </a:pPr>
            <a:r>
              <a:rPr lang="en" sz="2000"/>
              <a:t>- сгенерирован НЧ хвост из 100 запросов</a:t>
            </a:r>
          </a:p>
          <a:p>
            <a:endParaRPr lang="en" sz="2000"/>
          </a:p>
          <a:p>
            <a:pPr lvl="0" rtl="0">
              <a:buNone/>
            </a:pPr>
            <a:r>
              <a:rPr lang="en" sz="2000"/>
              <a:t>- по хвосту через VIS отобраны сайты и страницы, размещающие контекстные ссылки и/или участвующие в PR.SAPE и находящиеся в топ10 выдачи</a:t>
            </a:r>
          </a:p>
          <a:p>
            <a:endParaRPr lang="en" sz="2000"/>
          </a:p>
          <a:p>
            <a:pPr lvl="0" rtl="0">
              <a:buNone/>
            </a:pPr>
            <a:r>
              <a:rPr lang="en" sz="2000"/>
              <a:t>- куплено 60 ссылок (17 ссылок PR.Sape - 3145 руб. разово, 43 ссылки Sape - 310 руб. ежемесячно)</a:t>
            </a:r>
          </a:p>
          <a:p>
            <a:pPr lvl="0" rtl="0">
              <a:buNone/>
            </a:pPr>
            <a:endParaRPr lang="en" sz="2000"/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Shape 511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512" name="Shape 512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514" name="Shape 514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Покупка "трафиковых" ссылок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237400" y="11056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/>
            </a:r>
            <a:br>
              <a:rPr lang="en" sz="2000"/>
            </a:br>
            <a:r>
              <a:rPr lang="en" sz="2000"/>
              <a:t>Результат:</a:t>
            </a:r>
          </a:p>
          <a:p>
            <a:pPr marL="457200" lvl="0" indent="0" rtl="0">
              <a:buNone/>
            </a:pPr>
            <a:r>
              <a:rPr lang="en" sz="2000"/>
              <a:t>- сайт из топ100 в топ10 за 2 месяца</a:t>
            </a:r>
          </a:p>
          <a:p>
            <a:endParaRPr lang="en" sz="2000"/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Shape 520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521" name="Shape 521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523" name="Shape 523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Покупка "трафиковых" ссылок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237400" y="11056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/>
            </a:r>
            <a:br>
              <a:rPr lang="en" sz="2000"/>
            </a:br>
            <a:r>
              <a:rPr lang="en" sz="2000"/>
              <a:t>Результат:</a:t>
            </a:r>
          </a:p>
          <a:p>
            <a:pPr marL="457200" lvl="0" indent="0" rtl="0">
              <a:buNone/>
            </a:pPr>
            <a:r>
              <a:rPr lang="en" sz="2000"/>
              <a:t>- сайт из топ100 в топ10 за 2 месяца</a:t>
            </a:r>
          </a:p>
          <a:p>
            <a:pPr marL="457200" lvl="0" indent="0" rtl="0">
              <a:buNone/>
            </a:pPr>
            <a:r>
              <a:rPr lang="en" sz="2000"/>
              <a:t>- посещаемость: до 10 переходов с ссылки в день, в среднем 400 переходов в месяц</a:t>
            </a:r>
          </a:p>
          <a:p>
            <a:endParaRPr lang="en" sz="2000"/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104" name="Shape 104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Вечны</a:t>
            </a: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" sz="32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 вопросы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4968899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508000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Как сайты продвигать?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Какие ссылки покупать?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Какие тексты создавать? 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3238500" y="4198937"/>
            <a:ext cx="2667000" cy="22479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Shape 529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530" name="Shape 530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532" name="Shape 532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Покупка "трафиковых" ссылок</a:t>
            </a:r>
          </a:p>
        </p:txBody>
      </p:sp>
      <p:sp>
        <p:nvSpPr>
          <p:cNvPr id="533" name="Shape 533"/>
          <p:cNvSpPr txBox="1"/>
          <p:nvPr/>
        </p:nvSpPr>
        <p:spPr>
          <a:xfrm>
            <a:off x="237400" y="11056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/>
            </a:r>
            <a:br>
              <a:rPr lang="en" sz="2000"/>
            </a:br>
            <a:r>
              <a:rPr lang="en" sz="2000"/>
              <a:t>Результат:</a:t>
            </a:r>
          </a:p>
          <a:p>
            <a:pPr marL="457200" lvl="0" indent="0" rtl="0">
              <a:buNone/>
            </a:pPr>
            <a:r>
              <a:rPr lang="en" sz="2000"/>
              <a:t>- сайт из топ100 в топ10 за 2 месяца</a:t>
            </a:r>
          </a:p>
          <a:p>
            <a:pPr marL="457200" lvl="0" indent="0" rtl="0">
              <a:buNone/>
            </a:pPr>
            <a:r>
              <a:rPr lang="en" sz="2000"/>
              <a:t>- посещаемость: до 10 переходов с ссылки в день, в среднем 400 переходов в месяц</a:t>
            </a:r>
          </a:p>
          <a:p>
            <a:pPr marL="457200" lvl="0" indent="0" rtl="0">
              <a:buNone/>
            </a:pPr>
            <a:r>
              <a:rPr lang="en" sz="2000"/>
              <a:t>- все страницы не только проиндексированы, но и высоко ранжируются по тематичным запросам</a:t>
            </a:r>
          </a:p>
          <a:p>
            <a:endParaRPr lang="en" sz="2000"/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Shape 538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539" name="Shape 539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541" name="Shape 541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Покупка "трафиковых" ссылок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237400" y="11056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/>
            </a:r>
            <a:br>
              <a:rPr lang="en" sz="2000"/>
            </a:br>
            <a:r>
              <a:rPr lang="en" sz="2000"/>
              <a:t>Результат:</a:t>
            </a:r>
          </a:p>
          <a:p>
            <a:pPr marL="457200" lvl="0" indent="0" rtl="0">
              <a:buNone/>
            </a:pPr>
            <a:r>
              <a:rPr lang="en" sz="2000"/>
              <a:t>- сайт из топ100 в топ10 за 2 месяца</a:t>
            </a:r>
          </a:p>
          <a:p>
            <a:pPr marL="457200" lvl="0" indent="0" rtl="0">
              <a:buNone/>
            </a:pPr>
            <a:r>
              <a:rPr lang="en" sz="2000"/>
              <a:t>- посещаемость: до 10 переходов с ссылки в день, в среднем 400 переходов в месяц</a:t>
            </a:r>
          </a:p>
          <a:p>
            <a:pPr marL="457200" lvl="0" indent="0" rtl="0">
              <a:buNone/>
            </a:pPr>
            <a:r>
              <a:rPr lang="en" sz="2000"/>
              <a:t>- все страницы не только проиндексированы, но и высоко ранжируются по тематичным запросам</a:t>
            </a:r>
          </a:p>
          <a:p>
            <a:endParaRPr lang="en" sz="2000"/>
          </a:p>
          <a:p>
            <a:pPr marL="457200" lvl="0" indent="0" rtl="0">
              <a:buNone/>
            </a:pPr>
            <a:r>
              <a:rPr lang="en" sz="2000"/>
              <a:t>- затраты в 310 руб. в месяц дают не только топ10, но и +400 переходов ежемесячно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Shape 547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548" name="Shape 548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550" name="Shape 550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Покупка "трафиковых" ссылок</a:t>
            </a:r>
          </a:p>
        </p:txBody>
      </p:sp>
      <p:sp>
        <p:nvSpPr>
          <p:cNvPr id="551" name="Shape 551"/>
          <p:cNvSpPr txBox="1"/>
          <p:nvPr/>
        </p:nvSpPr>
        <p:spPr>
          <a:xfrm>
            <a:off x="237400" y="1105650"/>
            <a:ext cx="8007900" cy="5003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 dirty="0"/>
              <a:t/>
            </a:r>
            <a:br>
              <a:rPr lang="en" sz="2000" dirty="0"/>
            </a:br>
            <a:r>
              <a:rPr lang="en" sz="2000" dirty="0"/>
              <a:t>Результат:</a:t>
            </a:r>
          </a:p>
          <a:p>
            <a:pPr marL="457200" lvl="0" indent="0" rtl="0">
              <a:buNone/>
            </a:pPr>
            <a:r>
              <a:rPr lang="en" sz="2000" dirty="0" smtClean="0"/>
              <a:t>- сайт </a:t>
            </a:r>
            <a:r>
              <a:rPr lang="en" sz="2000" dirty="0"/>
              <a:t>из топ100 в топ10 за 2 </a:t>
            </a:r>
            <a:r>
              <a:rPr lang="en" sz="2000" dirty="0" smtClean="0"/>
              <a:t>месяца</a:t>
            </a:r>
            <a:endParaRPr lang="en" sz="2000" dirty="0"/>
          </a:p>
          <a:p>
            <a:pPr marL="457200" lvl="0" indent="0" rtl="0">
              <a:buNone/>
            </a:pPr>
            <a:r>
              <a:rPr lang="en" sz="2000" dirty="0"/>
              <a:t>- посещаемость: до 10 переходов с ссылки в день, в среднем 400 переходов в месяц</a:t>
            </a:r>
          </a:p>
          <a:p>
            <a:pPr marL="457200" lvl="0" indent="0" rtl="0">
              <a:buNone/>
            </a:pPr>
            <a:r>
              <a:rPr lang="en" sz="2000" dirty="0"/>
              <a:t>- все страницы не только проиндексированы, но и высоко ранжируются по тематичным запросам</a:t>
            </a:r>
          </a:p>
          <a:p>
            <a:endParaRPr lang="en" sz="2000" dirty="0"/>
          </a:p>
          <a:p>
            <a:pPr marL="800100" lvl="0" indent="-342900" rtl="0">
              <a:buFontTx/>
              <a:buChar char="-"/>
            </a:pPr>
            <a:r>
              <a:rPr lang="en" sz="2000" dirty="0" smtClean="0"/>
              <a:t>затраты </a:t>
            </a:r>
            <a:r>
              <a:rPr lang="en" sz="2000" dirty="0"/>
              <a:t>в 310 руб. в месяц дают не только топ10, но и +400 переходов </a:t>
            </a:r>
            <a:r>
              <a:rPr lang="en" sz="2000" dirty="0" smtClean="0"/>
              <a:t>ежемесячно</a:t>
            </a:r>
            <a:endParaRPr lang="ru-RU" sz="2000" dirty="0" smtClean="0"/>
          </a:p>
          <a:p>
            <a:pPr marL="457200" lvl="0" rtl="0"/>
            <a:r>
              <a:rPr lang="en" sz="3000" dirty="0" smtClean="0"/>
              <a:t>Сложно</a:t>
            </a:r>
            <a:r>
              <a:rPr lang="en" sz="3000" dirty="0"/>
              <a:t>, но можно!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title"/>
          </p:nvPr>
        </p:nvSpPr>
        <p:spPr>
          <a:xfrm>
            <a:off x="-15875" y="0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18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Куда делся мой сайт? Выдача Яндекса, первый экран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0" y="6500812"/>
            <a:ext cx="9144000" cy="357299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214312" y="6446837"/>
            <a:ext cx="642936" cy="48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59" name="Shape 559"/>
          <p:cNvSpPr txBox="1"/>
          <p:nvPr/>
        </p:nvSpPr>
        <p:spPr>
          <a:xfrm>
            <a:off x="8750300" y="6572250"/>
            <a:ext cx="2507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560" name="Shape 560"/>
          <p:cNvSpPr/>
          <p:nvPr/>
        </p:nvSpPr>
        <p:spPr>
          <a:xfrm>
            <a:off x="22225" y="1125537"/>
            <a:ext cx="9099549" cy="453548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-15875" y="0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18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Куда делся мой сайт? Выдача Яндекса, второй экран</a:t>
            </a:r>
          </a:p>
        </p:txBody>
      </p:sp>
      <p:sp>
        <p:nvSpPr>
          <p:cNvPr id="568" name="Shape 568"/>
          <p:cNvSpPr txBox="1"/>
          <p:nvPr/>
        </p:nvSpPr>
        <p:spPr>
          <a:xfrm>
            <a:off x="0" y="6500812"/>
            <a:ext cx="9144000" cy="357299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214312" y="6446837"/>
            <a:ext cx="642936" cy="48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70" name="Shape 570"/>
          <p:cNvSpPr txBox="1"/>
          <p:nvPr/>
        </p:nvSpPr>
        <p:spPr>
          <a:xfrm>
            <a:off x="8750300" y="6572250"/>
            <a:ext cx="2507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571" name="Shape 571"/>
          <p:cNvSpPr/>
          <p:nvPr/>
        </p:nvSpPr>
        <p:spPr>
          <a:xfrm>
            <a:off x="38100" y="1125537"/>
            <a:ext cx="9067801" cy="45354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title"/>
          </p:nvPr>
        </p:nvSpPr>
        <p:spPr>
          <a:xfrm>
            <a:off x="-15875" y="0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18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Куда делся мой сайт? Выдача Яндекса, третий экран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0" y="6500812"/>
            <a:ext cx="9144000" cy="357299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80" name="Shape 580"/>
          <p:cNvSpPr/>
          <p:nvPr/>
        </p:nvSpPr>
        <p:spPr>
          <a:xfrm>
            <a:off x="214312" y="6446837"/>
            <a:ext cx="642936" cy="48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81" name="Shape 581"/>
          <p:cNvSpPr txBox="1"/>
          <p:nvPr/>
        </p:nvSpPr>
        <p:spPr>
          <a:xfrm>
            <a:off x="8750300" y="6572250"/>
            <a:ext cx="2507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582" name="Shape 582"/>
          <p:cNvSpPr/>
          <p:nvPr/>
        </p:nvSpPr>
        <p:spPr>
          <a:xfrm>
            <a:off x="214312" y="515937"/>
            <a:ext cx="8059737" cy="59308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title"/>
          </p:nvPr>
        </p:nvSpPr>
        <p:spPr>
          <a:xfrm>
            <a:off x="-15875" y="0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18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Куда делся мой сайт? Выдача Яндекса, четвертый экран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0" y="6500812"/>
            <a:ext cx="9144000" cy="357299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91" name="Shape 591"/>
          <p:cNvSpPr/>
          <p:nvPr/>
        </p:nvSpPr>
        <p:spPr>
          <a:xfrm>
            <a:off x="214312" y="6446837"/>
            <a:ext cx="642936" cy="48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92" name="Shape 592"/>
          <p:cNvSpPr txBox="1"/>
          <p:nvPr/>
        </p:nvSpPr>
        <p:spPr>
          <a:xfrm>
            <a:off x="8750300" y="6572250"/>
            <a:ext cx="2507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593" name="Shape 593"/>
          <p:cNvSpPr/>
          <p:nvPr/>
        </p:nvSpPr>
        <p:spPr>
          <a:xfrm>
            <a:off x="536575" y="685800"/>
            <a:ext cx="7415212" cy="56149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title"/>
          </p:nvPr>
        </p:nvSpPr>
        <p:spPr>
          <a:xfrm>
            <a:off x="-15875" y="0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18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Как легко увеличить ПФ - </a:t>
            </a:r>
            <a:r>
              <a:rPr lang="en" sz="18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Статистика зоны RU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0" y="6500812"/>
            <a:ext cx="9144000" cy="357299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214312" y="6446837"/>
            <a:ext cx="642936" cy="48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03" name="Shape 603"/>
          <p:cNvSpPr txBox="1"/>
          <p:nvPr/>
        </p:nvSpPr>
        <p:spPr>
          <a:xfrm>
            <a:off x="8750300" y="6572250"/>
            <a:ext cx="2507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604" name="Shape 604"/>
          <p:cNvSpPr/>
          <p:nvPr/>
        </p:nvSpPr>
        <p:spPr>
          <a:xfrm>
            <a:off x="184150" y="590550"/>
            <a:ext cx="7905750" cy="58293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title"/>
          </p:nvPr>
        </p:nvSpPr>
        <p:spPr>
          <a:xfrm>
            <a:off x="-15875" y="0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18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Как легко увеличить ПФ - </a:t>
            </a:r>
            <a:r>
              <a:rPr lang="en" sz="18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Статистика зоны RU</a:t>
            </a:r>
          </a:p>
        </p:txBody>
      </p:sp>
      <p:sp>
        <p:nvSpPr>
          <p:cNvPr id="612" name="Shape 612"/>
          <p:cNvSpPr txBox="1"/>
          <p:nvPr/>
        </p:nvSpPr>
        <p:spPr>
          <a:xfrm>
            <a:off x="0" y="6500812"/>
            <a:ext cx="9144000" cy="357299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13" name="Shape 613"/>
          <p:cNvSpPr/>
          <p:nvPr/>
        </p:nvSpPr>
        <p:spPr>
          <a:xfrm>
            <a:off x="214312" y="6446837"/>
            <a:ext cx="642936" cy="48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14" name="Shape 614"/>
          <p:cNvSpPr txBox="1"/>
          <p:nvPr/>
        </p:nvSpPr>
        <p:spPr>
          <a:xfrm>
            <a:off x="8750300" y="6572250"/>
            <a:ext cx="2507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615" name="Shape 615"/>
          <p:cNvSpPr txBox="1"/>
          <p:nvPr/>
        </p:nvSpPr>
        <p:spPr>
          <a:xfrm>
            <a:off x="468312" y="1052512"/>
            <a:ext cx="7559700" cy="452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27940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Почти 20% уникальных посетителей рунета входят в сеть через телефон.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7940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Около 15% сайтов адаптированы под просмотр с телефона и особенности мобильного трафика.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7940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Пользователь уходит с плохих сайтов (например, флешовых).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7940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Уходит – и не возвращается. Это может ухудшить значение поведенческого фактора для вашего сайта.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title"/>
          </p:nvPr>
        </p:nvSpPr>
        <p:spPr>
          <a:xfrm>
            <a:off x="214312" y="357187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26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Разные выдачи – разным …браузерам!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0" y="6500812"/>
            <a:ext cx="9144000" cy="357299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24" name="Shape 624"/>
          <p:cNvSpPr/>
          <p:nvPr/>
        </p:nvSpPr>
        <p:spPr>
          <a:xfrm>
            <a:off x="214312" y="6446837"/>
            <a:ext cx="642936" cy="48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25" name="Shape 625"/>
          <p:cNvSpPr txBox="1"/>
          <p:nvPr/>
        </p:nvSpPr>
        <p:spPr>
          <a:xfrm>
            <a:off x="8750300" y="6572250"/>
            <a:ext cx="2507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323850" y="993775"/>
            <a:ext cx="8677200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08000" algn="l" rtl="0">
              <a:buClr>
                <a:schemeClr val="dk1"/>
              </a:buClr>
              <a:buSzPct val="134259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Персонализация выдачи создает проблемы в традиционном формате продажи сео-услуг – за позиции.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114" name="Shape 114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Анализируем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4968899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- 1200 самых частотных коммерческих запросов (купить, аренда, заказ)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214312" y="357187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26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Разные выдачи – разным …браузерам!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0" y="6500812"/>
            <a:ext cx="9144000" cy="357299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214312" y="6446837"/>
            <a:ext cx="642936" cy="48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36" name="Shape 636"/>
          <p:cNvSpPr txBox="1"/>
          <p:nvPr/>
        </p:nvSpPr>
        <p:spPr>
          <a:xfrm>
            <a:off x="8750300" y="6572250"/>
            <a:ext cx="2507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323850" y="993775"/>
            <a:ext cx="8677200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08000" algn="l" rtl="0">
              <a:buClr>
                <a:schemeClr val="dk1"/>
              </a:buClr>
              <a:buSzPct val="134259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Персонализация выдачи создает проблемы в традиционном формате продажи сео-услуг – за позиции.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Для аутсорса - переход на трафик или другие модели обслуживания.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title"/>
          </p:nvPr>
        </p:nvSpPr>
        <p:spPr>
          <a:xfrm>
            <a:off x="214312" y="357187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26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Разные выдачи – разным …браузерам!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0" y="6500812"/>
            <a:ext cx="9144000" cy="357299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214312" y="6446837"/>
            <a:ext cx="642936" cy="48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47" name="Shape 647"/>
          <p:cNvSpPr txBox="1"/>
          <p:nvPr/>
        </p:nvSpPr>
        <p:spPr>
          <a:xfrm>
            <a:off x="8750300" y="6572250"/>
            <a:ext cx="2507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323850" y="993775"/>
            <a:ext cx="8677200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08000" algn="l" rtl="0">
              <a:buClr>
                <a:schemeClr val="dk1"/>
              </a:buClr>
              <a:buSzPct val="134259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Персонализация выдачи создает проблемы в традиционном формате продажи сео-услуг – за позиции.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Для аутсорса - переход на трафик или другие модели обслуживания.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Для собственного отдела – изобретение новых показателей эффективности (KPI).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/>
          <p:nvPr/>
        </p:nvSpPr>
        <p:spPr>
          <a:xfrm>
            <a:off x="0" y="6500812"/>
            <a:ext cx="9144000" cy="357299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214312" y="6446837"/>
            <a:ext cx="642936" cy="48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57" name="Shape 657"/>
          <p:cNvSpPr txBox="1"/>
          <p:nvPr/>
        </p:nvSpPr>
        <p:spPr>
          <a:xfrm>
            <a:off x="8750300" y="6572250"/>
            <a:ext cx="2507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658" name="Shape 658"/>
          <p:cNvSpPr/>
          <p:nvPr/>
        </p:nvSpPr>
        <p:spPr>
          <a:xfrm>
            <a:off x="900112" y="-4761"/>
            <a:ext cx="7343775" cy="643413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/>
        </p:nvSpPr>
        <p:spPr>
          <a:xfrm>
            <a:off x="0" y="6500812"/>
            <a:ext cx="9144000" cy="357299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214312" y="6446837"/>
            <a:ext cx="642936" cy="48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67" name="Shape 667"/>
          <p:cNvSpPr txBox="1"/>
          <p:nvPr/>
        </p:nvSpPr>
        <p:spPr>
          <a:xfrm>
            <a:off x="8750300" y="6572250"/>
            <a:ext cx="250799" cy="21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en" sz="8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sp>
        <p:nvSpPr>
          <p:cNvPr id="668" name="Shape 668"/>
          <p:cNvSpPr/>
          <p:nvPr/>
        </p:nvSpPr>
        <p:spPr>
          <a:xfrm>
            <a:off x="684212" y="188911"/>
            <a:ext cx="7486649" cy="600868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Все плохо и сложно</a:t>
            </a:r>
          </a:p>
        </p:txBody>
      </p:sp>
      <p:grpSp>
        <p:nvGrpSpPr>
          <p:cNvPr id="676" name="Shape 676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677" name="Shape 677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7531200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
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работа с поведенческими факторами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Все плохо и сложно</a:t>
            </a:r>
          </a:p>
        </p:txBody>
      </p:sp>
      <p:grpSp>
        <p:nvGrpSpPr>
          <p:cNvPr id="685" name="Shape 685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686" name="Shape 686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7531200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
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работа с поведенческими факторами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buSzPct val="25000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сложный алгоритм подбора ссылок и генерации текстов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Все плохо и сложно</a:t>
            </a:r>
          </a:p>
        </p:txBody>
      </p:sp>
      <p:grpSp>
        <p:nvGrpSpPr>
          <p:cNvPr id="694" name="Shape 694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695" name="Shape 695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697" name="Shape 697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7531200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
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работа с поведенческими факторами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buSzPct val="25000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сложный алгоритм подбора ссылок и генерации текстов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buSzPct val="25000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меньше мест для коммерческих сайтов в топ10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Все плохо и сложно</a:t>
            </a:r>
          </a:p>
        </p:txBody>
      </p:sp>
      <p:grpSp>
        <p:nvGrpSpPr>
          <p:cNvPr id="703" name="Shape 703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704" name="Shape 704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7531200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
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работа с поведенческими факторами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buSzPct val="25000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сложный алгоритм подбора ссылок и генерации текстов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buSzPct val="25000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меньше мест для коммерческих сайтов в топ10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buSzPct val="25000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персонализированная выдача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Shape 711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712" name="Shape 712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14" name="Shape 714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Все плохо и сложно</a:t>
            </a:r>
          </a:p>
        </p:txBody>
      </p:sp>
      <p:sp>
        <p:nvSpPr>
          <p:cNvPr id="715" name="Shape 715"/>
          <p:cNvSpPr/>
          <p:nvPr/>
        </p:nvSpPr>
        <p:spPr>
          <a:xfrm>
            <a:off x="0" y="2713217"/>
            <a:ext cx="2536521" cy="191915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16" name="Shape 716"/>
          <p:cNvSpPr/>
          <p:nvPr/>
        </p:nvSpPr>
        <p:spPr>
          <a:xfrm>
            <a:off x="5975056" y="2619556"/>
            <a:ext cx="3194642" cy="19236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717" name="Shape 717"/>
          <p:cNvSpPr/>
          <p:nvPr/>
        </p:nvSpPr>
        <p:spPr>
          <a:xfrm>
            <a:off x="6964407" y="2490950"/>
            <a:ext cx="1885215" cy="187086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Shape 722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723" name="Shape 723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25" name="Shape 725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SeoWizard.ru - растем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Shape 122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123" name="Shape 123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Анализируем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4968899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- 1200 самых частотных коммерческих запросов (купить, аренда, заказ)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buSzPct val="25000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- 6 месяцев наблюдений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Shape 730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731" name="Shape 731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33" name="Shape 733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SeoWizard.ru - растем </a:t>
            </a:r>
          </a:p>
        </p:txBody>
      </p:sp>
      <p:sp>
        <p:nvSpPr>
          <p:cNvPr id="734" name="Shape 734"/>
          <p:cNvSpPr/>
          <p:nvPr/>
        </p:nvSpPr>
        <p:spPr>
          <a:xfrm>
            <a:off x="511825" y="1129938"/>
            <a:ext cx="7463467" cy="27070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35" name="Shape 735"/>
          <p:cNvSpPr txBox="1"/>
          <p:nvPr/>
        </p:nvSpPr>
        <p:spPr>
          <a:xfrm>
            <a:off x="237400" y="4036030"/>
            <a:ext cx="7547699" cy="2072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+8% активных проектов каждую неделю</a:t>
            </a:r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Shape 740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741" name="Shape 741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43" name="Shape 743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SeoWizard.ru - растем </a:t>
            </a:r>
          </a:p>
        </p:txBody>
      </p:sp>
      <p:sp>
        <p:nvSpPr>
          <p:cNvPr id="744" name="Shape 744"/>
          <p:cNvSpPr/>
          <p:nvPr/>
        </p:nvSpPr>
        <p:spPr>
          <a:xfrm>
            <a:off x="511825" y="1129938"/>
            <a:ext cx="7463467" cy="27070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45" name="Shape 745"/>
          <p:cNvSpPr txBox="1"/>
          <p:nvPr/>
        </p:nvSpPr>
        <p:spPr>
          <a:xfrm>
            <a:off x="237400" y="4036030"/>
            <a:ext cx="7547699" cy="2072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+8% активных проектов каждую неделю</a:t>
            </a:r>
          </a:p>
          <a:p>
            <a:endParaRPr lang="en" sz="2000"/>
          </a:p>
          <a:p>
            <a:pPr lvl="0" rtl="0">
              <a:buNone/>
            </a:pPr>
            <a:r>
              <a:rPr lang="en" sz="2000"/>
              <a:t>95% ссылок отфильтровываются внутренними метриками</a:t>
            </a:r>
          </a:p>
          <a:p>
            <a:endParaRPr lang="en" sz="2000"/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Shape 750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751" name="Shape 751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53" name="Shape 753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SeoWizard.ru - растем </a:t>
            </a:r>
          </a:p>
        </p:txBody>
      </p:sp>
      <p:sp>
        <p:nvSpPr>
          <p:cNvPr id="754" name="Shape 754"/>
          <p:cNvSpPr/>
          <p:nvPr/>
        </p:nvSpPr>
        <p:spPr>
          <a:xfrm>
            <a:off x="511825" y="1129938"/>
            <a:ext cx="7463467" cy="27070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55" name="Shape 755"/>
          <p:cNvSpPr txBox="1"/>
          <p:nvPr/>
        </p:nvSpPr>
        <p:spPr>
          <a:xfrm>
            <a:off x="237400" y="4036030"/>
            <a:ext cx="7547699" cy="2072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/>
              <a:t>+8% активных проектов каждую неделю</a:t>
            </a:r>
          </a:p>
          <a:p>
            <a:endParaRPr lang="en" sz="2000"/>
          </a:p>
          <a:p>
            <a:pPr lvl="0" rtl="0">
              <a:buNone/>
            </a:pPr>
            <a:r>
              <a:rPr lang="en" sz="2000"/>
              <a:t>95% ссылок отфильтровываются внутренними метриками</a:t>
            </a:r>
          </a:p>
          <a:p>
            <a:endParaRPr lang="en" sz="2000"/>
          </a:p>
          <a:p>
            <a:pPr lvl="0" rtl="0">
              <a:buNone/>
            </a:pPr>
            <a:r>
              <a:rPr lang="en" sz="2000"/>
              <a:t>достижение целей - Яндекс 72%, Google 81%</a:t>
            </a:r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0" name="Shape 760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761" name="Shape 761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63" name="Shape 763"/>
          <p:cNvSpPr txBox="1"/>
          <p:nvPr/>
        </p:nvSpPr>
        <p:spPr>
          <a:xfrm>
            <a:off x="359425" y="0"/>
            <a:ext cx="9096000" cy="147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6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ТОП10 продвигаемых проектов в SAPE</a:t>
            </a:r>
          </a:p>
        </p:txBody>
      </p:sp>
      <p:sp>
        <p:nvSpPr>
          <p:cNvPr id="764" name="Shape 764"/>
          <p:cNvSpPr/>
          <p:nvPr/>
        </p:nvSpPr>
        <p:spPr>
          <a:xfrm>
            <a:off x="2028825" y="1171575"/>
            <a:ext cx="5086350" cy="4514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 txBox="1">
            <a:spLocks noGrp="1"/>
          </p:cNvSpPr>
          <p:nvPr>
            <p:ph type="ctrTitle"/>
          </p:nvPr>
        </p:nvSpPr>
        <p:spPr>
          <a:xfrm>
            <a:off x="685800" y="242887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 i="0" u="none" strike="noStrike" cap="none" baseline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Вопросы?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petr@sape.ru</a:t>
            </a:r>
          </a:p>
        </p:txBody>
      </p:sp>
      <p:sp>
        <p:nvSpPr>
          <p:cNvPr id="770" name="Shape 770"/>
          <p:cNvSpPr txBox="1"/>
          <p:nvPr/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34290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771" name="Shape 771"/>
          <p:cNvSpPr/>
          <p:nvPr/>
        </p:nvSpPr>
        <p:spPr>
          <a:xfrm>
            <a:off x="3286125" y="549275"/>
            <a:ext cx="2220912" cy="16652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72" name="Shape 772"/>
          <p:cNvSpPr/>
          <p:nvPr/>
        </p:nvSpPr>
        <p:spPr>
          <a:xfrm>
            <a:off x="1928811" y="4767262"/>
            <a:ext cx="876300" cy="11620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73" name="Shape 773"/>
          <p:cNvSpPr/>
          <p:nvPr/>
        </p:nvSpPr>
        <p:spPr>
          <a:xfrm>
            <a:off x="3829050" y="4910137"/>
            <a:ext cx="1457325" cy="8001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774" name="Shape 774"/>
          <p:cNvSpPr/>
          <p:nvPr/>
        </p:nvSpPr>
        <p:spPr>
          <a:xfrm>
            <a:off x="6357937" y="5053012"/>
            <a:ext cx="1428750" cy="63817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775" name="Shape 7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Shape 131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132" name="Shape 132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Анализируем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4968899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- 1200 самых частотных коммерческих запросов (купить, аренда, заказ)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buSzPct val="25000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- 6 месяцев наблюдений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buSzPct val="25000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более 10000 доменов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Shape 140"/>
          <p:cNvGrpSpPr/>
          <p:nvPr/>
        </p:nvGrpSpPr>
        <p:grpSpPr>
          <a:xfrm>
            <a:off x="0" y="6446837"/>
            <a:ext cx="9144000" cy="482600"/>
            <a:chOff x="0" y="6446837"/>
            <a:chExt cx="9144000" cy="482600"/>
          </a:xfrm>
        </p:grpSpPr>
        <p:sp>
          <p:nvSpPr>
            <p:cNvPr id="141" name="Shape 141"/>
            <p:cNvSpPr txBox="1"/>
            <p:nvPr/>
          </p:nvSpPr>
          <p:spPr>
            <a:xfrm>
              <a:off x="0" y="6500812"/>
              <a:ext cx="9144000" cy="357299"/>
            </a:xfrm>
            <a:prstGeom prst="rect">
              <a:avLst/>
            </a:prstGeom>
            <a:solidFill>
              <a:srgbClr val="6798B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214312" y="6446837"/>
              <a:ext cx="642936" cy="48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537075" y="115325"/>
            <a:ext cx="7772400" cy="157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798BA"/>
              </a:buClr>
              <a:buSzPct val="25000"/>
              <a:buFont typeface="Verdana"/>
              <a:buNone/>
            </a:pPr>
            <a:r>
              <a:rPr lang="en" sz="3200" b="0">
                <a:solidFill>
                  <a:srgbClr val="6798BA"/>
                </a:solidFill>
                <a:latin typeface="Verdana"/>
                <a:ea typeface="Verdana"/>
                <a:cs typeface="Verdana"/>
                <a:sym typeface="Verdana"/>
              </a:rPr>
              <a:t>Анализируем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23850" y="1196975"/>
            <a:ext cx="4968899" cy="464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- 1200 самых частотных коммерческих запросов (купить, аренда, заказ)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buSzPct val="25000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- 6 месяцев наблюдений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buSzPct val="25000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более 10000 доменов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buSzPct val="25000"/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- около 2.000.000 ссылок</a:t>
            </a:r>
          </a:p>
          <a:p>
            <a:endParaRPr lang="en" sz="240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08000" algn="l" rtl="0">
              <a:buClr>
                <a:schemeClr val="dk1"/>
              </a:buClr>
              <a:buSzPct val="25000"/>
              <a:buFont typeface="Verdana"/>
              <a:buNone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sz="2400" b="0" i="0" u="none" strike="noStrike" cap="none" baseline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Macintosh PowerPoint</Application>
  <PresentationFormat>On-screen Show (4:3)</PresentationFormat>
  <Paragraphs>452</Paragraphs>
  <Slides>74</Slides>
  <Notes>74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/>
      <vt:lpstr/>
      <vt:lpstr>Препарируем успех продвижения сайтов</vt:lpstr>
      <vt:lpstr>Вечные вопросы</vt:lpstr>
      <vt:lpstr>Вечные вопросы</vt:lpstr>
      <vt:lpstr>Вечные вопросы</vt:lpstr>
      <vt:lpstr>Вечные вопросы</vt:lpstr>
      <vt:lpstr>Анализируем</vt:lpstr>
      <vt:lpstr>Анализируем</vt:lpstr>
      <vt:lpstr>Анализируем</vt:lpstr>
      <vt:lpstr>Анализируем</vt:lpstr>
      <vt:lpstr>Анализируем</vt:lpstr>
      <vt:lpstr>Внешние ссылки </vt:lpstr>
      <vt:lpstr>ТИЦ</vt:lpstr>
      <vt:lpstr>ТИЦ</vt:lpstr>
      <vt:lpstr>Анализ контента</vt:lpstr>
      <vt:lpstr>Интересное наблюдение</vt:lpstr>
      <vt:lpstr>Интересное наблюдение</vt:lpstr>
      <vt:lpstr>Интересное наблюдение</vt:lpstr>
      <vt:lpstr>Интересное наблюдение</vt:lpstr>
      <vt:lpstr>PowerPoint Presentation</vt:lpstr>
      <vt:lpstr>PowerPoint Presentation</vt:lpstr>
      <vt:lpstr>Страницы ВК в Sape</vt:lpstr>
      <vt:lpstr>Страницы ВК в Sape</vt:lpstr>
      <vt:lpstr>Видимость сайта по Vis.Sape</vt:lpstr>
      <vt:lpstr>Безанкорные ссылки</vt:lpstr>
      <vt:lpstr>Безанкорные ссылки</vt:lpstr>
      <vt:lpstr>Анкоры</vt:lpstr>
      <vt:lpstr>Wink, какие ссылки чаще всего снимают?</vt:lpstr>
      <vt:lpstr>Wink, какие ссылки чаще всего снимают?</vt:lpstr>
      <vt:lpstr>Wink, какие ссылки чаще всего снимают?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Куда делся мой сайт? Выдача Яндекса, первый экран</vt:lpstr>
      <vt:lpstr>Куда делся мой сайт? Выдача Яндекса, второй экран</vt:lpstr>
      <vt:lpstr>Куда делся мой сайт? Выдача Яндекса, третий экран</vt:lpstr>
      <vt:lpstr>Куда делся мой сайт? Выдача Яндекса, четвертый экран</vt:lpstr>
      <vt:lpstr>Как легко увеличить ПФ - Статистика зоны RU</vt:lpstr>
      <vt:lpstr>Как легко увеличить ПФ - Статистика зоны RU</vt:lpstr>
      <vt:lpstr>Разные выдачи – разным …браузерам!</vt:lpstr>
      <vt:lpstr>Разные выдачи – разным …браузерам!</vt:lpstr>
      <vt:lpstr>Разные выдачи – разным …браузерам!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Вопросы? petr@sape.ru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Препарируем успех продвижения сайтов</dc:title>
  <cp:lastModifiedBy>peter savinov</cp:lastModifiedBy>
  <cp:revision>1</cp:revision>
  <dcterms:modified xsi:type="dcterms:W3CDTF">2013-02-12T23:40:33Z</dcterms:modified>
</cp:coreProperties>
</file>