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73"/>
  </p:notesMasterIdLst>
  <p:handoutMasterIdLst>
    <p:handoutMasterId r:id="rId74"/>
  </p:handoutMasterIdLst>
  <p:sldIdLst>
    <p:sldId id="305" r:id="rId2"/>
    <p:sldId id="393" r:id="rId3"/>
    <p:sldId id="394" r:id="rId4"/>
    <p:sldId id="396" r:id="rId5"/>
    <p:sldId id="428" r:id="rId6"/>
    <p:sldId id="395" r:id="rId7"/>
    <p:sldId id="397" r:id="rId8"/>
    <p:sldId id="398" r:id="rId9"/>
    <p:sldId id="350" r:id="rId10"/>
    <p:sldId id="313" r:id="rId11"/>
    <p:sldId id="416" r:id="rId12"/>
    <p:sldId id="431" r:id="rId13"/>
    <p:sldId id="432" r:id="rId14"/>
    <p:sldId id="433" r:id="rId15"/>
    <p:sldId id="434" r:id="rId16"/>
    <p:sldId id="435" r:id="rId17"/>
    <p:sldId id="405" r:id="rId18"/>
    <p:sldId id="406" r:id="rId19"/>
    <p:sldId id="408" r:id="rId20"/>
    <p:sldId id="430" r:id="rId21"/>
    <p:sldId id="429" r:id="rId22"/>
    <p:sldId id="417" r:id="rId23"/>
    <p:sldId id="419" r:id="rId24"/>
    <p:sldId id="420" r:id="rId25"/>
    <p:sldId id="421" r:id="rId26"/>
    <p:sldId id="422" r:id="rId27"/>
    <p:sldId id="423" r:id="rId28"/>
    <p:sldId id="426" r:id="rId29"/>
    <p:sldId id="427" r:id="rId30"/>
    <p:sldId id="436" r:id="rId31"/>
    <p:sldId id="437" r:id="rId32"/>
    <p:sldId id="438" r:id="rId33"/>
    <p:sldId id="439" r:id="rId34"/>
    <p:sldId id="440" r:id="rId35"/>
    <p:sldId id="441" r:id="rId36"/>
    <p:sldId id="443" r:id="rId37"/>
    <p:sldId id="449" r:id="rId38"/>
    <p:sldId id="446" r:id="rId39"/>
    <p:sldId id="442" r:id="rId40"/>
    <p:sldId id="447" r:id="rId41"/>
    <p:sldId id="448" r:id="rId42"/>
    <p:sldId id="450" r:id="rId43"/>
    <p:sldId id="444" r:id="rId44"/>
    <p:sldId id="451" r:id="rId45"/>
    <p:sldId id="452" r:id="rId46"/>
    <p:sldId id="455" r:id="rId47"/>
    <p:sldId id="456" r:id="rId48"/>
    <p:sldId id="458" r:id="rId49"/>
    <p:sldId id="457" r:id="rId50"/>
    <p:sldId id="459" r:id="rId51"/>
    <p:sldId id="460" r:id="rId52"/>
    <p:sldId id="461" r:id="rId53"/>
    <p:sldId id="462" r:id="rId54"/>
    <p:sldId id="445" r:id="rId55"/>
    <p:sldId id="463" r:id="rId56"/>
    <p:sldId id="470" r:id="rId57"/>
    <p:sldId id="471" r:id="rId58"/>
    <p:sldId id="464" r:id="rId59"/>
    <p:sldId id="473" r:id="rId60"/>
    <p:sldId id="465" r:id="rId61"/>
    <p:sldId id="476" r:id="rId62"/>
    <p:sldId id="474" r:id="rId63"/>
    <p:sldId id="477" r:id="rId64"/>
    <p:sldId id="483" r:id="rId65"/>
    <p:sldId id="478" r:id="rId66"/>
    <p:sldId id="466" r:id="rId67"/>
    <p:sldId id="479" r:id="rId68"/>
    <p:sldId id="480" r:id="rId69"/>
    <p:sldId id="481" r:id="rId70"/>
    <p:sldId id="482" r:id="rId71"/>
    <p:sldId id="372" r:id="rId72"/>
  </p:sldIdLst>
  <p:sldSz cx="9144000" cy="6858000" type="screen4x3"/>
  <p:notesSz cx="6858000" cy="9144000"/>
  <p:defaultTextStyle>
    <a:defPPr>
      <a:defRPr lang="ru-RU"/>
    </a:defPPr>
    <a:lvl1pPr marL="0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4571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0" autoAdjust="0"/>
    <p:restoredTop sz="94737" autoAdjust="0"/>
  </p:normalViewPr>
  <p:slideViewPr>
    <p:cSldViewPr snapToGrid="0" snapToObjects="1">
      <p:cViewPr>
        <p:scale>
          <a:sx n="150" d="100"/>
          <a:sy n="150" d="100"/>
        </p:scale>
        <p:origin x="-1256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SD:Users:aramis:Dropbox:Public:moscow-13-02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386267215085138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Лист1!$C$4</c:f>
              <c:strCache>
                <c:ptCount val="1"/>
                <c:pt idx="0">
                  <c:v>Adwords Keywords</c:v>
                </c:pt>
              </c:strCache>
            </c:strRef>
          </c:tx>
          <c:spPr>
            <a:solidFill>
              <a:srgbClr val="77933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1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2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3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4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5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6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7"/>
            <c:invertIfNegative val="0"/>
            <c:bubble3D val="0"/>
            <c:spPr>
              <a:solidFill>
                <a:srgbClr val="8EB4E3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Лист1!$B$5:$B$24</c:f>
              <c:strCache>
                <c:ptCount val="20"/>
                <c:pt idx="0">
                  <c:v>июнь 2011</c:v>
                </c:pt>
                <c:pt idx="1">
                  <c:v>июль 2011</c:v>
                </c:pt>
                <c:pt idx="2">
                  <c:v>август 2011</c:v>
                </c:pt>
                <c:pt idx="3">
                  <c:v>сентябрь 2011</c:v>
                </c:pt>
                <c:pt idx="4">
                  <c:v>октябрь 2011</c:v>
                </c:pt>
                <c:pt idx="5">
                  <c:v>ноябрь 2011</c:v>
                </c:pt>
                <c:pt idx="6">
                  <c:v>декабрь 2011</c:v>
                </c:pt>
                <c:pt idx="7">
                  <c:v>январь 2012</c:v>
                </c:pt>
                <c:pt idx="8">
                  <c:v>февраль 2012</c:v>
                </c:pt>
                <c:pt idx="9">
                  <c:v>март 2012</c:v>
                </c:pt>
                <c:pt idx="10">
                  <c:v>апрель 2012</c:v>
                </c:pt>
                <c:pt idx="11">
                  <c:v>май 2012</c:v>
                </c:pt>
                <c:pt idx="12">
                  <c:v>июнь 2012</c:v>
                </c:pt>
                <c:pt idx="13">
                  <c:v>июль 2012</c:v>
                </c:pt>
                <c:pt idx="14">
                  <c:v>август 2012</c:v>
                </c:pt>
                <c:pt idx="15">
                  <c:v>сентябрь 2012</c:v>
                </c:pt>
                <c:pt idx="16">
                  <c:v>октябрь 2012</c:v>
                </c:pt>
                <c:pt idx="17">
                  <c:v>ноябрь 2012</c:v>
                </c:pt>
                <c:pt idx="18">
                  <c:v>декабрь 2012</c:v>
                </c:pt>
                <c:pt idx="19">
                  <c:v>январь 2013</c:v>
                </c:pt>
              </c:strCache>
            </c:strRef>
          </c:cat>
          <c:val>
            <c:numRef>
              <c:f>Лист1!$C$5:$C$24</c:f>
              <c:numCache>
                <c:formatCode>General</c:formatCode>
                <c:ptCount val="20"/>
                <c:pt idx="0">
                  <c:v>963.0</c:v>
                </c:pt>
                <c:pt idx="1">
                  <c:v>545.0</c:v>
                </c:pt>
                <c:pt idx="2">
                  <c:v>2064.0</c:v>
                </c:pt>
                <c:pt idx="3">
                  <c:v>2999.0</c:v>
                </c:pt>
                <c:pt idx="4">
                  <c:v>344.0</c:v>
                </c:pt>
                <c:pt idx="5">
                  <c:v>4.0</c:v>
                </c:pt>
                <c:pt idx="6">
                  <c:v>4660.0</c:v>
                </c:pt>
                <c:pt idx="7">
                  <c:v>868.0</c:v>
                </c:pt>
                <c:pt idx="8">
                  <c:v>3398.0</c:v>
                </c:pt>
                <c:pt idx="9">
                  <c:v>7457.0</c:v>
                </c:pt>
                <c:pt idx="10">
                  <c:v>14879.0</c:v>
                </c:pt>
                <c:pt idx="11">
                  <c:v>22746.0</c:v>
                </c:pt>
                <c:pt idx="12">
                  <c:v>31033.0</c:v>
                </c:pt>
                <c:pt idx="13">
                  <c:v>36964.0</c:v>
                </c:pt>
                <c:pt idx="14">
                  <c:v>34357.0</c:v>
                </c:pt>
                <c:pt idx="15">
                  <c:v>35826.0</c:v>
                </c:pt>
                <c:pt idx="16">
                  <c:v>35525.0</c:v>
                </c:pt>
                <c:pt idx="17">
                  <c:v>25124.0</c:v>
                </c:pt>
                <c:pt idx="18">
                  <c:v>28354.0</c:v>
                </c:pt>
                <c:pt idx="19">
                  <c:v>24248.0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2278504"/>
        <c:axId val="-2050297816"/>
      </c:barChart>
      <c:catAx>
        <c:axId val="-2052278504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ru-RU"/>
          </a:p>
        </c:txPr>
        <c:crossAx val="-2050297816"/>
        <c:crosses val="autoZero"/>
        <c:auto val="1"/>
        <c:lblAlgn val="ctr"/>
        <c:lblOffset val="100"/>
        <c:noMultiLvlLbl val="0"/>
      </c:catAx>
      <c:valAx>
        <c:axId val="-2050297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5227850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Лист2!$E$12</c:f>
              <c:strCache>
                <c:ptCount val="1"/>
                <c:pt idx="0">
                  <c:v>tools</c:v>
                </c:pt>
              </c:strCache>
            </c:strRef>
          </c:tx>
          <c:invertIfNegative val="0"/>
          <c:cat>
            <c:strRef>
              <c:f>Лист2!$D$13:$D$22</c:f>
              <c:strCache>
                <c:ptCount val="10"/>
                <c:pt idx="0">
                  <c:v>июнь 2011</c:v>
                </c:pt>
                <c:pt idx="1">
                  <c:v>июль 2011</c:v>
                </c:pt>
                <c:pt idx="2">
                  <c:v>август 2011</c:v>
                </c:pt>
                <c:pt idx="3">
                  <c:v>сентябрь 2011</c:v>
                </c:pt>
                <c:pt idx="4">
                  <c:v>октябрь 2011</c:v>
                </c:pt>
                <c:pt idx="5">
                  <c:v>ноябрь 2011</c:v>
                </c:pt>
                <c:pt idx="6">
                  <c:v>декабрь 2011</c:v>
                </c:pt>
                <c:pt idx="7">
                  <c:v>январь 2012</c:v>
                </c:pt>
                <c:pt idx="8">
                  <c:v>февраль 2012</c:v>
                </c:pt>
                <c:pt idx="9">
                  <c:v>март 2012</c:v>
                </c:pt>
              </c:strCache>
            </c:strRef>
          </c:cat>
          <c:val>
            <c:numRef>
              <c:f>Лист2!$E$13:$E$22</c:f>
              <c:numCache>
                <c:formatCode>General</c:formatCode>
                <c:ptCount val="10"/>
                <c:pt idx="0">
                  <c:v>1011.0</c:v>
                </c:pt>
                <c:pt idx="1">
                  <c:v>1097.0</c:v>
                </c:pt>
                <c:pt idx="2">
                  <c:v>1191.0</c:v>
                </c:pt>
                <c:pt idx="3">
                  <c:v>1024.0</c:v>
                </c:pt>
                <c:pt idx="4">
                  <c:v>1151.0</c:v>
                </c:pt>
                <c:pt idx="5">
                  <c:v>1291.0</c:v>
                </c:pt>
                <c:pt idx="6">
                  <c:v>1923.0</c:v>
                </c:pt>
                <c:pt idx="7">
                  <c:v>2266.0</c:v>
                </c:pt>
                <c:pt idx="8">
                  <c:v>2001.0</c:v>
                </c:pt>
                <c:pt idx="9">
                  <c:v>2089.0</c:v>
                </c:pt>
              </c:numCache>
            </c:numRef>
          </c:val>
        </c:ser>
        <c:ser>
          <c:idx val="1"/>
          <c:order val="1"/>
          <c:tx>
            <c:strRef>
              <c:f>Лист2!$F$12</c:f>
              <c:strCache>
                <c:ptCount val="1"/>
                <c:pt idx="0">
                  <c:v>tatoo</c:v>
                </c:pt>
              </c:strCache>
            </c:strRef>
          </c:tx>
          <c:invertIfNegative val="0"/>
          <c:cat>
            <c:strRef>
              <c:f>Лист2!$D$13:$D$22</c:f>
              <c:strCache>
                <c:ptCount val="10"/>
                <c:pt idx="0">
                  <c:v>июнь 2011</c:v>
                </c:pt>
                <c:pt idx="1">
                  <c:v>июль 2011</c:v>
                </c:pt>
                <c:pt idx="2">
                  <c:v>август 2011</c:v>
                </c:pt>
                <c:pt idx="3">
                  <c:v>сентябрь 2011</c:v>
                </c:pt>
                <c:pt idx="4">
                  <c:v>октябрь 2011</c:v>
                </c:pt>
                <c:pt idx="5">
                  <c:v>ноябрь 2011</c:v>
                </c:pt>
                <c:pt idx="6">
                  <c:v>декабрь 2011</c:v>
                </c:pt>
                <c:pt idx="7">
                  <c:v>январь 2012</c:v>
                </c:pt>
                <c:pt idx="8">
                  <c:v>февраль 2012</c:v>
                </c:pt>
                <c:pt idx="9">
                  <c:v>март 2012</c:v>
                </c:pt>
              </c:strCache>
            </c:strRef>
          </c:cat>
          <c:val>
            <c:numRef>
              <c:f>Лист2!$F$13:$F$22</c:f>
              <c:numCache>
                <c:formatCode>General</c:formatCode>
                <c:ptCount val="10"/>
                <c:pt idx="0">
                  <c:v>4318.0</c:v>
                </c:pt>
                <c:pt idx="1">
                  <c:v>4517.0</c:v>
                </c:pt>
                <c:pt idx="2">
                  <c:v>4314.0</c:v>
                </c:pt>
                <c:pt idx="3">
                  <c:v>307.0</c:v>
                </c:pt>
                <c:pt idx="4">
                  <c:v>289.0</c:v>
                </c:pt>
                <c:pt idx="5">
                  <c:v>201.0</c:v>
                </c:pt>
                <c:pt idx="6">
                  <c:v>161.0</c:v>
                </c:pt>
                <c:pt idx="7">
                  <c:v>120.0</c:v>
                </c:pt>
                <c:pt idx="8">
                  <c:v>130.0</c:v>
                </c:pt>
                <c:pt idx="9">
                  <c:v>125.0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516120"/>
        <c:axId val="-2086513144"/>
      </c:barChart>
      <c:catAx>
        <c:axId val="-20865161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6513144"/>
        <c:crosses val="autoZero"/>
        <c:auto val="1"/>
        <c:lblAlgn val="ctr"/>
        <c:lblOffset val="100"/>
        <c:noMultiLvlLbl val="0"/>
      </c:catAx>
      <c:valAx>
        <c:axId val="-2086513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6516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564FB-7304-3F42-9C00-B801A938C363}" type="datetimeFigureOut">
              <a:rPr lang="ru-RU" smtClean="0"/>
              <a:t>2/13/13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7EB1D-2C04-FD4B-BA27-29990A603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7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6E01-B518-2C47-A9A7-A049358A22D2}" type="datetimeFigureOut">
              <a:rPr lang="ru-RU" smtClean="0"/>
              <a:t>2/13/13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E1684-07DE-394D-A6AB-85CAB4E2C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223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4571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E1684-07DE-394D-A6AB-85CAB4E2CB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2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87CE60B-01CA-CA4A-96B3-49A986D44534}" type="datetime1">
              <a:rPr lang="en-US" smtClean="0"/>
              <a:t>2/13/13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9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0143979-0CF2-EB4A-A79C-091E9A12205C}" type="datetime1">
              <a:rPr lang="en-US" smtClean="0"/>
              <a:t>2/13/13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9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7209D71-D633-1840-816A-1AF8836F39EB}" type="datetime1">
              <a:rPr lang="en-US" smtClean="0"/>
              <a:t>2/13/13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8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898" y="509129"/>
            <a:ext cx="8229600" cy="1143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2163"/>
            <a:ext cx="8229600" cy="4002255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A5B8BB7-5546-4746-8FF8-AB46E672F24B}" type="datetime1">
              <a:rPr lang="en-US" smtClean="0"/>
              <a:t>2/13/13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2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D6BC036-B968-4649-9170-93877F91300B}" type="datetime1">
              <a:rPr lang="en-US" smtClean="0"/>
              <a:t>2/13/13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1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E1F5F21-623A-0249-8585-BA8F562B574F}" type="datetime1">
              <a:rPr lang="en-US" smtClean="0"/>
              <a:t>2/13/13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8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493B4A-3B57-754C-9B0B-036A6578FFA7}" type="datetime1">
              <a:rPr lang="en-US" smtClean="0"/>
              <a:t>2/13/13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1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110E3AE-5E85-CD41-B07A-EF5E274A27BF}" type="datetime1">
              <a:rPr lang="en-US" smtClean="0"/>
              <a:t>2/13/13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1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703A2C6-A0E9-E748-89A6-85D6C064C286}" type="datetime1">
              <a:rPr lang="en-US" smtClean="0"/>
              <a:t>2/13/13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1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F2DB2E0-891E-8345-BFF3-7DD2F73532EF}" type="datetime1">
              <a:rPr lang="en-US" smtClean="0"/>
              <a:t>2/13/13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898" y="458327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51361"/>
            <a:ext cx="8229600" cy="400225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428066" y="6330952"/>
            <a:ext cx="491066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5BF4A-F23F-FA4A-A17F-F0F3E23FAF5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4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1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1" indent="-342851" algn="l" defTabSz="45713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4" indent="-285709" algn="l" defTabSz="45713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7" indent="-228567" algn="l" defTabSz="4571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1" indent="-228567" algn="l" defTabSz="45713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6" indent="-228567" algn="l" defTabSz="45713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1" indent="-228567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1" indent="-228567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6" indent="-228567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3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3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34.emf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33" y="-88900"/>
            <a:ext cx="9381066" cy="70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3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10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935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11</a:t>
            </a:fld>
            <a:endParaRPr lang="ru-RU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1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  <a:p>
            <a:r>
              <a:rPr lang="en-US" b="1" dirty="0"/>
              <a:t>PR </a:t>
            </a:r>
            <a:r>
              <a:rPr lang="ru-RU" b="1" dirty="0"/>
              <a:t>и </a:t>
            </a:r>
            <a:r>
              <a:rPr lang="ru-RU" b="1" dirty="0" smtClean="0"/>
              <a:t>ТИЦ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12</a:t>
            </a:fld>
            <a:endParaRPr lang="ru-RU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04341" y="2650066"/>
            <a:ext cx="1777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28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  <a:p>
            <a:r>
              <a:rPr lang="en-US" b="1" dirty="0"/>
              <a:t>PR </a:t>
            </a:r>
            <a:r>
              <a:rPr lang="ru-RU" b="1" dirty="0"/>
              <a:t>и </a:t>
            </a:r>
            <a:r>
              <a:rPr lang="ru-RU" b="1" dirty="0" smtClean="0"/>
              <a:t>ТИЦ</a:t>
            </a:r>
          </a:p>
          <a:p>
            <a:r>
              <a:rPr lang="ru-RU" b="1" dirty="0"/>
              <a:t>Возраст </a:t>
            </a:r>
            <a:r>
              <a:rPr lang="ru-RU" b="1" dirty="0" smtClean="0"/>
              <a:t>домена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13</a:t>
            </a:fld>
            <a:endParaRPr lang="ru-RU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04341" y="2650066"/>
            <a:ext cx="1777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04341" y="3251199"/>
            <a:ext cx="2988726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54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  <a:p>
            <a:r>
              <a:rPr lang="en-US" b="1" dirty="0"/>
              <a:t>PR </a:t>
            </a:r>
            <a:r>
              <a:rPr lang="ru-RU" b="1" dirty="0"/>
              <a:t>и </a:t>
            </a:r>
            <a:r>
              <a:rPr lang="ru-RU" b="1" dirty="0" smtClean="0"/>
              <a:t>ТИЦ</a:t>
            </a:r>
          </a:p>
          <a:p>
            <a:r>
              <a:rPr lang="ru-RU" b="1" dirty="0"/>
              <a:t>Возраст </a:t>
            </a:r>
            <a:r>
              <a:rPr lang="ru-RU" b="1" dirty="0" smtClean="0"/>
              <a:t>домена</a:t>
            </a:r>
          </a:p>
          <a:p>
            <a:r>
              <a:rPr lang="ru-RU" b="1" dirty="0"/>
              <a:t>Количество проиндексированных </a:t>
            </a:r>
            <a:r>
              <a:rPr lang="ru-RU" b="1" dirty="0" smtClean="0"/>
              <a:t>страниц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14</a:t>
            </a:fld>
            <a:endParaRPr lang="ru-RU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04341" y="2650066"/>
            <a:ext cx="1777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04341" y="3251199"/>
            <a:ext cx="2988726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04341" y="3809999"/>
            <a:ext cx="7746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3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  <a:p>
            <a:r>
              <a:rPr lang="en-US" b="1" dirty="0"/>
              <a:t>PR </a:t>
            </a:r>
            <a:r>
              <a:rPr lang="ru-RU" b="1" dirty="0"/>
              <a:t>и </a:t>
            </a:r>
            <a:r>
              <a:rPr lang="ru-RU" b="1" dirty="0" smtClean="0"/>
              <a:t>ТИЦ</a:t>
            </a:r>
          </a:p>
          <a:p>
            <a:r>
              <a:rPr lang="ru-RU" b="1" dirty="0"/>
              <a:t>Возраст </a:t>
            </a:r>
            <a:r>
              <a:rPr lang="ru-RU" b="1" dirty="0" smtClean="0"/>
              <a:t>домена</a:t>
            </a:r>
          </a:p>
          <a:p>
            <a:r>
              <a:rPr lang="ru-RU" b="1" dirty="0"/>
              <a:t>Количество проиндексированных </a:t>
            </a:r>
            <a:r>
              <a:rPr lang="ru-RU" b="1" dirty="0" smtClean="0"/>
              <a:t>страниц</a:t>
            </a:r>
          </a:p>
          <a:p>
            <a:r>
              <a:rPr lang="ru-RU" b="1" dirty="0"/>
              <a:t>Количество </a:t>
            </a:r>
            <a:r>
              <a:rPr lang="ru-RU" b="1" dirty="0" err="1" smtClean="0"/>
              <a:t>бэклинков</a:t>
            </a: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15</a:t>
            </a:fld>
            <a:endParaRPr lang="ru-RU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04341" y="2650066"/>
            <a:ext cx="1777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04341" y="3251199"/>
            <a:ext cx="2988726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04341" y="3809999"/>
            <a:ext cx="7746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04341" y="4444999"/>
            <a:ext cx="4190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71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Изображение 4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7733" y="-84667"/>
            <a:ext cx="9270999" cy="6273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16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Посещаемость</a:t>
            </a:r>
          </a:p>
          <a:p>
            <a:r>
              <a:rPr lang="en-US" b="1" dirty="0"/>
              <a:t>PR </a:t>
            </a:r>
            <a:r>
              <a:rPr lang="ru-RU" b="1" dirty="0"/>
              <a:t>и </a:t>
            </a:r>
            <a:r>
              <a:rPr lang="ru-RU" b="1" dirty="0" smtClean="0"/>
              <a:t>ТИЦ</a:t>
            </a:r>
          </a:p>
          <a:p>
            <a:r>
              <a:rPr lang="ru-RU" b="1" dirty="0"/>
              <a:t>Возраст </a:t>
            </a:r>
            <a:r>
              <a:rPr lang="ru-RU" b="1" dirty="0" smtClean="0"/>
              <a:t>домена</a:t>
            </a:r>
          </a:p>
          <a:p>
            <a:r>
              <a:rPr lang="ru-RU" b="1" dirty="0"/>
              <a:t>Количество проиндексированных </a:t>
            </a:r>
            <a:r>
              <a:rPr lang="ru-RU" b="1" dirty="0" smtClean="0"/>
              <a:t>страниц</a:t>
            </a:r>
          </a:p>
          <a:p>
            <a:r>
              <a:rPr lang="ru-RU" b="1" dirty="0"/>
              <a:t>Количество </a:t>
            </a:r>
            <a:r>
              <a:rPr lang="ru-RU" b="1" dirty="0" err="1" smtClean="0"/>
              <a:t>бэклинков</a:t>
            </a:r>
            <a:endParaRPr lang="ru-RU" b="1" dirty="0" smtClean="0"/>
          </a:p>
          <a:p>
            <a:r>
              <a:rPr lang="ru-RU" b="1" dirty="0"/>
              <a:t>Наличие в </a:t>
            </a:r>
            <a:r>
              <a:rPr lang="ru-RU" b="1" dirty="0" smtClean="0"/>
              <a:t>каталогах</a:t>
            </a:r>
            <a:endParaRPr lang="en-US" b="1" dirty="0" smtClean="0"/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457200" y="1802163"/>
            <a:ext cx="8229600" cy="400225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>
            <a:lvl1pPr marL="342851" indent="-342851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4" indent="-285709" algn="l" defTabSz="45713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7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7" algn="l" defTabSz="45713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6" indent="-228567" algn="l" defTabSz="45713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1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6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1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6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Посещаемость</a:t>
            </a:r>
          </a:p>
          <a:p>
            <a:r>
              <a:rPr lang="en-US" b="1" dirty="0" smtClean="0"/>
              <a:t>PR </a:t>
            </a:r>
            <a:r>
              <a:rPr lang="ru-RU" b="1" dirty="0" smtClean="0"/>
              <a:t>и ТИЦ</a:t>
            </a:r>
          </a:p>
          <a:p>
            <a:r>
              <a:rPr lang="ru-RU" b="1" dirty="0" smtClean="0"/>
              <a:t>Возраст домена</a:t>
            </a:r>
          </a:p>
          <a:p>
            <a:r>
              <a:rPr lang="ru-RU" b="1" dirty="0" smtClean="0"/>
              <a:t>Количество проиндексированных страниц</a:t>
            </a:r>
          </a:p>
          <a:p>
            <a:r>
              <a:rPr lang="ru-RU" b="1" dirty="0" smtClean="0"/>
              <a:t>Количество </a:t>
            </a:r>
            <a:r>
              <a:rPr lang="ru-RU" b="1" dirty="0" err="1" smtClean="0"/>
              <a:t>бэклинков</a:t>
            </a:r>
            <a:endParaRPr lang="ru-RU" b="1" dirty="0" smtClean="0"/>
          </a:p>
          <a:p>
            <a:r>
              <a:rPr lang="ru-RU" b="1" dirty="0" smtClean="0"/>
              <a:t>Наличие в каталогах</a:t>
            </a:r>
            <a:endParaRPr lang="en-US" b="1" dirty="0" smtClean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04341" y="2116667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4341" y="2650066"/>
            <a:ext cx="1777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04341" y="3251199"/>
            <a:ext cx="2988726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04341" y="3809999"/>
            <a:ext cx="7746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04341" y="4444999"/>
            <a:ext cx="4190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04341" y="5012266"/>
            <a:ext cx="3809992" cy="9313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0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6" y="898815"/>
            <a:ext cx="7941733" cy="527331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17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Важен опыт!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094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18</a:t>
            </a:fld>
            <a:endParaRPr lang="ru-RU"/>
          </a:p>
        </p:txBody>
      </p:sp>
      <p:pic>
        <p:nvPicPr>
          <p:cNvPr id="3" name="Изображение 2" descr="Screenshot 2013-02-10 06.1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123" y="1912599"/>
            <a:ext cx="2993873" cy="93087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366747"/>
            <a:ext cx="8153698" cy="24840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chemeClr val="bg1"/>
                </a:solidFill>
              </a:rPr>
              <a:t>Fiz-kyltyra.ru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610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19</a:t>
            </a:fld>
            <a:endParaRPr lang="ru-RU"/>
          </a:p>
        </p:txBody>
      </p:sp>
      <p:pic>
        <p:nvPicPr>
          <p:cNvPr id="3" name="Изображение 2" descr="rEf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0" y="2426251"/>
            <a:ext cx="8701813" cy="1620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00" y="428017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pixel.everesttech.net</a:t>
            </a:r>
            <a:r>
              <a:rPr lang="en-US" dirty="0"/>
              <a:t>/3095/</a:t>
            </a:r>
            <a:r>
              <a:rPr lang="en-US" dirty="0" err="1"/>
              <a:t>c?ev_sid</a:t>
            </a:r>
            <a:r>
              <a:rPr lang="en-US" dirty="0"/>
              <a:t>=3&amp;ev_cmpid=</a:t>
            </a:r>
            <a:r>
              <a:rPr lang="en-US" dirty="0" smtClean="0"/>
              <a:t>80823077…….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chemeClr val="bg1"/>
                </a:solidFill>
              </a:rPr>
              <a:t>heverest.ru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315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898" y="169326"/>
            <a:ext cx="8229600" cy="1143000"/>
          </a:xfrm>
        </p:spPr>
        <p:txBody>
          <a:bodyPr/>
          <a:lstStyle/>
          <a:p>
            <a:r>
              <a:rPr lang="ru-RU" sz="5400" b="1" dirty="0">
                <a:solidFill>
                  <a:schemeClr val="bg1"/>
                </a:solidFill>
              </a:rPr>
              <a:t>О </a:t>
            </a:r>
            <a:r>
              <a:rPr lang="ru-RU" sz="5400" b="1" dirty="0" smtClean="0">
                <a:solidFill>
                  <a:schemeClr val="bg1"/>
                </a:solidFill>
              </a:rPr>
              <a:t>чем?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2217029"/>
            <a:ext cx="7941734" cy="4002255"/>
          </a:xfrm>
        </p:spPr>
        <p:txBody>
          <a:bodyPr/>
          <a:lstStyle/>
          <a:p>
            <a:r>
              <a:rPr lang="ru-RU" dirty="0" smtClean="0"/>
              <a:t>Поиск конкурентов</a:t>
            </a:r>
            <a:endParaRPr lang="en-US" dirty="0" smtClean="0"/>
          </a:p>
          <a:p>
            <a:r>
              <a:rPr lang="ru-RU" dirty="0" smtClean="0"/>
              <a:t>Поисковый трафик конкурентов</a:t>
            </a:r>
          </a:p>
          <a:p>
            <a:r>
              <a:rPr lang="ru-RU" dirty="0" smtClean="0"/>
              <a:t>Рекламные кампании конкурентов</a:t>
            </a:r>
          </a:p>
          <a:p>
            <a:r>
              <a:rPr lang="ru-RU" dirty="0" smtClean="0"/>
              <a:t>Опыт конкурентов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855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20</a:t>
            </a:fld>
            <a:endParaRPr lang="ru-RU"/>
          </a:p>
        </p:txBody>
      </p:sp>
      <p:pic>
        <p:nvPicPr>
          <p:cNvPr id="7" name="Изображение 6" descr="efficient fronti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38" y="4428854"/>
            <a:ext cx="3576234" cy="1338645"/>
          </a:xfrm>
          <a:prstGeom prst="rect">
            <a:avLst/>
          </a:prstGeom>
        </p:spPr>
      </p:pic>
      <p:pic>
        <p:nvPicPr>
          <p:cNvPr id="8" name="Изображение 7" descr="icontext(22639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419" y="4166902"/>
            <a:ext cx="2674528" cy="2005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chemeClr val="bg1"/>
                </a:solidFill>
              </a:rPr>
              <a:t>heverest.ru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1" name="Изображение 2" descr="rEf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0" y="1943651"/>
            <a:ext cx="8701813" cy="16208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1200" y="379757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pixel.everesttech.net</a:t>
            </a:r>
            <a:r>
              <a:rPr lang="en-US" dirty="0"/>
              <a:t>/3095/</a:t>
            </a:r>
            <a:r>
              <a:rPr lang="en-US" dirty="0" err="1"/>
              <a:t>c?ev_sid</a:t>
            </a:r>
            <a:r>
              <a:rPr lang="en-US" dirty="0"/>
              <a:t>=3&amp;ev_cmpid=</a:t>
            </a:r>
            <a:r>
              <a:rPr lang="en-US" dirty="0" smtClean="0"/>
              <a:t>80823077…….</a:t>
            </a:r>
          </a:p>
        </p:txBody>
      </p:sp>
    </p:spTree>
    <p:extLst>
      <p:ext uri="{BB962C8B-B14F-4D97-AF65-F5344CB8AC3E}">
        <p14:creationId xmlns:p14="http://schemas.microsoft.com/office/powerpoint/2010/main" val="32128412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093031"/>
              </p:ext>
            </p:extLst>
          </p:nvPr>
        </p:nvGraphicFramePr>
        <p:xfrm>
          <a:off x="520700" y="2211640"/>
          <a:ext cx="8191798" cy="342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chemeClr val="bg1"/>
                </a:solidFill>
              </a:rPr>
              <a:t>heverest.ru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599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8214"/>
            <a:ext cx="8229600" cy="4002255"/>
          </a:xfrm>
        </p:spPr>
        <p:txBody>
          <a:bodyPr/>
          <a:lstStyle/>
          <a:p>
            <a:r>
              <a:rPr lang="ru-RU" dirty="0"/>
              <a:t>Подбор </a:t>
            </a:r>
            <a:r>
              <a:rPr lang="ru-RU" dirty="0" smtClean="0"/>
              <a:t>конкурентов</a:t>
            </a:r>
          </a:p>
          <a:p>
            <a:r>
              <a:rPr lang="ru-RU" dirty="0"/>
              <a:t>Источники </a:t>
            </a:r>
            <a:r>
              <a:rPr lang="ru-RU" dirty="0" smtClean="0"/>
              <a:t>трафика</a:t>
            </a:r>
          </a:p>
          <a:p>
            <a:r>
              <a:rPr lang="ru-RU" dirty="0"/>
              <a:t>собственно опыт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22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77500" lnSpcReduction="200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</a:rPr>
              <a:t>Давайте посмотрим с точки 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ru-RU" sz="5400" dirty="0" smtClean="0">
                <a:solidFill>
                  <a:schemeClr val="bg1"/>
                </a:solidFill>
              </a:rPr>
              <a:t>зрения </a:t>
            </a:r>
            <a:r>
              <a:rPr lang="ru-RU" sz="5400" dirty="0">
                <a:solidFill>
                  <a:schemeClr val="bg1"/>
                </a:solidFill>
              </a:rPr>
              <a:t>опыта конкурентов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35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Screenshot 2013-02-10 07.17.5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38"/>
          <a:stretch/>
        </p:blipFill>
        <p:spPr>
          <a:xfrm>
            <a:off x="1837060" y="1958002"/>
            <a:ext cx="5182011" cy="479839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23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77500" lnSpcReduction="200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FFFFFF"/>
                </a:solidFill>
              </a:rPr>
              <a:t>Подбор конкурентов</a:t>
            </a:r>
            <a:r>
              <a:rPr lang="en-US" sz="5400" dirty="0">
                <a:solidFill>
                  <a:srgbClr val="FFFFFF"/>
                </a:solidFill>
              </a:rPr>
              <a:t>: </a:t>
            </a:r>
            <a:endParaRPr lang="en-US" sz="5400" dirty="0" smtClean="0">
              <a:solidFill>
                <a:srgbClr val="FFFFFF"/>
              </a:solidFill>
            </a:endParaRPr>
          </a:p>
          <a:p>
            <a:r>
              <a:rPr lang="ru-RU" sz="5400" dirty="0" smtClean="0">
                <a:solidFill>
                  <a:srgbClr val="FFFFFF"/>
                </a:solidFill>
              </a:rPr>
              <a:t>вручную </a:t>
            </a:r>
            <a:r>
              <a:rPr lang="ru-RU" sz="5400" dirty="0">
                <a:solidFill>
                  <a:srgbClr val="FFFFFF"/>
                </a:solidFill>
              </a:rPr>
              <a:t>из выдачи 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497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55333"/>
            <a:ext cx="8229600" cy="3349085"/>
          </a:xfrm>
        </p:spPr>
        <p:txBody>
          <a:bodyPr/>
          <a:lstStyle/>
          <a:p>
            <a:r>
              <a:rPr lang="en-US" dirty="0" err="1" smtClean="0"/>
              <a:t>pro.advse.ru</a:t>
            </a:r>
            <a:endParaRPr lang="en-US" dirty="0" smtClean="0"/>
          </a:p>
          <a:p>
            <a:r>
              <a:rPr lang="en-US" dirty="0" err="1"/>
              <a:t>s</a:t>
            </a:r>
            <a:r>
              <a:rPr lang="en-US" dirty="0" err="1" smtClean="0"/>
              <a:t>pywords.ru</a:t>
            </a:r>
            <a:endParaRPr lang="en-US" dirty="0" smtClean="0"/>
          </a:p>
          <a:p>
            <a:r>
              <a:rPr lang="en-US" dirty="0" err="1"/>
              <a:t>s</a:t>
            </a:r>
            <a:r>
              <a:rPr lang="en-US" dirty="0" err="1" smtClean="0"/>
              <a:t>emrush.com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24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Подбор конкурентов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ru-RU" dirty="0">
                <a:solidFill>
                  <a:srgbClr val="FFFFFF"/>
                </a:solidFill>
              </a:rPr>
              <a:t>сервисы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7362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25</a:t>
            </a:fld>
            <a:endParaRPr lang="ru-RU"/>
          </a:p>
        </p:txBody>
      </p:sp>
      <p:pic>
        <p:nvPicPr>
          <p:cNvPr id="5" name="Изображение 4" descr="Screenshot 2013-02-10 06.5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98" y="1888096"/>
            <a:ext cx="8265453" cy="50461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925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Подбор конкурентов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pro.advse.ru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337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26</a:t>
            </a:fld>
            <a:endParaRPr lang="ru-RU"/>
          </a:p>
        </p:txBody>
      </p:sp>
      <p:pic>
        <p:nvPicPr>
          <p:cNvPr id="5" name="Изображение 4" descr="Screenshot 2013-02-10 06.5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4" y="2412324"/>
            <a:ext cx="8185234" cy="280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925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Подбор конкурентов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spywords.ru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405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27</a:t>
            </a:fld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27" y="2878551"/>
            <a:ext cx="7964506" cy="253898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1" y="2272742"/>
            <a:ext cx="2277230" cy="22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576329" y="160859"/>
            <a:ext cx="8042738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FFFFFF"/>
                </a:solidFill>
              </a:rPr>
              <a:t>Подбор конкурентов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  <a:r>
              <a:rPr lang="en-US" sz="4000" dirty="0" err="1" smtClean="0">
                <a:solidFill>
                  <a:srgbClr val="FFFFFF"/>
                </a:solidFill>
              </a:rPr>
              <a:t>semrush.com</a:t>
            </a:r>
            <a:endParaRPr lang="ru-RU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537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2709333"/>
            <a:ext cx="7907866" cy="309508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3 поменьше </a:t>
            </a:r>
          </a:p>
          <a:p>
            <a:pPr algn="ctr"/>
            <a:r>
              <a:rPr lang="ru-RU" sz="4400" dirty="0" smtClean="0"/>
              <a:t>3 побольше</a:t>
            </a:r>
          </a:p>
          <a:p>
            <a:pPr algn="ctr"/>
            <a:r>
              <a:rPr lang="ru-RU" sz="4400" dirty="0" smtClean="0"/>
              <a:t>3 таких же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28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FFFF"/>
                </a:solidFill>
              </a:rPr>
              <a:t>Подбор конкурентов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ru-RU" dirty="0" smtClean="0">
                <a:solidFill>
                  <a:srgbClr val="FFFFFF"/>
                </a:solidFill>
              </a:rPr>
              <a:t>сколько?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56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22305"/>
            <a:ext cx="8229600" cy="4002255"/>
          </a:xfrm>
        </p:spPr>
        <p:txBody>
          <a:bodyPr/>
          <a:lstStyle/>
          <a:p>
            <a:pPr algn="ctr"/>
            <a:r>
              <a:rPr lang="en-US" sz="4000" dirty="0" smtClean="0"/>
              <a:t>Direct</a:t>
            </a:r>
          </a:p>
          <a:p>
            <a:pPr algn="ctr"/>
            <a:r>
              <a:rPr lang="en-US" sz="4000" dirty="0" smtClean="0"/>
              <a:t>Referral</a:t>
            </a:r>
          </a:p>
          <a:p>
            <a:pPr algn="ctr"/>
            <a:r>
              <a:rPr lang="en-US" sz="4000" dirty="0" smtClean="0"/>
              <a:t>Search</a:t>
            </a:r>
          </a:p>
          <a:p>
            <a:pPr algn="ctr"/>
            <a:r>
              <a:rPr lang="en-US" sz="4000" dirty="0" smtClean="0"/>
              <a:t>PPC</a:t>
            </a:r>
          </a:p>
          <a:p>
            <a:pPr algn="ctr"/>
            <a:r>
              <a:rPr lang="en-US" sz="4000" dirty="0" smtClean="0"/>
              <a:t>Social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29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35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chemeClr val="bg1"/>
                </a:solidFill>
              </a:rPr>
              <a:t>PR </a:t>
            </a:r>
            <a:r>
              <a:rPr lang="ru-RU" sz="5400" b="1" dirty="0" smtClean="0">
                <a:solidFill>
                  <a:schemeClr val="bg1"/>
                </a:solidFill>
              </a:rPr>
              <a:t>и ТИЦ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</a:t>
            </a:fld>
            <a:endParaRPr lang="ru-RU"/>
          </a:p>
        </p:txBody>
      </p:sp>
      <p:pic>
        <p:nvPicPr>
          <p:cNvPr id="7" name="Изображение 6" descr="yandex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36" y="2595485"/>
            <a:ext cx="2814747" cy="1356616"/>
          </a:xfrm>
          <a:prstGeom prst="rect">
            <a:avLst/>
          </a:prstGeom>
        </p:spPr>
      </p:pic>
      <p:pic>
        <p:nvPicPr>
          <p:cNvPr id="8" name="Изображение 7" descr="google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18" y="2595485"/>
            <a:ext cx="4172650" cy="1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04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30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Direct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4" descr="logo-alex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979" y="2397355"/>
            <a:ext cx="3785357" cy="1288470"/>
          </a:xfrm>
          <a:prstGeom prst="rect">
            <a:avLst/>
          </a:prstGeom>
        </p:spPr>
      </p:pic>
      <p:pic>
        <p:nvPicPr>
          <p:cNvPr id="12" name="Изображение 5" descr="Compete_Logo_Final_Gray_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70" y="3402239"/>
            <a:ext cx="3885921" cy="1295307"/>
          </a:xfrm>
          <a:prstGeom prst="rect">
            <a:avLst/>
          </a:prstGeom>
        </p:spPr>
      </p:pic>
      <p:pic>
        <p:nvPicPr>
          <p:cNvPr id="13" name="Изображение 9" descr="logo_liveintern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4" y="4309776"/>
            <a:ext cx="54229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549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31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4" descr="logo-alex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979" y="2397355"/>
            <a:ext cx="3785357" cy="1288470"/>
          </a:xfrm>
          <a:prstGeom prst="rect">
            <a:avLst/>
          </a:prstGeom>
        </p:spPr>
      </p:pic>
      <p:pic>
        <p:nvPicPr>
          <p:cNvPr id="12" name="Изображение 5" descr="Compete_Logo_Final_Gray_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70" y="3402239"/>
            <a:ext cx="3885921" cy="1295307"/>
          </a:xfrm>
          <a:prstGeom prst="rect">
            <a:avLst/>
          </a:prstGeom>
        </p:spPr>
      </p:pic>
      <p:pic>
        <p:nvPicPr>
          <p:cNvPr id="13" name="Изображение 9" descr="logo_liveintern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4" y="4309776"/>
            <a:ext cx="54229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731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32</a:t>
            </a:fld>
            <a:endParaRPr lang="ru-RU"/>
          </a:p>
        </p:txBody>
      </p:sp>
      <p:pic>
        <p:nvPicPr>
          <p:cNvPr id="6" name="Изображение 5" descr="spyfu-logo-580x3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098" y="2145314"/>
            <a:ext cx="3865911" cy="2157972"/>
          </a:xfrm>
          <a:prstGeom prst="rect">
            <a:avLst/>
          </a:prstGeom>
        </p:spPr>
      </p:pic>
      <p:pic>
        <p:nvPicPr>
          <p:cNvPr id="7" name="Изображение 6" descr="spyword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195" y="4615731"/>
            <a:ext cx="2738834" cy="762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098" y="4476031"/>
            <a:ext cx="2781300" cy="901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97" y="2782185"/>
            <a:ext cx="4301902" cy="4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52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33</a:t>
            </a:fld>
            <a:endParaRPr lang="ru-RU"/>
          </a:p>
        </p:txBody>
      </p:sp>
      <p:pic>
        <p:nvPicPr>
          <p:cNvPr id="10" name="Изображение 9" descr="logo-300x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994" y="4644443"/>
            <a:ext cx="2510163" cy="16734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4" name="Изображение 5" descr="spyfu-logo-580x3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098" y="2145314"/>
            <a:ext cx="3865911" cy="2157972"/>
          </a:xfrm>
          <a:prstGeom prst="rect">
            <a:avLst/>
          </a:prstGeom>
        </p:spPr>
      </p:pic>
      <p:pic>
        <p:nvPicPr>
          <p:cNvPr id="15" name="Изображение 6" descr="spyword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195" y="3617489"/>
            <a:ext cx="2738834" cy="762000"/>
          </a:xfrm>
          <a:prstGeom prst="rect">
            <a:avLst/>
          </a:prstGeom>
        </p:spPr>
      </p:pic>
      <p:pic>
        <p:nvPicPr>
          <p:cNvPr id="16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098" y="3852436"/>
            <a:ext cx="2781300" cy="901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97" y="2782185"/>
            <a:ext cx="4301902" cy="4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84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34</a:t>
            </a:fld>
            <a:endParaRPr lang="ru-RU"/>
          </a:p>
        </p:txBody>
      </p:sp>
      <p:pic>
        <p:nvPicPr>
          <p:cNvPr id="3" name="Изображение 2" descr="hootsuite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16" y="2353705"/>
            <a:ext cx="3811184" cy="1180765"/>
          </a:xfrm>
          <a:prstGeom prst="rect">
            <a:avLst/>
          </a:prstGeom>
        </p:spPr>
      </p:pic>
      <p:pic>
        <p:nvPicPr>
          <p:cNvPr id="6" name="Изображение 5" descr="topsy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6" y="3645823"/>
            <a:ext cx="3597240" cy="1164252"/>
          </a:xfrm>
          <a:prstGeom prst="rect">
            <a:avLst/>
          </a:prstGeom>
        </p:spPr>
      </p:pic>
      <p:pic>
        <p:nvPicPr>
          <p:cNvPr id="7" name="Изображение 6" descr="babkeelog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856" y="1937082"/>
            <a:ext cx="1722895" cy="814557"/>
          </a:xfrm>
          <a:prstGeom prst="rect">
            <a:avLst/>
          </a:prstGeom>
        </p:spPr>
      </p:pic>
      <p:pic>
        <p:nvPicPr>
          <p:cNvPr id="8" name="Изображение 7" descr="logo_brandspotter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97" y="2624639"/>
            <a:ext cx="2797485" cy="1245387"/>
          </a:xfrm>
          <a:prstGeom prst="rect">
            <a:avLst/>
          </a:prstGeom>
        </p:spPr>
      </p:pic>
      <p:pic>
        <p:nvPicPr>
          <p:cNvPr id="9" name="Изображение 8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56" y="4810075"/>
            <a:ext cx="2230426" cy="428505"/>
          </a:xfrm>
          <a:prstGeom prst="rect">
            <a:avLst/>
          </a:prstGeom>
        </p:spPr>
      </p:pic>
      <p:pic>
        <p:nvPicPr>
          <p:cNvPr id="10" name="Изображение 9" descr="pic_s_3367695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47" y="3870026"/>
            <a:ext cx="2540000" cy="736600"/>
          </a:xfrm>
          <a:prstGeom prst="rect">
            <a:avLst/>
          </a:prstGeom>
        </p:spPr>
      </p:pic>
      <p:pic>
        <p:nvPicPr>
          <p:cNvPr id="11" name="Изображение 10" descr="logo iqbuzz - min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520" y="5325611"/>
            <a:ext cx="736364" cy="7818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Social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60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7635"/>
            <a:ext cx="8229600" cy="400225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Direct</a:t>
            </a:r>
          </a:p>
          <a:p>
            <a:pPr algn="ctr"/>
            <a:r>
              <a:rPr lang="en-US" sz="4000" dirty="0" smtClean="0"/>
              <a:t>Referral</a:t>
            </a:r>
          </a:p>
          <a:p>
            <a:pPr algn="ctr"/>
            <a:r>
              <a:rPr lang="en-US" sz="4000" dirty="0" smtClean="0"/>
              <a:t>Search</a:t>
            </a:r>
          </a:p>
          <a:p>
            <a:pPr algn="ctr"/>
            <a:r>
              <a:rPr lang="en-US" sz="4000" dirty="0" smtClean="0"/>
              <a:t>PPC</a:t>
            </a:r>
          </a:p>
          <a:p>
            <a:pPr algn="ctr"/>
            <a:r>
              <a:rPr lang="en-US" sz="4000" dirty="0" smtClean="0"/>
              <a:t>Social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35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endParaRPr lang="ru-RU" sz="5400" b="1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8208" y="2307171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78208" y="5219704"/>
            <a:ext cx="2793992" cy="11006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5521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36</a:t>
            </a:fld>
            <a:endParaRPr lang="ru-RU"/>
          </a:p>
        </p:txBody>
      </p:sp>
      <p:pic>
        <p:nvPicPr>
          <p:cNvPr id="7" name="Изображение 6" descr="icanhascheezburger referral analytic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254820" y="2269752"/>
            <a:ext cx="4256048" cy="376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endParaRPr lang="ru-RU" sz="5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251" y="1761066"/>
            <a:ext cx="1478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compete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813245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37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766" y="2312147"/>
            <a:ext cx="4038600" cy="316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6251" y="1761066"/>
            <a:ext cx="945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alexa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485252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38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54" y="2546797"/>
            <a:ext cx="4416114" cy="3758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6251" y="1761066"/>
            <a:ext cx="187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liveinternet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65477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39</a:t>
            </a:fld>
            <a:endParaRPr lang="ru-RU"/>
          </a:p>
        </p:txBody>
      </p:sp>
      <p:pic>
        <p:nvPicPr>
          <p:cNvPr id="5" name="Изображение 4" descr="1U09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351" y="1610789"/>
            <a:ext cx="6604000" cy="4813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liveinternet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367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</a:t>
            </a:fld>
            <a:endParaRPr lang="ru-RU"/>
          </a:p>
        </p:txBody>
      </p:sp>
      <p:pic>
        <p:nvPicPr>
          <p:cNvPr id="6" name="Изображение 5" descr="yandex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969" y="3196612"/>
            <a:ext cx="2814747" cy="1356616"/>
          </a:xfrm>
          <a:prstGeom prst="rect">
            <a:avLst/>
          </a:prstGeom>
        </p:spPr>
      </p:pic>
      <p:pic>
        <p:nvPicPr>
          <p:cNvPr id="7" name="Изображение 6" descr="google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17" y="3196612"/>
            <a:ext cx="4172650" cy="16226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77500" lnSpcReduction="200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Количество 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проиндексированных страниц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782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40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00" y="2496076"/>
            <a:ext cx="8051898" cy="29010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251" y="1761066"/>
            <a:ext cx="206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</a:t>
            </a:r>
            <a:r>
              <a:rPr lang="en-US" sz="2800" dirty="0" err="1" smtClean="0"/>
              <a:t>oogle</a:t>
            </a:r>
            <a:r>
              <a:rPr lang="en-US" sz="2800" dirty="0" smtClean="0"/>
              <a:t> alerts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45574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41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49" y="2284286"/>
            <a:ext cx="6247112" cy="40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 fontScale="92500" lnSpcReduction="20000"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ahrefs</a:t>
            </a:r>
            <a:endParaRPr lang="ru-RU" sz="5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251" y="1761066"/>
            <a:ext cx="1099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ahrefs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847877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42</a:t>
            </a:fld>
            <a:endParaRPr lang="ru-RU"/>
          </a:p>
        </p:txBody>
      </p:sp>
      <p:pic>
        <p:nvPicPr>
          <p:cNvPr id="3" name="Изображение 2" descr="Screenshot 2013-02-10 19.3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1" y="2451128"/>
            <a:ext cx="7090822" cy="3169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Referal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251" y="1761066"/>
            <a:ext cx="1099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ahrefs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07157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2353733"/>
            <a:ext cx="7907866" cy="3450685"/>
          </a:xfrm>
        </p:spPr>
        <p:txBody>
          <a:bodyPr/>
          <a:lstStyle/>
          <a:p>
            <a:r>
              <a:rPr lang="ru-RU" dirty="0"/>
              <a:t>Кто-то </a:t>
            </a:r>
            <a:r>
              <a:rPr lang="ru-RU" dirty="0" smtClean="0"/>
              <a:t>падает, а кто-то растет </a:t>
            </a:r>
            <a:endParaRPr lang="ru-RU" dirty="0"/>
          </a:p>
          <a:p>
            <a:r>
              <a:rPr lang="ru-RU" dirty="0" err="1" smtClean="0"/>
              <a:t>Беклинки</a:t>
            </a:r>
            <a:endParaRPr lang="ru-RU" dirty="0" smtClean="0"/>
          </a:p>
          <a:p>
            <a:r>
              <a:rPr lang="ru-RU" dirty="0" smtClean="0"/>
              <a:t>Контент и структура</a:t>
            </a:r>
          </a:p>
          <a:p>
            <a:r>
              <a:rPr lang="ru-RU" dirty="0" smtClean="0"/>
              <a:t>Ключевые слова</a:t>
            </a:r>
          </a:p>
          <a:p>
            <a:r>
              <a:rPr lang="ru-RU" dirty="0"/>
              <a:t>Страницы дающие трафик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43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0463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802163"/>
            <a:ext cx="7010400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кто</a:t>
            </a:r>
            <a:r>
              <a:rPr lang="ru-RU" dirty="0"/>
              <a:t>-то </a:t>
            </a:r>
            <a:r>
              <a:rPr lang="ru-RU" dirty="0" smtClean="0"/>
              <a:t>падает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44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7" y="2781808"/>
            <a:ext cx="8051409" cy="32680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904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07866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кто-то растет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45</a:t>
            </a:fld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9" y="2600758"/>
            <a:ext cx="7982994" cy="3294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430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7734" y="1802163"/>
            <a:ext cx="6620946" cy="4002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/>
              <a:t>Беклинки</a:t>
            </a:r>
            <a:r>
              <a:rPr lang="ru-RU" sz="2800" dirty="0" smtClean="0"/>
              <a:t> </a:t>
            </a:r>
            <a:r>
              <a:rPr lang="en-US" sz="2800" dirty="0" err="1" smtClean="0"/>
              <a:t>proskater.ru</a:t>
            </a:r>
            <a:r>
              <a:rPr lang="en-US" sz="2800" dirty="0" smtClean="0"/>
              <a:t> </a:t>
            </a:r>
            <a:r>
              <a:rPr lang="ru-RU" sz="2800" dirty="0" smtClean="0"/>
              <a:t>по </a:t>
            </a:r>
            <a:r>
              <a:rPr lang="en-US" sz="2800" dirty="0" err="1" smtClean="0"/>
              <a:t>majesticseo.com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46</a:t>
            </a:fld>
            <a:endParaRPr lang="ru-RU"/>
          </a:p>
        </p:txBody>
      </p:sp>
      <p:pic>
        <p:nvPicPr>
          <p:cNvPr id="5" name="Изображение 4" descr="majesticseo_backlinks_refdomai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963" y="2729710"/>
            <a:ext cx="6376489" cy="1594122"/>
          </a:xfrm>
          <a:prstGeom prst="rect">
            <a:avLst/>
          </a:prstGeom>
        </p:spPr>
      </p:pic>
      <p:pic>
        <p:nvPicPr>
          <p:cNvPr id="6" name="Изображение 5" descr="majesticseo_backlinks_history_backlin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963" y="4523580"/>
            <a:ext cx="6376489" cy="15941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336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07866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Беклинки</a:t>
            </a:r>
            <a:r>
              <a:rPr lang="ru-RU" dirty="0"/>
              <a:t> </a:t>
            </a:r>
            <a:r>
              <a:rPr lang="en-US" dirty="0" err="1" smtClean="0"/>
              <a:t>proskater.ru</a:t>
            </a:r>
            <a:r>
              <a:rPr lang="en-US" dirty="0" smtClean="0"/>
              <a:t> </a:t>
            </a:r>
            <a:r>
              <a:rPr lang="ru-RU" dirty="0" smtClean="0"/>
              <a:t>по </a:t>
            </a:r>
            <a:r>
              <a:rPr lang="en-US" dirty="0" err="1" smtClean="0"/>
              <a:t>ahrefs.com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47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10" y="2561630"/>
            <a:ext cx="8067290" cy="36531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375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79072" y="1562389"/>
            <a:ext cx="7111404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Беклинки</a:t>
            </a:r>
            <a:r>
              <a:rPr lang="ru-RU" dirty="0"/>
              <a:t> по </a:t>
            </a:r>
            <a:r>
              <a:rPr lang="en-US" dirty="0" err="1" smtClean="0"/>
              <a:t>ahrefs.com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48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24" y="2276014"/>
            <a:ext cx="6460199" cy="41819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022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6267" y="1535747"/>
            <a:ext cx="6231466" cy="4002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контент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49</a:t>
            </a:fld>
            <a:endParaRPr lang="ru-RU"/>
          </a:p>
        </p:txBody>
      </p:sp>
      <p:pic>
        <p:nvPicPr>
          <p:cNvPr id="6" name="Изображение 5" descr="Screenshot at февр. 11 01-16-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15"/>
          <a:stretch/>
        </p:blipFill>
        <p:spPr>
          <a:xfrm>
            <a:off x="1547428" y="2319746"/>
            <a:ext cx="5616068" cy="3920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341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</a:t>
            </a:fld>
            <a:endParaRPr lang="ru-RU"/>
          </a:p>
        </p:txBody>
      </p:sp>
      <p:pic>
        <p:nvPicPr>
          <p:cNvPr id="5" name="Изображение 4" descr="logo-alex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979" y="2397355"/>
            <a:ext cx="3785357" cy="1288470"/>
          </a:xfrm>
          <a:prstGeom prst="rect">
            <a:avLst/>
          </a:prstGeom>
        </p:spPr>
      </p:pic>
      <p:pic>
        <p:nvPicPr>
          <p:cNvPr id="6" name="Изображение 5" descr="Compete_Logo_Final_Gray_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70" y="3402239"/>
            <a:ext cx="3885921" cy="1295307"/>
          </a:xfrm>
          <a:prstGeom prst="rect">
            <a:avLst/>
          </a:prstGeom>
        </p:spPr>
      </p:pic>
      <p:pic>
        <p:nvPicPr>
          <p:cNvPr id="10" name="Изображение 9" descr="logo_liveintern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4" y="4309776"/>
            <a:ext cx="5422900" cy="156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Посещаемость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890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6" y="1652129"/>
            <a:ext cx="8068733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структура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50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67" y="2297251"/>
            <a:ext cx="3557243" cy="365482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67" y="2413008"/>
            <a:ext cx="4416586" cy="3524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211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5596" y="1660422"/>
            <a:ext cx="7924204" cy="4002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ключевые слова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51</a:t>
            </a:fld>
            <a:endParaRPr lang="ru-RU"/>
          </a:p>
        </p:txBody>
      </p:sp>
      <p:pic>
        <p:nvPicPr>
          <p:cNvPr id="5" name="Изображение 4" descr="Screenshot at февр. 11 01-14-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53" y="3303562"/>
            <a:ext cx="3423327" cy="3027390"/>
          </a:xfrm>
          <a:prstGeom prst="rect">
            <a:avLst/>
          </a:prstGeom>
        </p:spPr>
      </p:pic>
      <p:pic>
        <p:nvPicPr>
          <p:cNvPr id="6" name="Изображение 5" descr="spyword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063" y="2279138"/>
            <a:ext cx="2091268" cy="581834"/>
          </a:xfrm>
          <a:prstGeom prst="rect">
            <a:avLst/>
          </a:prstGeom>
        </p:spPr>
      </p:pic>
      <p:pic>
        <p:nvPicPr>
          <p:cNvPr id="8" name="Изображение 7" descr="Screenshot at февр. 11 01-20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53" y="3010678"/>
            <a:ext cx="2539938" cy="27900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409" y="3010678"/>
            <a:ext cx="3574845" cy="33468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53" y="2434007"/>
            <a:ext cx="3488580" cy="3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37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07866" cy="40022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проиндексированные страницы</a:t>
            </a:r>
            <a:r>
              <a:rPr lang="en-US" dirty="0"/>
              <a:t> </a:t>
            </a:r>
            <a:r>
              <a:rPr lang="en-US" dirty="0" err="1"/>
              <a:t>proskater.ru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Google site: - 134.000</a:t>
            </a:r>
          </a:p>
          <a:p>
            <a:pPr marL="0" indent="0">
              <a:buNone/>
            </a:pPr>
            <a:r>
              <a:rPr lang="en-US" dirty="0" err="1" smtClean="0"/>
              <a:t>Yandex</a:t>
            </a:r>
            <a:r>
              <a:rPr lang="en-US" dirty="0" smtClean="0"/>
              <a:t> site: - 74.000</a:t>
            </a:r>
          </a:p>
          <a:p>
            <a:pPr marL="0" indent="0">
              <a:buNone/>
            </a:pPr>
            <a:r>
              <a:rPr lang="en-US" dirty="0" err="1" smtClean="0"/>
              <a:t>Ahrefs.com</a:t>
            </a:r>
            <a:r>
              <a:rPr lang="en-US" dirty="0" smtClean="0"/>
              <a:t> pages – 66.796</a:t>
            </a:r>
          </a:p>
          <a:p>
            <a:pPr marL="0" indent="0">
              <a:buNone/>
            </a:pPr>
            <a:r>
              <a:rPr lang="en-US" dirty="0" err="1" smtClean="0"/>
              <a:t>Majesticseo.com</a:t>
            </a:r>
            <a:r>
              <a:rPr lang="en-US" dirty="0" smtClean="0"/>
              <a:t> indexed URLs – 148.587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52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816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4200" y="2506133"/>
            <a:ext cx="7975600" cy="329828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Страницы </a:t>
            </a:r>
            <a:r>
              <a:rPr lang="en-US" dirty="0" err="1" smtClean="0"/>
              <a:t>proskater.ru</a:t>
            </a:r>
            <a:r>
              <a:rPr lang="en-US" dirty="0" smtClean="0"/>
              <a:t> </a:t>
            </a:r>
            <a:r>
              <a:rPr lang="ru-RU" dirty="0" smtClean="0"/>
              <a:t>дающие трафик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Semrush</a:t>
            </a:r>
            <a:r>
              <a:rPr lang="en-US" dirty="0" smtClean="0"/>
              <a:t> indexed pages - 1043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53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</a:t>
            </a:r>
            <a:r>
              <a:rPr lang="en-US" dirty="0" smtClean="0">
                <a:solidFill>
                  <a:srgbClr val="FFFFFF"/>
                </a:solidFill>
              </a:rPr>
              <a:t>: Search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57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289818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facebook</a:t>
            </a:r>
            <a:r>
              <a:rPr lang="en-US" sz="4000" dirty="0"/>
              <a:t> PPC</a:t>
            </a:r>
            <a:endParaRPr lang="ru-RU" sz="4000" dirty="0"/>
          </a:p>
          <a:p>
            <a:pPr algn="ctr"/>
            <a:r>
              <a:rPr lang="en-US" sz="4000" dirty="0" err="1"/>
              <a:t>adwords</a:t>
            </a:r>
            <a:r>
              <a:rPr lang="en-US" sz="4000" dirty="0"/>
              <a:t> display network</a:t>
            </a:r>
            <a:endParaRPr lang="ru-RU" sz="4000" dirty="0"/>
          </a:p>
          <a:p>
            <a:pPr algn="ctr"/>
            <a:r>
              <a:rPr lang="en-US" sz="4000" dirty="0" err="1" smtClean="0"/>
              <a:t>adwords</a:t>
            </a:r>
            <a:r>
              <a:rPr lang="en-US" sz="4000" dirty="0" smtClean="0"/>
              <a:t> </a:t>
            </a:r>
            <a:r>
              <a:rPr lang="en-US" sz="4000" dirty="0"/>
              <a:t>search </a:t>
            </a:r>
            <a:r>
              <a:rPr lang="en-US" sz="4000" dirty="0" smtClean="0"/>
              <a:t>network</a:t>
            </a:r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54</a:t>
            </a:fld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266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4933" y="1820333"/>
            <a:ext cx="8094134" cy="398408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facebook</a:t>
            </a:r>
            <a:r>
              <a:rPr lang="en-US" dirty="0"/>
              <a:t> </a:t>
            </a:r>
            <a:r>
              <a:rPr lang="en-US" dirty="0" smtClean="0"/>
              <a:t>PPC: </a:t>
            </a:r>
            <a:r>
              <a:rPr lang="ru-RU" dirty="0" smtClean="0"/>
              <a:t>объявления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55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4" y="2855759"/>
            <a:ext cx="7960356" cy="31217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03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333" y="1802163"/>
            <a:ext cx="8043334" cy="40022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facebook</a:t>
            </a:r>
            <a:r>
              <a:rPr lang="en-US" dirty="0"/>
              <a:t> </a:t>
            </a:r>
            <a:r>
              <a:rPr lang="en-US" dirty="0" smtClean="0"/>
              <a:t>PPC</a:t>
            </a:r>
            <a:r>
              <a:rPr lang="ru-RU" dirty="0" smtClean="0"/>
              <a:t>: история кампании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56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6" y="2464037"/>
            <a:ext cx="7924204" cy="3866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815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912234"/>
            <a:ext cx="7907866" cy="40022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adwords</a:t>
            </a:r>
            <a:r>
              <a:rPr lang="en-US" sz="2800" dirty="0"/>
              <a:t> display </a:t>
            </a:r>
            <a:r>
              <a:rPr lang="en-US" sz="2800" dirty="0" smtClean="0"/>
              <a:t>network</a:t>
            </a:r>
            <a:r>
              <a:rPr lang="en-US" sz="2800" dirty="0" smtClean="0"/>
              <a:t>: </a:t>
            </a:r>
            <a:r>
              <a:rPr lang="ru-RU" sz="2800" dirty="0" err="1" smtClean="0"/>
              <a:t>банеры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57</a:t>
            </a:fld>
            <a:endParaRPr lang="ru-RU"/>
          </a:p>
        </p:txBody>
      </p:sp>
      <p:pic>
        <p:nvPicPr>
          <p:cNvPr id="7" name="Изображение 6" descr="Screenshot 2013-02-10 23.3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336" y="2641094"/>
            <a:ext cx="4353213" cy="3806796"/>
          </a:xfrm>
          <a:prstGeom prst="rect">
            <a:avLst/>
          </a:prstGeom>
        </p:spPr>
      </p:pic>
      <p:pic>
        <p:nvPicPr>
          <p:cNvPr id="8" name="Изображение 7" descr="logo-300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59" y="3653705"/>
            <a:ext cx="2510163" cy="167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427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07866" cy="40022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adwords</a:t>
            </a:r>
            <a:r>
              <a:rPr lang="en-US" sz="2800" dirty="0"/>
              <a:t> display </a:t>
            </a:r>
            <a:r>
              <a:rPr lang="en-US" sz="2800" dirty="0" smtClean="0"/>
              <a:t>network</a:t>
            </a:r>
            <a:r>
              <a:rPr lang="en-US" sz="2800" dirty="0" smtClean="0"/>
              <a:t>: </a:t>
            </a:r>
            <a:r>
              <a:rPr lang="ru-RU" sz="2800" dirty="0" smtClean="0"/>
              <a:t>объявления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58</a:t>
            </a:fld>
            <a:endParaRPr lang="ru-RU"/>
          </a:p>
        </p:txBody>
      </p:sp>
      <p:pic>
        <p:nvPicPr>
          <p:cNvPr id="5" name="Изображение 4" descr="Screenshot 2013-02-10 23.2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067" y="2392829"/>
            <a:ext cx="3996267" cy="40828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0" name="Изображение 7" descr="logo-300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59" y="3653705"/>
            <a:ext cx="2510163" cy="1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10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6159" y="1802163"/>
            <a:ext cx="8051682" cy="40022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adwords</a:t>
            </a:r>
            <a:r>
              <a:rPr lang="en-US" sz="2800" dirty="0"/>
              <a:t> display </a:t>
            </a:r>
            <a:r>
              <a:rPr lang="en-US" sz="2800" dirty="0" smtClean="0"/>
              <a:t>network</a:t>
            </a:r>
            <a:r>
              <a:rPr lang="en-US" sz="2800" dirty="0" smtClean="0"/>
              <a:t>: publishers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59</a:t>
            </a:fld>
            <a:endParaRPr lang="ru-RU"/>
          </a:p>
        </p:txBody>
      </p:sp>
      <p:pic>
        <p:nvPicPr>
          <p:cNvPr id="5" name="Изображение 4" descr="Screenshot 2013-02-10 23.3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013" y="2724917"/>
            <a:ext cx="4246836" cy="3079501"/>
          </a:xfrm>
          <a:prstGeom prst="rect">
            <a:avLst/>
          </a:prstGeom>
        </p:spPr>
      </p:pic>
      <p:pic>
        <p:nvPicPr>
          <p:cNvPr id="7" name="Изображение 7" descr="logo-300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59" y="3653705"/>
            <a:ext cx="2510163" cy="167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323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Возраст домена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</a:t>
            </a:fld>
            <a:endParaRPr lang="ru-RU"/>
          </a:p>
        </p:txBody>
      </p:sp>
      <p:pic>
        <p:nvPicPr>
          <p:cNvPr id="5" name="Изображение 4" descr="logo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4" y="1759974"/>
            <a:ext cx="3810000" cy="2857500"/>
          </a:xfrm>
          <a:prstGeom prst="rect">
            <a:avLst/>
          </a:prstGeom>
        </p:spPr>
      </p:pic>
      <p:pic>
        <p:nvPicPr>
          <p:cNvPr id="7" name="Изображение 6" descr="wayback_log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744" y="4034365"/>
            <a:ext cx="3991324" cy="14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57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4071" y="1802163"/>
            <a:ext cx="7935858" cy="400225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adwords</a:t>
            </a:r>
            <a:r>
              <a:rPr lang="en-US" sz="2800" dirty="0"/>
              <a:t> search </a:t>
            </a:r>
            <a:r>
              <a:rPr lang="en-US" sz="2800" dirty="0" smtClean="0"/>
              <a:t>network: </a:t>
            </a:r>
            <a:r>
              <a:rPr lang="ru-RU" sz="2800" dirty="0" smtClean="0"/>
              <a:t>объявления</a:t>
            </a:r>
            <a:endParaRPr lang="ru-RU" sz="2800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60</a:t>
            </a:fld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6" y="2355309"/>
            <a:ext cx="2479573" cy="80388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71" y="3880600"/>
            <a:ext cx="3637730" cy="2242642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868" y="3218459"/>
            <a:ext cx="3842932" cy="290478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71" y="3467634"/>
            <a:ext cx="2083808" cy="2326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53" y="2716379"/>
            <a:ext cx="3488580" cy="3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853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652129"/>
            <a:ext cx="7959262" cy="40022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adwords</a:t>
            </a:r>
            <a:r>
              <a:rPr lang="en-US" dirty="0"/>
              <a:t> search </a:t>
            </a:r>
            <a:r>
              <a:rPr lang="en-US" dirty="0" smtClean="0"/>
              <a:t>network: </a:t>
            </a:r>
            <a:r>
              <a:rPr lang="ru-RU" dirty="0" smtClean="0"/>
              <a:t>ключевые слова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61</a:t>
            </a:fld>
            <a:endParaRPr lang="ru-RU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8" y="3457905"/>
            <a:ext cx="2286000" cy="239121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7" y="3823947"/>
            <a:ext cx="3935705" cy="214455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71" y="3241320"/>
            <a:ext cx="3531629" cy="26679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53" y="2716379"/>
            <a:ext cx="3488580" cy="378478"/>
          </a:xfrm>
          <a:prstGeom prst="rect">
            <a:avLst/>
          </a:prstGeom>
        </p:spPr>
      </p:pic>
      <p:pic>
        <p:nvPicPr>
          <p:cNvPr id="17" name="Изображение 5" descr="spyword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063" y="2513023"/>
            <a:ext cx="2091268" cy="5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79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867" y="1802163"/>
            <a:ext cx="8060266" cy="400225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/>
              <a:t>adwords</a:t>
            </a:r>
            <a:r>
              <a:rPr lang="en-US" sz="2800" dirty="0"/>
              <a:t> search </a:t>
            </a:r>
            <a:r>
              <a:rPr lang="en-US" sz="2800" dirty="0" smtClean="0"/>
              <a:t>network: </a:t>
            </a:r>
            <a:r>
              <a:rPr lang="ru-RU" sz="2800" dirty="0" smtClean="0"/>
              <a:t>агрессивность кампании</a:t>
            </a:r>
            <a:endParaRPr lang="ru-RU" sz="2800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62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3178487"/>
            <a:ext cx="8149707" cy="2511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48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07866" cy="4002255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 err="1"/>
              <a:t>adwords</a:t>
            </a:r>
            <a:r>
              <a:rPr lang="en-US" sz="3000" dirty="0"/>
              <a:t> search </a:t>
            </a:r>
            <a:r>
              <a:rPr lang="en-US" sz="3000" dirty="0" smtClean="0"/>
              <a:t>network: </a:t>
            </a:r>
            <a:r>
              <a:rPr lang="ru-RU" sz="3000" dirty="0" smtClean="0"/>
              <a:t>история объявлений</a:t>
            </a:r>
            <a:endParaRPr lang="ru-RU" sz="3000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63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96" y="3051385"/>
            <a:ext cx="7941069" cy="2655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709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41734" cy="4002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err="1"/>
              <a:t>adwords</a:t>
            </a:r>
            <a:r>
              <a:rPr lang="en-US" sz="3000" dirty="0"/>
              <a:t> search </a:t>
            </a:r>
            <a:r>
              <a:rPr lang="en-US" sz="3000" dirty="0" smtClean="0"/>
              <a:t>network: </a:t>
            </a:r>
            <a:r>
              <a:rPr lang="ru-RU" sz="3000" dirty="0" smtClean="0"/>
              <a:t>история объявлений</a:t>
            </a:r>
            <a:endParaRPr lang="ru-RU" sz="3000" dirty="0"/>
          </a:p>
          <a:p>
            <a:pPr algn="ctr"/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64</a:t>
            </a:fld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443" y="4466915"/>
            <a:ext cx="7164385" cy="173082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443" y="2568954"/>
            <a:ext cx="7164385" cy="17276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35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8067" y="1802163"/>
            <a:ext cx="7941734" cy="400225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/>
              <a:t>adwords</a:t>
            </a:r>
            <a:r>
              <a:rPr lang="en-US" sz="2800" dirty="0"/>
              <a:t> search </a:t>
            </a:r>
            <a:r>
              <a:rPr lang="en-US" sz="2800" dirty="0" smtClean="0"/>
              <a:t>network: </a:t>
            </a:r>
            <a:r>
              <a:rPr lang="ru-RU" sz="2800" dirty="0" smtClean="0"/>
              <a:t>история позиций</a:t>
            </a:r>
            <a:endParaRPr lang="ru-RU" sz="2800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65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909" y="2623380"/>
            <a:ext cx="6545226" cy="35605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FFFF"/>
                </a:solidFill>
              </a:rPr>
              <a:t>Источники трафика: </a:t>
            </a:r>
            <a:r>
              <a:rPr lang="en-US" dirty="0" smtClean="0">
                <a:solidFill>
                  <a:srgbClr val="FFFFFF"/>
                </a:solidFill>
              </a:rPr>
              <a:t>PPC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305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66</a:t>
            </a:fld>
            <a:endParaRPr lang="ru-RU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804989"/>
            <a:ext cx="8229600" cy="431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Online piercing store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239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Новый </a:t>
            </a:r>
            <a:r>
              <a:rPr lang="ru-RU" dirty="0" smtClean="0"/>
              <a:t>продукт: </a:t>
            </a:r>
            <a:r>
              <a:rPr lang="en-US" dirty="0" smtClean="0"/>
              <a:t>piercing tools 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67</a:t>
            </a:fld>
            <a:endParaRPr lang="ru-RU"/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365" y="2610880"/>
            <a:ext cx="7420161" cy="382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Online piercing store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990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Новый </a:t>
            </a:r>
            <a:r>
              <a:rPr lang="ru-RU" dirty="0" smtClean="0"/>
              <a:t>продукт: </a:t>
            </a:r>
            <a:r>
              <a:rPr lang="en-US" dirty="0" err="1" smtClean="0"/>
              <a:t>tatoo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68</a:t>
            </a:fld>
            <a:endParaRPr lang="ru-RU"/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432" y="2504313"/>
            <a:ext cx="6851783" cy="36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Online piercing store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6183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как сделать выбор?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69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415590"/>
              </p:ext>
            </p:extLst>
          </p:nvPr>
        </p:nvGraphicFramePr>
        <p:xfrm>
          <a:off x="685038" y="2985433"/>
          <a:ext cx="7874763" cy="12804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54088"/>
                <a:gridCol w="1950217"/>
                <a:gridCol w="1952347"/>
                <a:gridCol w="2218111"/>
              </a:tblGrid>
              <a:tr h="426828">
                <a:tc>
                  <a:txBody>
                    <a:bodyPr/>
                    <a:lstStyle/>
                    <a:p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инвестиции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прибыль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решение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</a:tr>
              <a:tr h="426828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tools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$25000</a:t>
                      </a:r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???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???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</a:tr>
              <a:tr h="426828">
                <a:tc>
                  <a:txBody>
                    <a:bodyPr/>
                    <a:lstStyle/>
                    <a:p>
                      <a:r>
                        <a:rPr lang="en-US" sz="2100" dirty="0" err="1" smtClean="0"/>
                        <a:t>tatoo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$25000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???</a:t>
                      </a:r>
                      <a:endParaRPr lang="ru-RU" sz="2100" dirty="0"/>
                    </a:p>
                  </a:txBody>
                  <a:tcPr marL="105245" marR="105245" marT="52623" marB="52623"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???</a:t>
                      </a:r>
                    </a:p>
                  </a:txBody>
                  <a:tcPr marL="105245" marR="105245" marT="52623" marB="52623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Online piercing store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136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7</a:t>
            </a:fld>
            <a:endParaRPr lang="ru-RU"/>
          </a:p>
        </p:txBody>
      </p:sp>
      <p:pic>
        <p:nvPicPr>
          <p:cNvPr id="5" name="Изображение 4" descr="majesticseo-logo-black-trans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077" y="1490133"/>
            <a:ext cx="4448038" cy="2217134"/>
          </a:xfrm>
          <a:prstGeom prst="rect">
            <a:avLst/>
          </a:prstGeom>
        </p:spPr>
      </p:pic>
      <p:pic>
        <p:nvPicPr>
          <p:cNvPr id="6" name="Изображение 5" descr="ahrefs-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141" y="3529452"/>
            <a:ext cx="2479910" cy="1279394"/>
          </a:xfrm>
          <a:prstGeom prst="rect">
            <a:avLst/>
          </a:prstGeom>
        </p:spPr>
      </p:pic>
      <p:pic>
        <p:nvPicPr>
          <p:cNvPr id="7" name="Изображение 6" descr="ose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296" y="5122269"/>
            <a:ext cx="3149600" cy="558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Количество  </a:t>
            </a:r>
            <a:r>
              <a:rPr lang="ru-RU" sz="5400" b="1" dirty="0" err="1" smtClean="0">
                <a:solidFill>
                  <a:schemeClr val="bg1"/>
                </a:solidFill>
              </a:rPr>
              <a:t>бэклинков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01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динамика бюджетов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70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930923"/>
              </p:ext>
            </p:extLst>
          </p:nvPr>
        </p:nvGraphicFramePr>
        <p:xfrm>
          <a:off x="635596" y="2510306"/>
          <a:ext cx="7926596" cy="368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635596" y="160859"/>
            <a:ext cx="7924204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Online piercing store</a:t>
            </a:r>
            <a:endParaRPr lang="ru-RU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804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mRush_Presentation_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71</a:t>
            </a:fld>
            <a:endParaRPr lang="ru-RU"/>
          </a:p>
        </p:txBody>
      </p:sp>
      <p:sp>
        <p:nvSpPr>
          <p:cNvPr id="5" name="Название 1"/>
          <p:cNvSpPr txBox="1">
            <a:spLocks/>
          </p:cNvSpPr>
          <p:nvPr/>
        </p:nvSpPr>
        <p:spPr>
          <a:xfrm>
            <a:off x="1549415" y="809572"/>
            <a:ext cx="6502390" cy="1467961"/>
          </a:xfrm>
          <a:prstGeom prst="rect">
            <a:avLst/>
          </a:prstGeom>
        </p:spPr>
        <p:txBody>
          <a:bodyPr vert="horz" lIns="91427" tIns="45713" rIns="91427" bIns="45713" rtlCol="0" anchor="t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5400" b="1" spc="-150" dirty="0" smtClean="0">
                <a:solidFill>
                  <a:schemeClr val="bg1"/>
                </a:solidFill>
              </a:rPr>
              <a:t>Спасибо за внимание</a:t>
            </a:r>
            <a:endParaRPr lang="ru-RU" sz="5400" b="1" spc="-150" dirty="0">
              <a:solidFill>
                <a:schemeClr val="bg1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611241" y="3213100"/>
            <a:ext cx="6127289" cy="1909234"/>
          </a:xfrm>
          <a:prstGeom prst="rect">
            <a:avLst/>
          </a:prstGeom>
        </p:spPr>
        <p:txBody>
          <a:bodyPr vert="horz" lIns="91427" tIns="45713" rIns="91427" bIns="45713" rtlCol="0" anchor="t">
            <a:normAutofit/>
          </a:bodyPr>
          <a:lstStyle>
            <a:lvl1pPr marL="342851" indent="-342851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44" indent="-285709" algn="l" defTabSz="457135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37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71" indent="-228567" algn="l" defTabSz="457135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06" indent="-228567" algn="l" defTabSz="457135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1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6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1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6" indent="-228567" algn="l" defTabSz="45713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Oleg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Shchegolev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/>
                </a:solidFill>
              </a:rPr>
              <a:t>SEMRush.com</a:t>
            </a:r>
            <a:r>
              <a:rPr lang="en-US" sz="2400" dirty="0" smtClean="0">
                <a:solidFill>
                  <a:schemeClr val="bg1"/>
                </a:solidFill>
              </a:rPr>
              <a:t> CEO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oleg@semrush.com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/>
                </a:solidFill>
              </a:rPr>
              <a:t>www.semrush.com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77" y="2512478"/>
            <a:ext cx="2884556" cy="31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23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8</a:t>
            </a:fld>
            <a:endParaRPr lang="ru-RU"/>
          </a:p>
        </p:txBody>
      </p:sp>
      <p:pic>
        <p:nvPicPr>
          <p:cNvPr id="8" name="Изображение 7" descr="Screenshot 2013-02-10 17.5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502" y="2989235"/>
            <a:ext cx="4496464" cy="192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Наличие в каталогах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 descr="dmoz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588" y="2999242"/>
            <a:ext cx="3442513" cy="1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78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BF4A-F23F-FA4A-A17F-F0F3E23FAF5B}" type="slidenum">
              <a:rPr lang="ru-RU" smtClean="0"/>
              <a:t>9</a:t>
            </a:fld>
            <a:endParaRPr lang="ru-RU"/>
          </a:p>
        </p:txBody>
      </p:sp>
      <p:pic>
        <p:nvPicPr>
          <p:cNvPr id="2" name="Изображение 1" descr="Screenshot 2013-02-10 18.03.0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453" y="4974982"/>
            <a:ext cx="1982046" cy="921469"/>
          </a:xfrm>
          <a:prstGeom prst="snip1Rect">
            <a:avLst>
              <a:gd name="adj" fmla="val 50000"/>
            </a:avLst>
          </a:prstGeom>
        </p:spPr>
      </p:pic>
      <p:pic>
        <p:nvPicPr>
          <p:cNvPr id="5" name="Изображение 4" descr="yazzle-logo-6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39" y="2260652"/>
            <a:ext cx="3417840" cy="1049388"/>
          </a:xfrm>
          <a:prstGeom prst="rect">
            <a:avLst/>
          </a:prstGeom>
        </p:spPr>
      </p:pic>
      <p:pic>
        <p:nvPicPr>
          <p:cNvPr id="7" name="Изображение 6" descr="seoquake log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418" y="3310039"/>
            <a:ext cx="2134796" cy="1564431"/>
          </a:xfrm>
          <a:prstGeom prst="rect">
            <a:avLst/>
          </a:prstGeom>
        </p:spPr>
      </p:pic>
      <p:pic>
        <p:nvPicPr>
          <p:cNvPr id="8" name="Изображение 7" descr="site_auditor_log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18" y="5121326"/>
            <a:ext cx="2629448" cy="628781"/>
          </a:xfrm>
          <a:prstGeom prst="rect">
            <a:avLst/>
          </a:prstGeom>
        </p:spPr>
      </p:pic>
      <p:pic>
        <p:nvPicPr>
          <p:cNvPr id="9" name="Изображение 8" descr="page-promoter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53" y="2057452"/>
            <a:ext cx="1997083" cy="1887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8067" y="1"/>
            <a:ext cx="7941733" cy="149013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482898" y="160859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>
            <a:lvl1pPr algn="ctr" defTabSz="4571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Инструменты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900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iev-2809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10902</TotalTime>
  <Words>622</Words>
  <Application>Microsoft Macintosh PowerPoint</Application>
  <PresentationFormat>Экран (4:3)</PresentationFormat>
  <Paragraphs>252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kiev-28092012</vt:lpstr>
      <vt:lpstr>Презентация PowerPoint</vt:lpstr>
      <vt:lpstr>О чем?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Выдача Google,  независимая статистика</dc:title>
  <dc:creator>Oleg</dc:creator>
  <cp:lastModifiedBy>Oleg</cp:lastModifiedBy>
  <cp:revision>277</cp:revision>
  <dcterms:created xsi:type="dcterms:W3CDTF">2012-10-19T05:39:50Z</dcterms:created>
  <dcterms:modified xsi:type="dcterms:W3CDTF">2013-02-13T08:43:49Z</dcterms:modified>
</cp:coreProperties>
</file>