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62" r:id="rId2"/>
    <p:sldId id="324" r:id="rId3"/>
    <p:sldId id="345" r:id="rId4"/>
    <p:sldId id="325" r:id="rId5"/>
    <p:sldId id="326" r:id="rId6"/>
    <p:sldId id="346" r:id="rId7"/>
    <p:sldId id="347" r:id="rId8"/>
    <p:sldId id="353" r:id="rId9"/>
    <p:sldId id="327" r:id="rId10"/>
    <p:sldId id="361" r:id="rId11"/>
    <p:sldId id="362" r:id="rId12"/>
    <p:sldId id="328" r:id="rId13"/>
    <p:sldId id="355" r:id="rId14"/>
    <p:sldId id="356" r:id="rId15"/>
    <p:sldId id="357" r:id="rId16"/>
    <p:sldId id="329" r:id="rId17"/>
    <p:sldId id="350" r:id="rId18"/>
    <p:sldId id="351" r:id="rId19"/>
    <p:sldId id="352" r:id="rId20"/>
    <p:sldId id="358" r:id="rId21"/>
    <p:sldId id="331" r:id="rId22"/>
    <p:sldId id="354" r:id="rId23"/>
    <p:sldId id="363" r:id="rId24"/>
    <p:sldId id="364" r:id="rId25"/>
    <p:sldId id="330" r:id="rId26"/>
    <p:sldId id="332" r:id="rId27"/>
    <p:sldId id="348" r:id="rId28"/>
    <p:sldId id="333" r:id="rId29"/>
    <p:sldId id="335" r:id="rId30"/>
    <p:sldId id="359" r:id="rId31"/>
    <p:sldId id="336" r:id="rId32"/>
    <p:sldId id="337" r:id="rId33"/>
    <p:sldId id="349" r:id="rId34"/>
    <p:sldId id="338" r:id="rId35"/>
    <p:sldId id="339" r:id="rId36"/>
    <p:sldId id="341" r:id="rId37"/>
    <p:sldId id="340" r:id="rId38"/>
    <p:sldId id="360" r:id="rId39"/>
    <p:sldId id="342" r:id="rId40"/>
    <p:sldId id="343" r:id="rId41"/>
    <p:sldId id="315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нтон Шаманаев" initials="АШ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33"/>
    <a:srgbClr val="CEE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2" autoAdjust="0"/>
    <p:restoredTop sz="94660"/>
  </p:normalViewPr>
  <p:slideViewPr>
    <p:cSldViewPr>
      <p:cViewPr varScale="1">
        <p:scale>
          <a:sx n="49" d="100"/>
          <a:sy n="49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C61DAB-69DF-4271-A2E7-D566BF20EDEC}" type="doc">
      <dgm:prSet loTypeId="urn:microsoft.com/office/officeart/2005/8/layout/equation1" loCatId="process" qsTypeId="urn:microsoft.com/office/officeart/2005/8/quickstyle/simple4" qsCatId="simple" csTypeId="urn:microsoft.com/office/officeart/2005/8/colors/accent2_2" csCatId="accent2" phldr="1"/>
      <dgm:spPr/>
    </dgm:pt>
    <dgm:pt modelId="{D129D52E-C478-4B38-96C8-1059E10E798D}">
      <dgm:prSet phldrT="[Текст]"/>
      <dgm:spPr/>
      <dgm:t>
        <a:bodyPr/>
        <a:lstStyle/>
        <a:p>
          <a:r>
            <a:rPr lang="ru-RU" dirty="0" smtClean="0"/>
            <a:t>Частота</a:t>
          </a:r>
          <a:endParaRPr lang="ru-RU" dirty="0"/>
        </a:p>
      </dgm:t>
    </dgm:pt>
    <dgm:pt modelId="{3A1DD02B-7B5A-4073-9EA1-6B32477DB339}" type="parTrans" cxnId="{BEA0EBB6-E3D4-4D46-84AF-F3EA6D1E3316}">
      <dgm:prSet/>
      <dgm:spPr/>
      <dgm:t>
        <a:bodyPr/>
        <a:lstStyle/>
        <a:p>
          <a:endParaRPr lang="ru-RU"/>
        </a:p>
      </dgm:t>
    </dgm:pt>
    <dgm:pt modelId="{E93D70F9-A383-44DD-A80E-6A7EE0244A1B}" type="sibTrans" cxnId="{BEA0EBB6-E3D4-4D46-84AF-F3EA6D1E3316}">
      <dgm:prSet/>
      <dgm:spPr/>
      <dgm:t>
        <a:bodyPr/>
        <a:lstStyle/>
        <a:p>
          <a:endParaRPr lang="ru-RU"/>
        </a:p>
      </dgm:t>
    </dgm:pt>
    <dgm:pt modelId="{69BE045A-9E91-4C6B-AF43-C593904FE24E}">
      <dgm:prSet phldrT="[Текст]" custT="1"/>
      <dgm:spPr/>
      <dgm:t>
        <a:bodyPr/>
        <a:lstStyle/>
        <a:p>
          <a:r>
            <a:rPr lang="ru-RU" sz="1600" dirty="0" smtClean="0"/>
            <a:t>Позиция в выдаче</a:t>
          </a:r>
          <a:endParaRPr lang="ru-RU" sz="1600" dirty="0"/>
        </a:p>
      </dgm:t>
    </dgm:pt>
    <dgm:pt modelId="{CC6A104D-7742-419B-A03F-0E812EA9C4A3}" type="parTrans" cxnId="{3602B997-0E67-4398-98E4-94F875CC7945}">
      <dgm:prSet/>
      <dgm:spPr/>
      <dgm:t>
        <a:bodyPr/>
        <a:lstStyle/>
        <a:p>
          <a:endParaRPr lang="ru-RU"/>
        </a:p>
      </dgm:t>
    </dgm:pt>
    <dgm:pt modelId="{AD1C5E98-D2B8-401D-AB5F-F3F8C8F0318F}" type="sibTrans" cxnId="{3602B997-0E67-4398-98E4-94F875CC7945}">
      <dgm:prSet/>
      <dgm:spPr/>
      <dgm:t>
        <a:bodyPr/>
        <a:lstStyle/>
        <a:p>
          <a:endParaRPr lang="ru-RU"/>
        </a:p>
      </dgm:t>
    </dgm:pt>
    <dgm:pt modelId="{8883361A-91DC-4AF3-BE07-E0DA3838B363}">
      <dgm:prSet phldrT="[Текст]"/>
      <dgm:spPr/>
      <dgm:t>
        <a:bodyPr/>
        <a:lstStyle/>
        <a:p>
          <a:r>
            <a:rPr lang="ru-RU" dirty="0" smtClean="0"/>
            <a:t>Трафик</a:t>
          </a:r>
          <a:endParaRPr lang="ru-RU" dirty="0"/>
        </a:p>
      </dgm:t>
    </dgm:pt>
    <dgm:pt modelId="{702D3C49-01DA-4DE5-B6D6-0E6812064CA3}" type="parTrans" cxnId="{CFB3713C-2D7B-49ED-9E81-E1506226669B}">
      <dgm:prSet/>
      <dgm:spPr/>
      <dgm:t>
        <a:bodyPr/>
        <a:lstStyle/>
        <a:p>
          <a:endParaRPr lang="ru-RU"/>
        </a:p>
      </dgm:t>
    </dgm:pt>
    <dgm:pt modelId="{DEFF0283-D3CD-4417-AE1E-069102FAFBD9}" type="sibTrans" cxnId="{CFB3713C-2D7B-49ED-9E81-E1506226669B}">
      <dgm:prSet/>
      <dgm:spPr/>
      <dgm:t>
        <a:bodyPr/>
        <a:lstStyle/>
        <a:p>
          <a:endParaRPr lang="ru-RU"/>
        </a:p>
      </dgm:t>
    </dgm:pt>
    <dgm:pt modelId="{0C899D6C-8304-4BFA-906A-E7E1BB74598E}">
      <dgm:prSet phldrT="[Текст]" custT="1"/>
      <dgm:spPr/>
      <dgm:t>
        <a:bodyPr/>
        <a:lstStyle/>
        <a:p>
          <a:r>
            <a:rPr lang="en-US" sz="2000" dirty="0" smtClean="0"/>
            <a:t>CTR</a:t>
          </a:r>
          <a:endParaRPr lang="ru-RU" sz="2000" dirty="0"/>
        </a:p>
      </dgm:t>
    </dgm:pt>
    <dgm:pt modelId="{C6E4B67B-F85B-42FE-B297-104ED5E0C515}" type="parTrans" cxnId="{79D0E06D-0DAA-4A39-9807-3EC6A9C3A125}">
      <dgm:prSet/>
      <dgm:spPr/>
      <dgm:t>
        <a:bodyPr/>
        <a:lstStyle/>
        <a:p>
          <a:endParaRPr lang="ru-RU"/>
        </a:p>
      </dgm:t>
    </dgm:pt>
    <dgm:pt modelId="{D298632B-4E81-4E01-A370-F7BA4A83D0C7}" type="sibTrans" cxnId="{79D0E06D-0DAA-4A39-9807-3EC6A9C3A125}">
      <dgm:prSet/>
      <dgm:spPr/>
      <dgm:t>
        <a:bodyPr/>
        <a:lstStyle/>
        <a:p>
          <a:endParaRPr lang="ru-RU"/>
        </a:p>
      </dgm:t>
    </dgm:pt>
    <dgm:pt modelId="{09FD9979-0B8D-4536-9509-660215684EF5}" type="pres">
      <dgm:prSet presAssocID="{83C61DAB-69DF-4271-A2E7-D566BF20EDEC}" presName="linearFlow" presStyleCnt="0">
        <dgm:presLayoutVars>
          <dgm:dir/>
          <dgm:resizeHandles val="exact"/>
        </dgm:presLayoutVars>
      </dgm:prSet>
      <dgm:spPr/>
    </dgm:pt>
    <dgm:pt modelId="{4FC5B957-68C0-401B-A420-8897CA0FF39E}" type="pres">
      <dgm:prSet presAssocID="{D129D52E-C478-4B38-96C8-1059E10E798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B79BD-6C3C-48F3-A522-A4B5C5AC7E24}" type="pres">
      <dgm:prSet presAssocID="{E93D70F9-A383-44DD-A80E-6A7EE0244A1B}" presName="spacerL" presStyleCnt="0"/>
      <dgm:spPr/>
    </dgm:pt>
    <dgm:pt modelId="{235D5CDD-D1A1-430E-B33D-80DF0DB177A5}" type="pres">
      <dgm:prSet presAssocID="{E93D70F9-A383-44DD-A80E-6A7EE0244A1B}" presName="sibTrans" presStyleLbl="sibTrans2D1" presStyleIdx="0" presStyleCnt="3" custAng="2783803"/>
      <dgm:spPr/>
      <dgm:t>
        <a:bodyPr/>
        <a:lstStyle/>
        <a:p>
          <a:endParaRPr lang="ru-RU"/>
        </a:p>
      </dgm:t>
    </dgm:pt>
    <dgm:pt modelId="{6B7E96CF-B43D-4A24-81F5-60F99031B99D}" type="pres">
      <dgm:prSet presAssocID="{E93D70F9-A383-44DD-A80E-6A7EE0244A1B}" presName="spacerR" presStyleCnt="0"/>
      <dgm:spPr/>
    </dgm:pt>
    <dgm:pt modelId="{AEDB9D99-BB7D-4FA4-AC37-18419B2FB2FF}" type="pres">
      <dgm:prSet presAssocID="{69BE045A-9E91-4C6B-AF43-C593904FE24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6D8BF8-8993-4C5D-B463-2D8EF6324407}" type="pres">
      <dgm:prSet presAssocID="{AD1C5E98-D2B8-401D-AB5F-F3F8C8F0318F}" presName="spacerL" presStyleCnt="0"/>
      <dgm:spPr/>
    </dgm:pt>
    <dgm:pt modelId="{57705794-C295-4777-8F3D-B67DAA118A5B}" type="pres">
      <dgm:prSet presAssocID="{AD1C5E98-D2B8-401D-AB5F-F3F8C8F0318F}" presName="sibTrans" presStyleLbl="sibTrans2D1" presStyleIdx="1" presStyleCnt="3" custAng="2710220"/>
      <dgm:spPr/>
      <dgm:t>
        <a:bodyPr/>
        <a:lstStyle/>
        <a:p>
          <a:endParaRPr lang="ru-RU"/>
        </a:p>
      </dgm:t>
    </dgm:pt>
    <dgm:pt modelId="{94807461-EC0A-4C4B-9B5D-AD27722199A8}" type="pres">
      <dgm:prSet presAssocID="{AD1C5E98-D2B8-401D-AB5F-F3F8C8F0318F}" presName="spacerR" presStyleCnt="0"/>
      <dgm:spPr/>
    </dgm:pt>
    <dgm:pt modelId="{7D968FB7-DEB5-497C-A03F-004C0FF07179}" type="pres">
      <dgm:prSet presAssocID="{0C899D6C-8304-4BFA-906A-E7E1BB74598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D36899-5506-49A5-A783-348E318EAAE7}" type="pres">
      <dgm:prSet presAssocID="{D298632B-4E81-4E01-A370-F7BA4A83D0C7}" presName="spacerL" presStyleCnt="0"/>
      <dgm:spPr/>
    </dgm:pt>
    <dgm:pt modelId="{EEC0F6E9-3067-4C6D-9DB4-10303011D583}" type="pres">
      <dgm:prSet presAssocID="{D298632B-4E81-4E01-A370-F7BA4A83D0C7}" presName="sibTrans" presStyleLbl="sibTrans2D1" presStyleIdx="2" presStyleCnt="3"/>
      <dgm:spPr/>
      <dgm:t>
        <a:bodyPr/>
        <a:lstStyle/>
        <a:p>
          <a:endParaRPr lang="ru-RU"/>
        </a:p>
      </dgm:t>
    </dgm:pt>
    <dgm:pt modelId="{04C6297A-0960-4D36-A280-BB43D5FB01E3}" type="pres">
      <dgm:prSet presAssocID="{D298632B-4E81-4E01-A370-F7BA4A83D0C7}" presName="spacerR" presStyleCnt="0"/>
      <dgm:spPr/>
    </dgm:pt>
    <dgm:pt modelId="{F6AA4EA8-B8A0-422A-8497-766129F02C71}" type="pres">
      <dgm:prSet presAssocID="{8883361A-91DC-4AF3-BE07-E0DA3838B36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02B997-0E67-4398-98E4-94F875CC7945}" srcId="{83C61DAB-69DF-4271-A2E7-D566BF20EDEC}" destId="{69BE045A-9E91-4C6B-AF43-C593904FE24E}" srcOrd="1" destOrd="0" parTransId="{CC6A104D-7742-419B-A03F-0E812EA9C4A3}" sibTransId="{AD1C5E98-D2B8-401D-AB5F-F3F8C8F0318F}"/>
    <dgm:cxn modelId="{37102DA8-7C94-4DC3-ABB2-1B2BC09F987C}" type="presOf" srcId="{83C61DAB-69DF-4271-A2E7-D566BF20EDEC}" destId="{09FD9979-0B8D-4536-9509-660215684EF5}" srcOrd="0" destOrd="0" presId="urn:microsoft.com/office/officeart/2005/8/layout/equation1"/>
    <dgm:cxn modelId="{E720C12E-B2DA-477F-A7D4-A425354B4470}" type="presOf" srcId="{8883361A-91DC-4AF3-BE07-E0DA3838B363}" destId="{F6AA4EA8-B8A0-422A-8497-766129F02C71}" srcOrd="0" destOrd="0" presId="urn:microsoft.com/office/officeart/2005/8/layout/equation1"/>
    <dgm:cxn modelId="{CFB3713C-2D7B-49ED-9E81-E1506226669B}" srcId="{83C61DAB-69DF-4271-A2E7-D566BF20EDEC}" destId="{8883361A-91DC-4AF3-BE07-E0DA3838B363}" srcOrd="3" destOrd="0" parTransId="{702D3C49-01DA-4DE5-B6D6-0E6812064CA3}" sibTransId="{DEFF0283-D3CD-4417-AE1E-069102FAFBD9}"/>
    <dgm:cxn modelId="{98B8A5DF-A68A-4641-B9D8-46B9142C5D17}" type="presOf" srcId="{D129D52E-C478-4B38-96C8-1059E10E798D}" destId="{4FC5B957-68C0-401B-A420-8897CA0FF39E}" srcOrd="0" destOrd="0" presId="urn:microsoft.com/office/officeart/2005/8/layout/equation1"/>
    <dgm:cxn modelId="{74CF3CC1-56F9-4B55-A4B0-77BAE1A416A3}" type="presOf" srcId="{D298632B-4E81-4E01-A370-F7BA4A83D0C7}" destId="{EEC0F6E9-3067-4C6D-9DB4-10303011D583}" srcOrd="0" destOrd="0" presId="urn:microsoft.com/office/officeart/2005/8/layout/equation1"/>
    <dgm:cxn modelId="{02678142-3656-4F55-9D0E-4F37C535E739}" type="presOf" srcId="{E93D70F9-A383-44DD-A80E-6A7EE0244A1B}" destId="{235D5CDD-D1A1-430E-B33D-80DF0DB177A5}" srcOrd="0" destOrd="0" presId="urn:microsoft.com/office/officeart/2005/8/layout/equation1"/>
    <dgm:cxn modelId="{042EE2F8-06AF-4E4E-B74B-ED50B732D9D1}" type="presOf" srcId="{AD1C5E98-D2B8-401D-AB5F-F3F8C8F0318F}" destId="{57705794-C295-4777-8F3D-B67DAA118A5B}" srcOrd="0" destOrd="0" presId="urn:microsoft.com/office/officeart/2005/8/layout/equation1"/>
    <dgm:cxn modelId="{362A80D2-58E2-48EC-BF9D-46BFA277F931}" type="presOf" srcId="{0C899D6C-8304-4BFA-906A-E7E1BB74598E}" destId="{7D968FB7-DEB5-497C-A03F-004C0FF07179}" srcOrd="0" destOrd="0" presId="urn:microsoft.com/office/officeart/2005/8/layout/equation1"/>
    <dgm:cxn modelId="{B24A5F6A-B50D-46B1-9507-20CAEDE77219}" type="presOf" srcId="{69BE045A-9E91-4C6B-AF43-C593904FE24E}" destId="{AEDB9D99-BB7D-4FA4-AC37-18419B2FB2FF}" srcOrd="0" destOrd="0" presId="urn:microsoft.com/office/officeart/2005/8/layout/equation1"/>
    <dgm:cxn modelId="{BEA0EBB6-E3D4-4D46-84AF-F3EA6D1E3316}" srcId="{83C61DAB-69DF-4271-A2E7-D566BF20EDEC}" destId="{D129D52E-C478-4B38-96C8-1059E10E798D}" srcOrd="0" destOrd="0" parTransId="{3A1DD02B-7B5A-4073-9EA1-6B32477DB339}" sibTransId="{E93D70F9-A383-44DD-A80E-6A7EE0244A1B}"/>
    <dgm:cxn modelId="{79D0E06D-0DAA-4A39-9807-3EC6A9C3A125}" srcId="{83C61DAB-69DF-4271-A2E7-D566BF20EDEC}" destId="{0C899D6C-8304-4BFA-906A-E7E1BB74598E}" srcOrd="2" destOrd="0" parTransId="{C6E4B67B-F85B-42FE-B297-104ED5E0C515}" sibTransId="{D298632B-4E81-4E01-A370-F7BA4A83D0C7}"/>
    <dgm:cxn modelId="{195ED1BF-8558-4215-9102-64BA71065F56}" type="presParOf" srcId="{09FD9979-0B8D-4536-9509-660215684EF5}" destId="{4FC5B957-68C0-401B-A420-8897CA0FF39E}" srcOrd="0" destOrd="0" presId="urn:microsoft.com/office/officeart/2005/8/layout/equation1"/>
    <dgm:cxn modelId="{67896E11-0995-429D-8187-F9EC6DB04FC2}" type="presParOf" srcId="{09FD9979-0B8D-4536-9509-660215684EF5}" destId="{AFAB79BD-6C3C-48F3-A522-A4B5C5AC7E24}" srcOrd="1" destOrd="0" presId="urn:microsoft.com/office/officeart/2005/8/layout/equation1"/>
    <dgm:cxn modelId="{6951F61B-EE61-4DDF-B835-590EED1BF063}" type="presParOf" srcId="{09FD9979-0B8D-4536-9509-660215684EF5}" destId="{235D5CDD-D1A1-430E-B33D-80DF0DB177A5}" srcOrd="2" destOrd="0" presId="urn:microsoft.com/office/officeart/2005/8/layout/equation1"/>
    <dgm:cxn modelId="{D0DFEA03-B792-401F-9A21-9463B3AC8CE0}" type="presParOf" srcId="{09FD9979-0B8D-4536-9509-660215684EF5}" destId="{6B7E96CF-B43D-4A24-81F5-60F99031B99D}" srcOrd="3" destOrd="0" presId="urn:microsoft.com/office/officeart/2005/8/layout/equation1"/>
    <dgm:cxn modelId="{AE627D58-649A-4D87-83FD-6142AFF8ACAF}" type="presParOf" srcId="{09FD9979-0B8D-4536-9509-660215684EF5}" destId="{AEDB9D99-BB7D-4FA4-AC37-18419B2FB2FF}" srcOrd="4" destOrd="0" presId="urn:microsoft.com/office/officeart/2005/8/layout/equation1"/>
    <dgm:cxn modelId="{82C0705E-70B0-40A8-9878-C65B58AA0E84}" type="presParOf" srcId="{09FD9979-0B8D-4536-9509-660215684EF5}" destId="{9E6D8BF8-8993-4C5D-B463-2D8EF6324407}" srcOrd="5" destOrd="0" presId="urn:microsoft.com/office/officeart/2005/8/layout/equation1"/>
    <dgm:cxn modelId="{2E9AC01D-B9B1-4644-A3BA-5789DA40F82E}" type="presParOf" srcId="{09FD9979-0B8D-4536-9509-660215684EF5}" destId="{57705794-C295-4777-8F3D-B67DAA118A5B}" srcOrd="6" destOrd="0" presId="urn:microsoft.com/office/officeart/2005/8/layout/equation1"/>
    <dgm:cxn modelId="{6802957C-EF04-4E2E-9B61-7182897184B2}" type="presParOf" srcId="{09FD9979-0B8D-4536-9509-660215684EF5}" destId="{94807461-EC0A-4C4B-9B5D-AD27722199A8}" srcOrd="7" destOrd="0" presId="urn:microsoft.com/office/officeart/2005/8/layout/equation1"/>
    <dgm:cxn modelId="{45764010-2E51-4974-8C12-4D5E57D018BE}" type="presParOf" srcId="{09FD9979-0B8D-4536-9509-660215684EF5}" destId="{7D968FB7-DEB5-497C-A03F-004C0FF07179}" srcOrd="8" destOrd="0" presId="urn:microsoft.com/office/officeart/2005/8/layout/equation1"/>
    <dgm:cxn modelId="{FFA82176-8160-407F-87C7-D104DD26B0C4}" type="presParOf" srcId="{09FD9979-0B8D-4536-9509-660215684EF5}" destId="{64D36899-5506-49A5-A783-348E318EAAE7}" srcOrd="9" destOrd="0" presId="urn:microsoft.com/office/officeart/2005/8/layout/equation1"/>
    <dgm:cxn modelId="{66CAABCC-09E8-4C08-99EF-1D8DF741B6AE}" type="presParOf" srcId="{09FD9979-0B8D-4536-9509-660215684EF5}" destId="{EEC0F6E9-3067-4C6D-9DB4-10303011D583}" srcOrd="10" destOrd="0" presId="urn:microsoft.com/office/officeart/2005/8/layout/equation1"/>
    <dgm:cxn modelId="{3C69A0E9-8E8B-4037-AFE9-072BCA960B65}" type="presParOf" srcId="{09FD9979-0B8D-4536-9509-660215684EF5}" destId="{04C6297A-0960-4D36-A280-BB43D5FB01E3}" srcOrd="11" destOrd="0" presId="urn:microsoft.com/office/officeart/2005/8/layout/equation1"/>
    <dgm:cxn modelId="{3AA53658-ADB2-4502-9194-10981F4A1DAB}" type="presParOf" srcId="{09FD9979-0B8D-4536-9509-660215684EF5}" destId="{F6AA4EA8-B8A0-422A-8497-766129F02C71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60A0A6-3A42-44FB-8803-1F441E354FF3}" type="doc">
      <dgm:prSet loTypeId="urn:microsoft.com/office/officeart/2005/8/layout/hList1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5EA8587-2AAC-4E38-B959-CFDD3F303A8B}">
      <dgm:prSet phldrT="[Текст]"/>
      <dgm:spPr/>
      <dgm:t>
        <a:bodyPr/>
        <a:lstStyle/>
        <a:p>
          <a:r>
            <a:rPr lang="ru-RU" dirty="0" smtClean="0"/>
            <a:t>Частота</a:t>
          </a:r>
          <a:endParaRPr lang="ru-RU" dirty="0"/>
        </a:p>
      </dgm:t>
    </dgm:pt>
    <dgm:pt modelId="{CA31CA47-B748-431F-BA20-214E9D0223E9}" type="parTrans" cxnId="{C7E31615-9D03-441B-BEAC-CD534A35C654}">
      <dgm:prSet/>
      <dgm:spPr/>
      <dgm:t>
        <a:bodyPr/>
        <a:lstStyle/>
        <a:p>
          <a:endParaRPr lang="ru-RU"/>
        </a:p>
      </dgm:t>
    </dgm:pt>
    <dgm:pt modelId="{580C74EA-2C01-434B-86BB-D34267CDF436}" type="sibTrans" cxnId="{C7E31615-9D03-441B-BEAC-CD534A35C654}">
      <dgm:prSet/>
      <dgm:spPr/>
      <dgm:t>
        <a:bodyPr/>
        <a:lstStyle/>
        <a:p>
          <a:endParaRPr lang="ru-RU"/>
        </a:p>
      </dgm:t>
    </dgm:pt>
    <dgm:pt modelId="{F99BC492-8932-4938-B35E-D3272B6AD269}">
      <dgm:prSet phldrT="[Текст]"/>
      <dgm:spPr/>
      <dgm:t>
        <a:bodyPr/>
        <a:lstStyle/>
        <a:p>
          <a:r>
            <a:rPr lang="ru-RU" dirty="0" err="1" smtClean="0"/>
            <a:t>Конкурентность</a:t>
          </a:r>
          <a:endParaRPr lang="ru-RU" dirty="0"/>
        </a:p>
      </dgm:t>
    </dgm:pt>
    <dgm:pt modelId="{63DD211D-D610-4F87-B4D1-F86C408FEB57}" type="parTrans" cxnId="{55C1444E-6316-4607-A174-4C47E9294AAF}">
      <dgm:prSet/>
      <dgm:spPr/>
      <dgm:t>
        <a:bodyPr/>
        <a:lstStyle/>
        <a:p>
          <a:endParaRPr lang="ru-RU"/>
        </a:p>
      </dgm:t>
    </dgm:pt>
    <dgm:pt modelId="{9C653767-897B-4160-9A4D-B2357AD706E8}" type="sibTrans" cxnId="{55C1444E-6316-4607-A174-4C47E9294AAF}">
      <dgm:prSet/>
      <dgm:spPr/>
      <dgm:t>
        <a:bodyPr/>
        <a:lstStyle/>
        <a:p>
          <a:endParaRPr lang="ru-RU"/>
        </a:p>
      </dgm:t>
    </dgm:pt>
    <dgm:pt modelId="{948EF2AC-E490-436C-809C-EBAB9E247BD8}">
      <dgm:prSet phldrT="[Текст]"/>
      <dgm:spPr/>
      <dgm:t>
        <a:bodyPr/>
        <a:lstStyle/>
        <a:p>
          <a:r>
            <a:rPr lang="ru-RU" dirty="0" smtClean="0"/>
            <a:t>Ценность для бизнеса</a:t>
          </a:r>
          <a:endParaRPr lang="ru-RU" dirty="0"/>
        </a:p>
      </dgm:t>
    </dgm:pt>
    <dgm:pt modelId="{2C195772-626B-4548-B0B6-5D9EB841DBFF}" type="parTrans" cxnId="{C4662DC4-D31B-433E-B428-7C9C2256B066}">
      <dgm:prSet/>
      <dgm:spPr/>
      <dgm:t>
        <a:bodyPr/>
        <a:lstStyle/>
        <a:p>
          <a:endParaRPr lang="ru-RU"/>
        </a:p>
      </dgm:t>
    </dgm:pt>
    <dgm:pt modelId="{93DCD54D-9DAF-4197-86A4-A113E61BEB11}" type="sibTrans" cxnId="{C4662DC4-D31B-433E-B428-7C9C2256B066}">
      <dgm:prSet/>
      <dgm:spPr/>
      <dgm:t>
        <a:bodyPr/>
        <a:lstStyle/>
        <a:p>
          <a:endParaRPr lang="ru-RU"/>
        </a:p>
      </dgm:t>
    </dgm:pt>
    <dgm:pt modelId="{34454859-208E-4CD6-9D2C-FD5DD90F1DD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ru-RU" sz="1400" dirty="0" smtClean="0"/>
            <a:t>Товары</a:t>
          </a:r>
          <a:endParaRPr lang="ru-RU" sz="1400" b="1" dirty="0"/>
        </a:p>
      </dgm:t>
    </dgm:pt>
    <dgm:pt modelId="{CF6DC0CA-D73E-49D0-BD7D-E687BCAAC918}" type="parTrans" cxnId="{54565C66-9F03-4030-A6FE-B7AFD819FE45}">
      <dgm:prSet/>
      <dgm:spPr/>
      <dgm:t>
        <a:bodyPr/>
        <a:lstStyle/>
        <a:p>
          <a:endParaRPr lang="ru-RU"/>
        </a:p>
      </dgm:t>
    </dgm:pt>
    <dgm:pt modelId="{9E0F6FBB-FA1F-48B2-A085-3BE3E4E337CA}" type="sibTrans" cxnId="{54565C66-9F03-4030-A6FE-B7AFD819FE45}">
      <dgm:prSet/>
      <dgm:spPr/>
      <dgm:t>
        <a:bodyPr/>
        <a:lstStyle/>
        <a:p>
          <a:endParaRPr lang="ru-RU"/>
        </a:p>
      </dgm:t>
    </dgm:pt>
    <dgm:pt modelId="{10427E22-41D4-4E02-8F92-EFECCBC91FC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ru-RU" sz="1400" dirty="0" smtClean="0"/>
            <a:t>Услуги</a:t>
          </a:r>
          <a:endParaRPr lang="ru-RU" sz="1400" b="1" dirty="0"/>
        </a:p>
      </dgm:t>
    </dgm:pt>
    <dgm:pt modelId="{E034D671-C219-49BD-8EF7-757AB5DC32AD}" type="parTrans" cxnId="{0CC65FC1-67CF-493F-9C73-94F07C2AD78C}">
      <dgm:prSet/>
      <dgm:spPr/>
      <dgm:t>
        <a:bodyPr/>
        <a:lstStyle/>
        <a:p>
          <a:endParaRPr lang="ru-RU"/>
        </a:p>
      </dgm:t>
    </dgm:pt>
    <dgm:pt modelId="{FE0CB419-8600-4F0C-B507-5FA968AD4AA0}" type="sibTrans" cxnId="{0CC65FC1-67CF-493F-9C73-94F07C2AD78C}">
      <dgm:prSet/>
      <dgm:spPr/>
      <dgm:t>
        <a:bodyPr/>
        <a:lstStyle/>
        <a:p>
          <a:endParaRPr lang="ru-RU"/>
        </a:p>
      </dgm:t>
    </dgm:pt>
    <dgm:pt modelId="{5924B47D-0A7D-4F0A-8845-5AE92B88B24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ru-RU" sz="1400" dirty="0" smtClean="0"/>
            <a:t>Целевые действия</a:t>
          </a:r>
          <a:endParaRPr lang="ru-RU" sz="1400" b="1" dirty="0"/>
        </a:p>
      </dgm:t>
    </dgm:pt>
    <dgm:pt modelId="{474A15B6-9336-4CC9-BE64-56CF6A92BAD7}" type="parTrans" cxnId="{FB940F8B-568D-479A-942A-846919610C7B}">
      <dgm:prSet/>
      <dgm:spPr/>
      <dgm:t>
        <a:bodyPr/>
        <a:lstStyle/>
        <a:p>
          <a:endParaRPr lang="ru-RU"/>
        </a:p>
      </dgm:t>
    </dgm:pt>
    <dgm:pt modelId="{84F1B119-D66C-4879-8AB4-96E167EB5065}" type="sibTrans" cxnId="{FB940F8B-568D-479A-942A-846919610C7B}">
      <dgm:prSet/>
      <dgm:spPr/>
      <dgm:t>
        <a:bodyPr/>
        <a:lstStyle/>
        <a:p>
          <a:endParaRPr lang="ru-RU"/>
        </a:p>
      </dgm:t>
    </dgm:pt>
    <dgm:pt modelId="{B7CB1DE6-C27A-4F2D-A5CB-05C8E744485C}" type="pres">
      <dgm:prSet presAssocID="{9660A0A6-3A42-44FB-8803-1F441E354F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D0484F-A797-4B6E-8A2A-7DDB51FA6B42}" type="pres">
      <dgm:prSet presAssocID="{F5EA8587-2AAC-4E38-B959-CFDD3F303A8B}" presName="composite" presStyleCnt="0"/>
      <dgm:spPr/>
    </dgm:pt>
    <dgm:pt modelId="{7703B5A1-778A-4756-A8A2-9945908D6B6B}" type="pres">
      <dgm:prSet presAssocID="{F5EA8587-2AAC-4E38-B959-CFDD3F303A8B}" presName="parTx" presStyleLbl="alignNode1" presStyleIdx="0" presStyleCnt="3" custScaleY="1322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04E44F-90EA-4C30-A7A6-A76D19CBA06C}" type="pres">
      <dgm:prSet presAssocID="{F5EA8587-2AAC-4E38-B959-CFDD3F303A8B}" presName="desTx" presStyleLbl="alignAccFollowNode1" presStyleIdx="0" presStyleCnt="3" custLinFactNeighborY="11439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340FAF82-9B16-4043-A71C-3C67A7E72702}" type="pres">
      <dgm:prSet presAssocID="{580C74EA-2C01-434B-86BB-D34267CDF436}" presName="space" presStyleCnt="0"/>
      <dgm:spPr/>
    </dgm:pt>
    <dgm:pt modelId="{F577F666-0624-47C0-8B81-602937DFE3F4}" type="pres">
      <dgm:prSet presAssocID="{F99BC492-8932-4938-B35E-D3272B6AD269}" presName="composite" presStyleCnt="0"/>
      <dgm:spPr/>
    </dgm:pt>
    <dgm:pt modelId="{2DD5BA18-C6D4-459D-8074-1C51835B3193}" type="pres">
      <dgm:prSet presAssocID="{F99BC492-8932-4938-B35E-D3272B6AD269}" presName="parTx" presStyleLbl="alignNode1" presStyleIdx="1" presStyleCnt="3" custScaleY="1322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1158AE-257E-4811-8498-93E6117FA243}" type="pres">
      <dgm:prSet presAssocID="{F99BC492-8932-4938-B35E-D3272B6AD269}" presName="desTx" presStyleLbl="alignAccFollowNode1" presStyleIdx="1" presStyleCnt="3" custLinFactNeighborY="11439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677C31A4-563B-4AF6-A4C5-AFA56BE5113B}" type="pres">
      <dgm:prSet presAssocID="{9C653767-897B-4160-9A4D-B2357AD706E8}" presName="space" presStyleCnt="0"/>
      <dgm:spPr/>
    </dgm:pt>
    <dgm:pt modelId="{FA04F06E-492F-45EA-A253-3521FE2A5903}" type="pres">
      <dgm:prSet presAssocID="{948EF2AC-E490-436C-809C-EBAB9E247BD8}" presName="composite" presStyleCnt="0"/>
      <dgm:spPr/>
    </dgm:pt>
    <dgm:pt modelId="{962F8FEA-8EAF-4D32-A336-AC355923487F}" type="pres">
      <dgm:prSet presAssocID="{948EF2AC-E490-436C-809C-EBAB9E247BD8}" presName="parTx" presStyleLbl="alignNode1" presStyleIdx="2" presStyleCnt="3" custScaleY="1322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60D4D-5523-4DDE-930E-A6CAB4519EEF}" type="pres">
      <dgm:prSet presAssocID="{948EF2AC-E490-436C-809C-EBAB9E247BD8}" presName="desTx" presStyleLbl="alignAccFollowNode1" presStyleIdx="2" presStyleCnt="3" custLinFactNeighborX="103" custLinFactNeighborY="14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662DC4-D31B-433E-B428-7C9C2256B066}" srcId="{9660A0A6-3A42-44FB-8803-1F441E354FF3}" destId="{948EF2AC-E490-436C-809C-EBAB9E247BD8}" srcOrd="2" destOrd="0" parTransId="{2C195772-626B-4548-B0B6-5D9EB841DBFF}" sibTransId="{93DCD54D-9DAF-4197-86A4-A113E61BEB11}"/>
    <dgm:cxn modelId="{0CC65FC1-67CF-493F-9C73-94F07C2AD78C}" srcId="{948EF2AC-E490-436C-809C-EBAB9E247BD8}" destId="{10427E22-41D4-4E02-8F92-EFECCBC91FCE}" srcOrd="1" destOrd="0" parTransId="{E034D671-C219-49BD-8EF7-757AB5DC32AD}" sibTransId="{FE0CB419-8600-4F0C-B507-5FA968AD4AA0}"/>
    <dgm:cxn modelId="{A1FE7D8B-115D-48F0-BC78-662660566ACA}" type="presOf" srcId="{F99BC492-8932-4938-B35E-D3272B6AD269}" destId="{2DD5BA18-C6D4-459D-8074-1C51835B3193}" srcOrd="0" destOrd="0" presId="urn:microsoft.com/office/officeart/2005/8/layout/hList1"/>
    <dgm:cxn modelId="{19B053A2-0EA7-4EC7-BDAB-294D1587A0FC}" type="presOf" srcId="{10427E22-41D4-4E02-8F92-EFECCBC91FCE}" destId="{CBF60D4D-5523-4DDE-930E-A6CAB4519EEF}" srcOrd="0" destOrd="1" presId="urn:microsoft.com/office/officeart/2005/8/layout/hList1"/>
    <dgm:cxn modelId="{771CAD53-A487-40FE-A39B-461A2FD9C730}" type="presOf" srcId="{9660A0A6-3A42-44FB-8803-1F441E354FF3}" destId="{B7CB1DE6-C27A-4F2D-A5CB-05C8E744485C}" srcOrd="0" destOrd="0" presId="urn:microsoft.com/office/officeart/2005/8/layout/hList1"/>
    <dgm:cxn modelId="{10E7820F-F095-4409-9EA8-46E6ACA86FDD}" type="presOf" srcId="{948EF2AC-E490-436C-809C-EBAB9E247BD8}" destId="{962F8FEA-8EAF-4D32-A336-AC355923487F}" srcOrd="0" destOrd="0" presId="urn:microsoft.com/office/officeart/2005/8/layout/hList1"/>
    <dgm:cxn modelId="{54565C66-9F03-4030-A6FE-B7AFD819FE45}" srcId="{948EF2AC-E490-436C-809C-EBAB9E247BD8}" destId="{34454859-208E-4CD6-9D2C-FD5DD90F1DD2}" srcOrd="0" destOrd="0" parTransId="{CF6DC0CA-D73E-49D0-BD7D-E687BCAAC918}" sibTransId="{9E0F6FBB-FA1F-48B2-A085-3BE3E4E337CA}"/>
    <dgm:cxn modelId="{C7E31615-9D03-441B-BEAC-CD534A35C654}" srcId="{9660A0A6-3A42-44FB-8803-1F441E354FF3}" destId="{F5EA8587-2AAC-4E38-B959-CFDD3F303A8B}" srcOrd="0" destOrd="0" parTransId="{CA31CA47-B748-431F-BA20-214E9D0223E9}" sibTransId="{580C74EA-2C01-434B-86BB-D34267CDF436}"/>
    <dgm:cxn modelId="{507D596D-71DA-4171-8BFF-B400321B6F96}" type="presOf" srcId="{34454859-208E-4CD6-9D2C-FD5DD90F1DD2}" destId="{CBF60D4D-5523-4DDE-930E-A6CAB4519EEF}" srcOrd="0" destOrd="0" presId="urn:microsoft.com/office/officeart/2005/8/layout/hList1"/>
    <dgm:cxn modelId="{55C1444E-6316-4607-A174-4C47E9294AAF}" srcId="{9660A0A6-3A42-44FB-8803-1F441E354FF3}" destId="{F99BC492-8932-4938-B35E-D3272B6AD269}" srcOrd="1" destOrd="0" parTransId="{63DD211D-D610-4F87-B4D1-F86C408FEB57}" sibTransId="{9C653767-897B-4160-9A4D-B2357AD706E8}"/>
    <dgm:cxn modelId="{22A40B58-3230-4C26-8C73-A6414F88B1CF}" type="presOf" srcId="{F5EA8587-2AAC-4E38-B959-CFDD3F303A8B}" destId="{7703B5A1-778A-4756-A8A2-9945908D6B6B}" srcOrd="0" destOrd="0" presId="urn:microsoft.com/office/officeart/2005/8/layout/hList1"/>
    <dgm:cxn modelId="{FB940F8B-568D-479A-942A-846919610C7B}" srcId="{948EF2AC-E490-436C-809C-EBAB9E247BD8}" destId="{5924B47D-0A7D-4F0A-8845-5AE92B88B246}" srcOrd="2" destOrd="0" parTransId="{474A15B6-9336-4CC9-BE64-56CF6A92BAD7}" sibTransId="{84F1B119-D66C-4879-8AB4-96E167EB5065}"/>
    <dgm:cxn modelId="{5745E4C8-499A-4FE4-B650-E741CDE4A2BE}" type="presOf" srcId="{5924B47D-0A7D-4F0A-8845-5AE92B88B246}" destId="{CBF60D4D-5523-4DDE-930E-A6CAB4519EEF}" srcOrd="0" destOrd="2" presId="urn:microsoft.com/office/officeart/2005/8/layout/hList1"/>
    <dgm:cxn modelId="{E2DC3E99-626E-415C-AC59-C95B80FD7021}" type="presParOf" srcId="{B7CB1DE6-C27A-4F2D-A5CB-05C8E744485C}" destId="{A4D0484F-A797-4B6E-8A2A-7DDB51FA6B42}" srcOrd="0" destOrd="0" presId="urn:microsoft.com/office/officeart/2005/8/layout/hList1"/>
    <dgm:cxn modelId="{55950BA6-62B1-4EB1-B829-8ADA2F8BE3B4}" type="presParOf" srcId="{A4D0484F-A797-4B6E-8A2A-7DDB51FA6B42}" destId="{7703B5A1-778A-4756-A8A2-9945908D6B6B}" srcOrd="0" destOrd="0" presId="urn:microsoft.com/office/officeart/2005/8/layout/hList1"/>
    <dgm:cxn modelId="{A10F48C5-5F68-4EBF-87A4-660882D174CF}" type="presParOf" srcId="{A4D0484F-A797-4B6E-8A2A-7DDB51FA6B42}" destId="{7D04E44F-90EA-4C30-A7A6-A76D19CBA06C}" srcOrd="1" destOrd="0" presId="urn:microsoft.com/office/officeart/2005/8/layout/hList1"/>
    <dgm:cxn modelId="{646C3576-3FFE-4E84-8F18-5896E2363450}" type="presParOf" srcId="{B7CB1DE6-C27A-4F2D-A5CB-05C8E744485C}" destId="{340FAF82-9B16-4043-A71C-3C67A7E72702}" srcOrd="1" destOrd="0" presId="urn:microsoft.com/office/officeart/2005/8/layout/hList1"/>
    <dgm:cxn modelId="{C3B31A3C-D766-466C-A8FD-CBB82A945C54}" type="presParOf" srcId="{B7CB1DE6-C27A-4F2D-A5CB-05C8E744485C}" destId="{F577F666-0624-47C0-8B81-602937DFE3F4}" srcOrd="2" destOrd="0" presId="urn:microsoft.com/office/officeart/2005/8/layout/hList1"/>
    <dgm:cxn modelId="{246BA9DD-1975-4011-BBF1-63BE223804F0}" type="presParOf" srcId="{F577F666-0624-47C0-8B81-602937DFE3F4}" destId="{2DD5BA18-C6D4-459D-8074-1C51835B3193}" srcOrd="0" destOrd="0" presId="urn:microsoft.com/office/officeart/2005/8/layout/hList1"/>
    <dgm:cxn modelId="{72541FE6-0AB3-4769-AD4C-12B91FD9A433}" type="presParOf" srcId="{F577F666-0624-47C0-8B81-602937DFE3F4}" destId="{821158AE-257E-4811-8498-93E6117FA243}" srcOrd="1" destOrd="0" presId="urn:microsoft.com/office/officeart/2005/8/layout/hList1"/>
    <dgm:cxn modelId="{A353613D-FBDC-4D57-9BA4-B74943D0FF58}" type="presParOf" srcId="{B7CB1DE6-C27A-4F2D-A5CB-05C8E744485C}" destId="{677C31A4-563B-4AF6-A4C5-AFA56BE5113B}" srcOrd="3" destOrd="0" presId="urn:microsoft.com/office/officeart/2005/8/layout/hList1"/>
    <dgm:cxn modelId="{ECEAB403-2D90-4B27-A328-4DAD2D64B27C}" type="presParOf" srcId="{B7CB1DE6-C27A-4F2D-A5CB-05C8E744485C}" destId="{FA04F06E-492F-45EA-A253-3521FE2A5903}" srcOrd="4" destOrd="0" presId="urn:microsoft.com/office/officeart/2005/8/layout/hList1"/>
    <dgm:cxn modelId="{F5EBD90A-DE2B-42CA-9B45-19979E2A81CB}" type="presParOf" srcId="{FA04F06E-492F-45EA-A253-3521FE2A5903}" destId="{962F8FEA-8EAF-4D32-A336-AC355923487F}" srcOrd="0" destOrd="0" presId="urn:microsoft.com/office/officeart/2005/8/layout/hList1"/>
    <dgm:cxn modelId="{BC12A1C8-2225-4A20-BE66-BB2B4892B64E}" type="presParOf" srcId="{FA04F06E-492F-45EA-A253-3521FE2A5903}" destId="{CBF60D4D-5523-4DDE-930E-A6CAB4519EE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B65C3C-841D-4ADF-BD42-EC5AEEB34617}" type="doc">
      <dgm:prSet loTypeId="urn:microsoft.com/office/officeart/2005/8/layout/lProcess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4E053484-BCC1-43C0-926B-5629215954EE}" type="asst">
      <dgm:prSet phldrT="[Текст]" custT="1"/>
      <dgm:spPr/>
      <dgm:t>
        <a:bodyPr/>
        <a:lstStyle/>
        <a:p>
          <a:pPr>
            <a:lnSpc>
              <a:spcPct val="90000"/>
            </a:lnSpc>
          </a:pPr>
          <a:r>
            <a:rPr lang="ru-RU" sz="1600" b="1" dirty="0" err="1" smtClean="0"/>
            <a:t>Интент</a:t>
          </a:r>
          <a:r>
            <a:rPr lang="ru-RU" sz="1600" b="1" dirty="0" smtClean="0"/>
            <a:t> = информация</a:t>
          </a:r>
        </a:p>
        <a:p>
          <a:pPr>
            <a:lnSpc>
              <a:spcPct val="120000"/>
            </a:lnSpc>
          </a:pPr>
          <a:r>
            <a:rPr lang="ru-RU" sz="1100" dirty="0" smtClean="0">
              <a:sym typeface="Wingdings" pitchFamily="2" charset="2"/>
            </a:rPr>
            <a:t>Прибыль от продукта умножается на</a:t>
          </a:r>
          <a:br>
            <a:rPr lang="ru-RU" sz="1100" dirty="0" smtClean="0">
              <a:sym typeface="Wingdings" pitchFamily="2" charset="2"/>
            </a:rPr>
          </a:br>
          <a:r>
            <a:rPr lang="ru-RU" sz="1100" dirty="0" smtClean="0">
              <a:sym typeface="Wingdings" pitchFamily="2" charset="2"/>
            </a:rPr>
            <a:t>условно </a:t>
          </a:r>
          <a:r>
            <a:rPr lang="ru-RU" sz="1100" b="1" dirty="0" smtClean="0">
              <a:sym typeface="Wingdings" pitchFamily="2" charset="2"/>
            </a:rPr>
            <a:t>низкую</a:t>
          </a:r>
          <a:r>
            <a:rPr lang="ru-RU" sz="1100" dirty="0" smtClean="0">
              <a:sym typeface="Wingdings" pitchFamily="2" charset="2"/>
            </a:rPr>
            <a:t> конверсию (напр., 0.5%)</a:t>
          </a:r>
          <a:endParaRPr lang="ru-RU" sz="1100" b="1" dirty="0"/>
        </a:p>
      </dgm:t>
    </dgm:pt>
    <dgm:pt modelId="{C1D73BFF-92F6-4A40-8776-4900109FE58B}" type="parTrans" cxnId="{B35C1E96-D7DE-4EC3-AAC6-10679B99FDBB}">
      <dgm:prSet/>
      <dgm:spPr/>
      <dgm:t>
        <a:bodyPr/>
        <a:lstStyle/>
        <a:p>
          <a:endParaRPr lang="ru-RU"/>
        </a:p>
      </dgm:t>
    </dgm:pt>
    <dgm:pt modelId="{157316BF-2927-46DA-BC06-5EA46BE597F9}" type="sibTrans" cxnId="{B35C1E96-D7DE-4EC3-AAC6-10679B99FDBB}">
      <dgm:prSet/>
      <dgm:spPr/>
      <dgm:t>
        <a:bodyPr/>
        <a:lstStyle/>
        <a:p>
          <a:endParaRPr lang="ru-RU"/>
        </a:p>
      </dgm:t>
    </dgm:pt>
    <dgm:pt modelId="{847E86C3-5E07-4A3E-B1C3-0501D4E57792}" type="asst">
      <dgm:prSet phldrT="[Текст]" custT="1"/>
      <dgm:spPr/>
      <dgm:t>
        <a:bodyPr/>
        <a:lstStyle/>
        <a:p>
          <a:pPr>
            <a:lnSpc>
              <a:spcPct val="90000"/>
            </a:lnSpc>
          </a:pPr>
          <a:r>
            <a:rPr lang="ru-RU" sz="1600" b="1" dirty="0" err="1" smtClean="0"/>
            <a:t>Интент</a:t>
          </a:r>
          <a:r>
            <a:rPr lang="ru-RU" sz="1600" b="1" dirty="0" smtClean="0"/>
            <a:t> = покупка</a:t>
          </a:r>
        </a:p>
        <a:p>
          <a:pPr>
            <a:lnSpc>
              <a:spcPct val="120000"/>
            </a:lnSpc>
          </a:pPr>
          <a:r>
            <a:rPr lang="ru-RU" sz="1100" dirty="0" smtClean="0">
              <a:sym typeface="Wingdings" pitchFamily="2" charset="2"/>
            </a:rPr>
            <a:t>Прибыль от продукта умножается на</a:t>
          </a:r>
          <a:br>
            <a:rPr lang="ru-RU" sz="1100" dirty="0" smtClean="0">
              <a:sym typeface="Wingdings" pitchFamily="2" charset="2"/>
            </a:rPr>
          </a:br>
          <a:r>
            <a:rPr lang="ru-RU" sz="1100" dirty="0" smtClean="0">
              <a:sym typeface="Wingdings" pitchFamily="2" charset="2"/>
            </a:rPr>
            <a:t>условно </a:t>
          </a:r>
          <a:r>
            <a:rPr lang="ru-RU" sz="1100" b="1" dirty="0" smtClean="0">
              <a:sym typeface="Wingdings" pitchFamily="2" charset="2"/>
            </a:rPr>
            <a:t>высокую </a:t>
          </a:r>
          <a:r>
            <a:rPr lang="ru-RU" sz="1100" dirty="0" smtClean="0">
              <a:sym typeface="Wingdings" pitchFamily="2" charset="2"/>
            </a:rPr>
            <a:t>конверсию (напр., 5%)</a:t>
          </a:r>
          <a:endParaRPr lang="ru-RU" sz="1100" b="1" dirty="0"/>
        </a:p>
      </dgm:t>
    </dgm:pt>
    <dgm:pt modelId="{476A3353-E600-4B29-90A8-59014B4DE425}" type="parTrans" cxnId="{7367C4FC-0F5B-464A-B3CA-4C2D472C5C84}">
      <dgm:prSet/>
      <dgm:spPr/>
      <dgm:t>
        <a:bodyPr/>
        <a:lstStyle/>
        <a:p>
          <a:endParaRPr lang="ru-RU"/>
        </a:p>
      </dgm:t>
    </dgm:pt>
    <dgm:pt modelId="{E55DCEEE-E782-4EC5-B9BE-33E159BD468A}" type="sibTrans" cxnId="{7367C4FC-0F5B-464A-B3CA-4C2D472C5C84}">
      <dgm:prSet/>
      <dgm:spPr/>
      <dgm:t>
        <a:bodyPr/>
        <a:lstStyle/>
        <a:p>
          <a:endParaRPr lang="ru-RU"/>
        </a:p>
      </dgm:t>
    </dgm:pt>
    <dgm:pt modelId="{793C98E0-F091-4CA4-B64C-1C4F625B1842}">
      <dgm:prSet phldrT="[Текст]" custT="1"/>
      <dgm:spPr/>
      <dgm:t>
        <a:bodyPr/>
        <a:lstStyle/>
        <a:p>
          <a:r>
            <a:rPr lang="ru-RU" sz="2000" dirty="0" smtClean="0"/>
            <a:t>Продуктовые запросы</a:t>
          </a:r>
        </a:p>
      </dgm:t>
    </dgm:pt>
    <dgm:pt modelId="{BCB653CE-7A7A-4754-8803-A5A46006A1AC}" type="parTrans" cxnId="{A0242365-0DE5-4469-88A0-0B55427216A3}">
      <dgm:prSet/>
      <dgm:spPr/>
      <dgm:t>
        <a:bodyPr/>
        <a:lstStyle/>
        <a:p>
          <a:endParaRPr lang="ru-RU"/>
        </a:p>
      </dgm:t>
    </dgm:pt>
    <dgm:pt modelId="{5A61EB90-5AF9-404C-AE83-DB1B3DFD226F}" type="sibTrans" cxnId="{A0242365-0DE5-4469-88A0-0B55427216A3}">
      <dgm:prSet/>
      <dgm:spPr/>
      <dgm:t>
        <a:bodyPr/>
        <a:lstStyle/>
        <a:p>
          <a:endParaRPr lang="ru-RU"/>
        </a:p>
      </dgm:t>
    </dgm:pt>
    <dgm:pt modelId="{AA007541-F1CC-4508-981A-197DFB4072DB}" type="asst">
      <dgm:prSet phldrT="[Текст]" custT="1"/>
      <dgm:spPr/>
      <dgm:t>
        <a:bodyPr/>
        <a:lstStyle/>
        <a:p>
          <a:r>
            <a:rPr lang="ru-RU" sz="2000" dirty="0" smtClean="0"/>
            <a:t>Общие запросы</a:t>
          </a:r>
          <a:endParaRPr lang="ru-RU" sz="2000" dirty="0"/>
        </a:p>
      </dgm:t>
    </dgm:pt>
    <dgm:pt modelId="{88832781-5E0E-403F-B8C3-1C33C0BC94A2}" type="parTrans" cxnId="{567A6EB0-CECA-400E-8B0F-64625D40F60B}">
      <dgm:prSet/>
      <dgm:spPr/>
      <dgm:t>
        <a:bodyPr/>
        <a:lstStyle/>
        <a:p>
          <a:endParaRPr lang="ru-RU"/>
        </a:p>
      </dgm:t>
    </dgm:pt>
    <dgm:pt modelId="{32C1250F-D04D-4C06-8E72-F629D84AA6BE}" type="sibTrans" cxnId="{567A6EB0-CECA-400E-8B0F-64625D40F60B}">
      <dgm:prSet/>
      <dgm:spPr/>
      <dgm:t>
        <a:bodyPr/>
        <a:lstStyle/>
        <a:p>
          <a:endParaRPr lang="ru-RU"/>
        </a:p>
      </dgm:t>
    </dgm:pt>
    <dgm:pt modelId="{B1E34D0E-C72E-48C5-B89F-998B05C24969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b="1" dirty="0" smtClean="0">
              <a:sym typeface="Wingdings" pitchFamily="2" charset="2"/>
            </a:rPr>
            <a:t>Суммарный доход сайта</a:t>
          </a:r>
        </a:p>
        <a:p>
          <a:pPr>
            <a:lnSpc>
              <a:spcPct val="100000"/>
            </a:lnSpc>
          </a:pPr>
          <a:r>
            <a:rPr lang="ru-RU" sz="1100" dirty="0" smtClean="0">
              <a:sym typeface="Wingdings" pitchFamily="2" charset="2"/>
            </a:rPr>
            <a:t>(за вычетом приходящегося</a:t>
          </a:r>
          <a:br>
            <a:rPr lang="ru-RU" sz="1100" dirty="0" smtClean="0">
              <a:sym typeface="Wingdings" pitchFamily="2" charset="2"/>
            </a:rPr>
          </a:br>
          <a:r>
            <a:rPr lang="ru-RU" sz="1100" dirty="0" smtClean="0">
              <a:sym typeface="Wingdings" pitchFamily="2" charset="2"/>
            </a:rPr>
            <a:t>на продуктовые запросы)</a:t>
          </a:r>
          <a:r>
            <a:rPr lang="ru-RU" sz="1400" dirty="0" smtClean="0">
              <a:sym typeface="Wingdings" pitchFamily="2" charset="2"/>
            </a:rPr>
            <a:t>,</a:t>
          </a:r>
        </a:p>
        <a:p>
          <a:pPr>
            <a:lnSpc>
              <a:spcPct val="100000"/>
            </a:lnSpc>
          </a:pPr>
          <a:r>
            <a:rPr lang="ru-RU" sz="1400" dirty="0" smtClean="0">
              <a:sym typeface="Wingdings" pitchFamily="2" charset="2"/>
            </a:rPr>
            <a:t>деленный на </a:t>
          </a:r>
          <a:r>
            <a:rPr lang="ru-RU" sz="1400" b="1" dirty="0" smtClean="0">
              <a:sym typeface="Wingdings" pitchFamily="2" charset="2"/>
            </a:rPr>
            <a:t>суммарный трафик по общим запросам</a:t>
          </a:r>
          <a:r>
            <a:rPr lang="ru-RU" sz="1400" dirty="0" smtClean="0">
              <a:sym typeface="Wingdings" pitchFamily="2" charset="2"/>
            </a:rPr>
            <a:t/>
          </a:r>
          <a:br>
            <a:rPr lang="ru-RU" sz="1400" dirty="0" smtClean="0">
              <a:sym typeface="Wingdings" pitchFamily="2" charset="2"/>
            </a:rPr>
          </a:br>
          <a:r>
            <a:rPr lang="ru-RU" sz="1400" dirty="0" smtClean="0">
              <a:sym typeface="Wingdings" pitchFamily="2" charset="2"/>
            </a:rPr>
            <a:t/>
          </a:r>
          <a:br>
            <a:rPr lang="ru-RU" sz="1400" dirty="0" smtClean="0">
              <a:sym typeface="Wingdings" pitchFamily="2" charset="2"/>
            </a:rPr>
          </a:br>
          <a:r>
            <a:rPr lang="ru-RU" sz="1400" dirty="0" smtClean="0">
              <a:sym typeface="Wingdings" pitchFamily="2" charset="2"/>
            </a:rPr>
            <a:t>(удельный доход на посещение)</a:t>
          </a:r>
          <a:endParaRPr lang="ru-RU" sz="1400" dirty="0" smtClean="0"/>
        </a:p>
      </dgm:t>
    </dgm:pt>
    <dgm:pt modelId="{67E511E8-B7CB-45A1-9120-038AF4E25824}" type="parTrans" cxnId="{99DAA907-1E96-4305-B001-3AC5A9F02252}">
      <dgm:prSet/>
      <dgm:spPr/>
      <dgm:t>
        <a:bodyPr/>
        <a:lstStyle/>
        <a:p>
          <a:endParaRPr lang="ru-RU"/>
        </a:p>
      </dgm:t>
    </dgm:pt>
    <dgm:pt modelId="{17C3F146-965B-46C6-84FC-CE8503589547}" type="sibTrans" cxnId="{99DAA907-1E96-4305-B001-3AC5A9F02252}">
      <dgm:prSet/>
      <dgm:spPr/>
      <dgm:t>
        <a:bodyPr/>
        <a:lstStyle/>
        <a:p>
          <a:endParaRPr lang="ru-RU"/>
        </a:p>
      </dgm:t>
    </dgm:pt>
    <dgm:pt modelId="{FFBEACB8-1407-4E12-9B9B-D67EE1B0D80C}" type="pres">
      <dgm:prSet presAssocID="{5FB65C3C-841D-4ADF-BD42-EC5AEEB3461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B605F3-CB6F-43D3-9F0B-6054E3529802}" type="pres">
      <dgm:prSet presAssocID="{793C98E0-F091-4CA4-B64C-1C4F625B1842}" presName="compNode" presStyleCnt="0"/>
      <dgm:spPr/>
    </dgm:pt>
    <dgm:pt modelId="{7571E059-476D-4FDF-B8D7-8E06A55D1406}" type="pres">
      <dgm:prSet presAssocID="{793C98E0-F091-4CA4-B64C-1C4F625B1842}" presName="aNode" presStyleLbl="bgShp" presStyleIdx="0" presStyleCnt="2"/>
      <dgm:spPr/>
      <dgm:t>
        <a:bodyPr/>
        <a:lstStyle/>
        <a:p>
          <a:endParaRPr lang="ru-RU"/>
        </a:p>
      </dgm:t>
    </dgm:pt>
    <dgm:pt modelId="{E3564968-A4BC-41E6-8217-6210E273B7C6}" type="pres">
      <dgm:prSet presAssocID="{793C98E0-F091-4CA4-B64C-1C4F625B1842}" presName="textNode" presStyleLbl="bgShp" presStyleIdx="0" presStyleCnt="2"/>
      <dgm:spPr/>
      <dgm:t>
        <a:bodyPr/>
        <a:lstStyle/>
        <a:p>
          <a:endParaRPr lang="ru-RU"/>
        </a:p>
      </dgm:t>
    </dgm:pt>
    <dgm:pt modelId="{71DE4AA6-1A39-4471-8EDD-786C1CA80FAD}" type="pres">
      <dgm:prSet presAssocID="{793C98E0-F091-4CA4-B64C-1C4F625B1842}" presName="compChildNode" presStyleCnt="0"/>
      <dgm:spPr/>
    </dgm:pt>
    <dgm:pt modelId="{63EAB200-D12A-402F-80A5-F0C844A57330}" type="pres">
      <dgm:prSet presAssocID="{793C98E0-F091-4CA4-B64C-1C4F625B1842}" presName="theInnerList" presStyleCnt="0"/>
      <dgm:spPr/>
    </dgm:pt>
    <dgm:pt modelId="{3C22FCBD-9FF9-4C0D-95E0-654FFB0983F6}" type="pres">
      <dgm:prSet presAssocID="{4E053484-BCC1-43C0-926B-5629215954EE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0F42F-E5EC-4842-9382-8233F6BE7E34}" type="pres">
      <dgm:prSet presAssocID="{4E053484-BCC1-43C0-926B-5629215954EE}" presName="aSpace2" presStyleCnt="0"/>
      <dgm:spPr/>
    </dgm:pt>
    <dgm:pt modelId="{CDD9A15C-5B72-46D4-A126-86438E917B4C}" type="pres">
      <dgm:prSet presAssocID="{847E86C3-5E07-4A3E-B1C3-0501D4E5779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959F49-7421-41F4-9DC2-D9B7106EED9D}" type="pres">
      <dgm:prSet presAssocID="{793C98E0-F091-4CA4-B64C-1C4F625B1842}" presName="aSpace" presStyleCnt="0"/>
      <dgm:spPr/>
    </dgm:pt>
    <dgm:pt modelId="{9CB427C1-64C1-4A0D-A9F3-AAF1968777A3}" type="pres">
      <dgm:prSet presAssocID="{AA007541-F1CC-4508-981A-197DFB4072DB}" presName="compNode" presStyleCnt="0"/>
      <dgm:spPr/>
    </dgm:pt>
    <dgm:pt modelId="{97CD4490-EBA8-404E-B9DB-7973B3D90D8C}" type="pres">
      <dgm:prSet presAssocID="{AA007541-F1CC-4508-981A-197DFB4072DB}" presName="aNode" presStyleLbl="bgShp" presStyleIdx="1" presStyleCnt="2"/>
      <dgm:spPr/>
      <dgm:t>
        <a:bodyPr/>
        <a:lstStyle/>
        <a:p>
          <a:endParaRPr lang="ru-RU"/>
        </a:p>
      </dgm:t>
    </dgm:pt>
    <dgm:pt modelId="{237C1116-D739-41F6-AABB-8FC32F3BE649}" type="pres">
      <dgm:prSet presAssocID="{AA007541-F1CC-4508-981A-197DFB4072DB}" presName="textNode" presStyleLbl="bgShp" presStyleIdx="1" presStyleCnt="2"/>
      <dgm:spPr/>
      <dgm:t>
        <a:bodyPr/>
        <a:lstStyle/>
        <a:p>
          <a:endParaRPr lang="ru-RU"/>
        </a:p>
      </dgm:t>
    </dgm:pt>
    <dgm:pt modelId="{6C44D832-5EE4-4794-8A60-396087D121CB}" type="pres">
      <dgm:prSet presAssocID="{AA007541-F1CC-4508-981A-197DFB4072DB}" presName="compChildNode" presStyleCnt="0"/>
      <dgm:spPr/>
    </dgm:pt>
    <dgm:pt modelId="{D29353C3-7E2F-4EF7-B6DD-AE3F1B262981}" type="pres">
      <dgm:prSet presAssocID="{AA007541-F1CC-4508-981A-197DFB4072DB}" presName="theInnerList" presStyleCnt="0"/>
      <dgm:spPr/>
    </dgm:pt>
    <dgm:pt modelId="{F1289561-1B01-4AFE-BE05-DFEC9B7A7D73}" type="pres">
      <dgm:prSet presAssocID="{B1E34D0E-C72E-48C5-B89F-998B05C24969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50A994-FA98-4AC7-8444-AD8FCB7CE00E}" type="presOf" srcId="{AA007541-F1CC-4508-981A-197DFB4072DB}" destId="{237C1116-D739-41F6-AABB-8FC32F3BE649}" srcOrd="1" destOrd="0" presId="urn:microsoft.com/office/officeart/2005/8/layout/lProcess2"/>
    <dgm:cxn modelId="{99DAA907-1E96-4305-B001-3AC5A9F02252}" srcId="{AA007541-F1CC-4508-981A-197DFB4072DB}" destId="{B1E34D0E-C72E-48C5-B89F-998B05C24969}" srcOrd="0" destOrd="0" parTransId="{67E511E8-B7CB-45A1-9120-038AF4E25824}" sibTransId="{17C3F146-965B-46C6-84FC-CE8503589547}"/>
    <dgm:cxn modelId="{6E27F05E-23BF-44CF-92C2-469822446B22}" type="presOf" srcId="{5FB65C3C-841D-4ADF-BD42-EC5AEEB34617}" destId="{FFBEACB8-1407-4E12-9B9B-D67EE1B0D80C}" srcOrd="0" destOrd="0" presId="urn:microsoft.com/office/officeart/2005/8/layout/lProcess2"/>
    <dgm:cxn modelId="{F270CF42-FB4A-4E22-ACCA-C6169FF7B010}" type="presOf" srcId="{B1E34D0E-C72E-48C5-B89F-998B05C24969}" destId="{F1289561-1B01-4AFE-BE05-DFEC9B7A7D73}" srcOrd="0" destOrd="0" presId="urn:microsoft.com/office/officeart/2005/8/layout/lProcess2"/>
    <dgm:cxn modelId="{A0242365-0DE5-4469-88A0-0B55427216A3}" srcId="{5FB65C3C-841D-4ADF-BD42-EC5AEEB34617}" destId="{793C98E0-F091-4CA4-B64C-1C4F625B1842}" srcOrd="0" destOrd="0" parTransId="{BCB653CE-7A7A-4754-8803-A5A46006A1AC}" sibTransId="{5A61EB90-5AF9-404C-AE83-DB1B3DFD226F}"/>
    <dgm:cxn modelId="{567A6EB0-CECA-400E-8B0F-64625D40F60B}" srcId="{5FB65C3C-841D-4ADF-BD42-EC5AEEB34617}" destId="{AA007541-F1CC-4508-981A-197DFB4072DB}" srcOrd="1" destOrd="0" parTransId="{88832781-5E0E-403F-B8C3-1C33C0BC94A2}" sibTransId="{32C1250F-D04D-4C06-8E72-F629D84AA6BE}"/>
    <dgm:cxn modelId="{B35C1E96-D7DE-4EC3-AAC6-10679B99FDBB}" srcId="{793C98E0-F091-4CA4-B64C-1C4F625B1842}" destId="{4E053484-BCC1-43C0-926B-5629215954EE}" srcOrd="0" destOrd="0" parTransId="{C1D73BFF-92F6-4A40-8776-4900109FE58B}" sibTransId="{157316BF-2927-46DA-BC06-5EA46BE597F9}"/>
    <dgm:cxn modelId="{3013BF3D-262E-4040-88A1-8A5A92E0C3BA}" type="presOf" srcId="{793C98E0-F091-4CA4-B64C-1C4F625B1842}" destId="{E3564968-A4BC-41E6-8217-6210E273B7C6}" srcOrd="1" destOrd="0" presId="urn:microsoft.com/office/officeart/2005/8/layout/lProcess2"/>
    <dgm:cxn modelId="{2201561D-6EB1-4022-BAF1-05DABA1F89AA}" type="presOf" srcId="{4E053484-BCC1-43C0-926B-5629215954EE}" destId="{3C22FCBD-9FF9-4C0D-95E0-654FFB0983F6}" srcOrd="0" destOrd="0" presId="urn:microsoft.com/office/officeart/2005/8/layout/lProcess2"/>
    <dgm:cxn modelId="{01FA05CD-92CE-4333-81E3-F4CFC51CD682}" type="presOf" srcId="{793C98E0-F091-4CA4-B64C-1C4F625B1842}" destId="{7571E059-476D-4FDF-B8D7-8E06A55D1406}" srcOrd="0" destOrd="0" presId="urn:microsoft.com/office/officeart/2005/8/layout/lProcess2"/>
    <dgm:cxn modelId="{5F682A77-58C9-4B3C-AC8B-0B7F58F2EB6F}" type="presOf" srcId="{AA007541-F1CC-4508-981A-197DFB4072DB}" destId="{97CD4490-EBA8-404E-B9DB-7973B3D90D8C}" srcOrd="0" destOrd="0" presId="urn:microsoft.com/office/officeart/2005/8/layout/lProcess2"/>
    <dgm:cxn modelId="{6D04BA92-D77A-42F2-93A9-EE7200C51F15}" type="presOf" srcId="{847E86C3-5E07-4A3E-B1C3-0501D4E57792}" destId="{CDD9A15C-5B72-46D4-A126-86438E917B4C}" srcOrd="0" destOrd="0" presId="urn:microsoft.com/office/officeart/2005/8/layout/lProcess2"/>
    <dgm:cxn modelId="{7367C4FC-0F5B-464A-B3CA-4C2D472C5C84}" srcId="{793C98E0-F091-4CA4-B64C-1C4F625B1842}" destId="{847E86C3-5E07-4A3E-B1C3-0501D4E57792}" srcOrd="1" destOrd="0" parTransId="{476A3353-E600-4B29-90A8-59014B4DE425}" sibTransId="{E55DCEEE-E782-4EC5-B9BE-33E159BD468A}"/>
    <dgm:cxn modelId="{8B62FFB4-076C-4B04-BE81-198DA0C07DBB}" type="presParOf" srcId="{FFBEACB8-1407-4E12-9B9B-D67EE1B0D80C}" destId="{1CB605F3-CB6F-43D3-9F0B-6054E3529802}" srcOrd="0" destOrd="0" presId="urn:microsoft.com/office/officeart/2005/8/layout/lProcess2"/>
    <dgm:cxn modelId="{161BBA34-8B88-4E9E-8A45-70C7C0AC11A5}" type="presParOf" srcId="{1CB605F3-CB6F-43D3-9F0B-6054E3529802}" destId="{7571E059-476D-4FDF-B8D7-8E06A55D1406}" srcOrd="0" destOrd="0" presId="urn:microsoft.com/office/officeart/2005/8/layout/lProcess2"/>
    <dgm:cxn modelId="{F2278FFC-9802-415F-8890-3EE05DA7FD50}" type="presParOf" srcId="{1CB605F3-CB6F-43D3-9F0B-6054E3529802}" destId="{E3564968-A4BC-41E6-8217-6210E273B7C6}" srcOrd="1" destOrd="0" presId="urn:microsoft.com/office/officeart/2005/8/layout/lProcess2"/>
    <dgm:cxn modelId="{F02FFD03-9CCB-4FB6-92B2-AC35AD942D2F}" type="presParOf" srcId="{1CB605F3-CB6F-43D3-9F0B-6054E3529802}" destId="{71DE4AA6-1A39-4471-8EDD-786C1CA80FAD}" srcOrd="2" destOrd="0" presId="urn:microsoft.com/office/officeart/2005/8/layout/lProcess2"/>
    <dgm:cxn modelId="{60DDE2AD-BDFB-423F-AD7A-05ACECC5A694}" type="presParOf" srcId="{71DE4AA6-1A39-4471-8EDD-786C1CA80FAD}" destId="{63EAB200-D12A-402F-80A5-F0C844A57330}" srcOrd="0" destOrd="0" presId="urn:microsoft.com/office/officeart/2005/8/layout/lProcess2"/>
    <dgm:cxn modelId="{5180BCCD-F0F8-4EF5-8E27-126B4B99D573}" type="presParOf" srcId="{63EAB200-D12A-402F-80A5-F0C844A57330}" destId="{3C22FCBD-9FF9-4C0D-95E0-654FFB0983F6}" srcOrd="0" destOrd="0" presId="urn:microsoft.com/office/officeart/2005/8/layout/lProcess2"/>
    <dgm:cxn modelId="{40403518-0574-4714-B361-DAF5A2EEF7A2}" type="presParOf" srcId="{63EAB200-D12A-402F-80A5-F0C844A57330}" destId="{9AC0F42F-E5EC-4842-9382-8233F6BE7E34}" srcOrd="1" destOrd="0" presId="urn:microsoft.com/office/officeart/2005/8/layout/lProcess2"/>
    <dgm:cxn modelId="{59CE114E-FC5E-4F01-9BF1-CEFA8054AC30}" type="presParOf" srcId="{63EAB200-D12A-402F-80A5-F0C844A57330}" destId="{CDD9A15C-5B72-46D4-A126-86438E917B4C}" srcOrd="2" destOrd="0" presId="urn:microsoft.com/office/officeart/2005/8/layout/lProcess2"/>
    <dgm:cxn modelId="{2B9096DD-4F91-40C9-A7ED-237C71A3B525}" type="presParOf" srcId="{FFBEACB8-1407-4E12-9B9B-D67EE1B0D80C}" destId="{BC959F49-7421-41F4-9DC2-D9B7106EED9D}" srcOrd="1" destOrd="0" presId="urn:microsoft.com/office/officeart/2005/8/layout/lProcess2"/>
    <dgm:cxn modelId="{7E491E22-BB57-4A3E-B69C-05766B24A638}" type="presParOf" srcId="{FFBEACB8-1407-4E12-9B9B-D67EE1B0D80C}" destId="{9CB427C1-64C1-4A0D-A9F3-AAF1968777A3}" srcOrd="2" destOrd="0" presId="urn:microsoft.com/office/officeart/2005/8/layout/lProcess2"/>
    <dgm:cxn modelId="{0BA588F8-CDCE-4D09-B19B-0A01517FF823}" type="presParOf" srcId="{9CB427C1-64C1-4A0D-A9F3-AAF1968777A3}" destId="{97CD4490-EBA8-404E-B9DB-7973B3D90D8C}" srcOrd="0" destOrd="0" presId="urn:microsoft.com/office/officeart/2005/8/layout/lProcess2"/>
    <dgm:cxn modelId="{0D8841EF-6776-4743-A1B5-AB10278B1997}" type="presParOf" srcId="{9CB427C1-64C1-4A0D-A9F3-AAF1968777A3}" destId="{237C1116-D739-41F6-AABB-8FC32F3BE649}" srcOrd="1" destOrd="0" presId="urn:microsoft.com/office/officeart/2005/8/layout/lProcess2"/>
    <dgm:cxn modelId="{3EA1E142-FD9B-4B56-8053-DEA69C7D593D}" type="presParOf" srcId="{9CB427C1-64C1-4A0D-A9F3-AAF1968777A3}" destId="{6C44D832-5EE4-4794-8A60-396087D121CB}" srcOrd="2" destOrd="0" presId="urn:microsoft.com/office/officeart/2005/8/layout/lProcess2"/>
    <dgm:cxn modelId="{88486531-8144-4654-A7D8-485AB2FDEEBB}" type="presParOf" srcId="{6C44D832-5EE4-4794-8A60-396087D121CB}" destId="{D29353C3-7E2F-4EF7-B6DD-AE3F1B262981}" srcOrd="0" destOrd="0" presId="urn:microsoft.com/office/officeart/2005/8/layout/lProcess2"/>
    <dgm:cxn modelId="{F1950185-6876-4C0A-9329-DE78CAE5C92E}" type="presParOf" srcId="{D29353C3-7E2F-4EF7-B6DD-AE3F1B262981}" destId="{F1289561-1B01-4AFE-BE05-DFEC9B7A7D73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0B29FE-D04F-45B5-917E-663119EFFA3F}" type="doc">
      <dgm:prSet loTypeId="urn:microsoft.com/office/officeart/2005/8/layout/vProcess5" loCatId="process" qsTypeId="urn:microsoft.com/office/officeart/2005/8/quickstyle/simple3" qsCatId="simple" csTypeId="urn:microsoft.com/office/officeart/2005/8/colors/accent1_3" csCatId="accent1" phldr="1"/>
      <dgm:spPr/>
    </dgm:pt>
    <dgm:pt modelId="{1FB3CA7C-922C-400F-8DC5-C1F2C0E8AE8D}">
      <dgm:prSet phldrT="[Текст]" custT="1"/>
      <dgm:spPr/>
      <dgm:t>
        <a:bodyPr/>
        <a:lstStyle/>
        <a:p>
          <a:r>
            <a:rPr lang="ru-RU" sz="2000" smtClean="0"/>
            <a:t>Используем 1-й подход</a:t>
          </a:r>
          <a:endParaRPr lang="ru-RU" sz="2000"/>
        </a:p>
      </dgm:t>
    </dgm:pt>
    <dgm:pt modelId="{7F841F5E-B09A-4D4D-B08A-A7BCA14F88BB}" type="parTrans" cxnId="{359A3004-328E-48CE-B66B-D978EAA6C8CA}">
      <dgm:prSet/>
      <dgm:spPr/>
      <dgm:t>
        <a:bodyPr/>
        <a:lstStyle/>
        <a:p>
          <a:endParaRPr lang="ru-RU" sz="1600"/>
        </a:p>
      </dgm:t>
    </dgm:pt>
    <dgm:pt modelId="{4F6B20AE-8BBB-43E8-BFB4-7A0F01995972}" type="sibTrans" cxnId="{359A3004-328E-48CE-B66B-D978EAA6C8CA}">
      <dgm:prSet custT="1"/>
      <dgm:spPr/>
      <dgm:t>
        <a:bodyPr/>
        <a:lstStyle/>
        <a:p>
          <a:endParaRPr lang="ru-RU" sz="2400"/>
        </a:p>
      </dgm:t>
    </dgm:pt>
    <dgm:pt modelId="{DB14D1DC-006E-4FD7-84FF-918EAA549FEB}">
      <dgm:prSet custT="1"/>
      <dgm:spPr/>
      <dgm:t>
        <a:bodyPr/>
        <a:lstStyle/>
        <a:p>
          <a:r>
            <a:rPr lang="ru-RU" sz="2000" dirty="0" err="1" smtClean="0"/>
            <a:t>Валидируем</a:t>
          </a:r>
          <a:r>
            <a:rPr lang="ru-RU" sz="2000" dirty="0" smtClean="0"/>
            <a:t> результат по конкурентам (2-й подход)</a:t>
          </a:r>
        </a:p>
      </dgm:t>
    </dgm:pt>
    <dgm:pt modelId="{EC556DA7-E6D1-49B2-B334-006E15E615F6}" type="parTrans" cxnId="{AD937E7D-8BFC-48B0-A7A4-B560D0B80CFE}">
      <dgm:prSet/>
      <dgm:spPr/>
      <dgm:t>
        <a:bodyPr/>
        <a:lstStyle/>
        <a:p>
          <a:endParaRPr lang="ru-RU" sz="1600"/>
        </a:p>
      </dgm:t>
    </dgm:pt>
    <dgm:pt modelId="{AFB44536-2C6B-4C7A-8B98-621B91BE1450}" type="sibTrans" cxnId="{AD937E7D-8BFC-48B0-A7A4-B560D0B80CFE}">
      <dgm:prSet custT="1"/>
      <dgm:spPr/>
      <dgm:t>
        <a:bodyPr/>
        <a:lstStyle/>
        <a:p>
          <a:endParaRPr lang="ru-RU" sz="2400"/>
        </a:p>
      </dgm:t>
    </dgm:pt>
    <dgm:pt modelId="{C93CB30C-994C-4C01-B211-C76452A669D8}">
      <dgm:prSet custT="1"/>
      <dgm:spPr/>
      <dgm:t>
        <a:bodyPr/>
        <a:lstStyle/>
        <a:p>
          <a:r>
            <a:rPr lang="ru-RU" sz="2000" dirty="0" smtClean="0"/>
            <a:t>Корректируем предположения в модели (коэффициенты)</a:t>
          </a:r>
        </a:p>
      </dgm:t>
    </dgm:pt>
    <dgm:pt modelId="{3B1CE7CC-E044-48AE-A0E3-CA9DD11A0E67}" type="parTrans" cxnId="{D42FE93A-1D3F-417A-91E5-5C54B0B78DB8}">
      <dgm:prSet/>
      <dgm:spPr/>
      <dgm:t>
        <a:bodyPr/>
        <a:lstStyle/>
        <a:p>
          <a:endParaRPr lang="ru-RU" sz="1600"/>
        </a:p>
      </dgm:t>
    </dgm:pt>
    <dgm:pt modelId="{DEDBDE33-3DBB-40F8-A9A1-7BDD9EACBFCD}" type="sibTrans" cxnId="{D42FE93A-1D3F-417A-91E5-5C54B0B78DB8}">
      <dgm:prSet/>
      <dgm:spPr/>
      <dgm:t>
        <a:bodyPr/>
        <a:lstStyle/>
        <a:p>
          <a:endParaRPr lang="ru-RU" sz="1600"/>
        </a:p>
      </dgm:t>
    </dgm:pt>
    <dgm:pt modelId="{F45E442D-D610-43CC-8037-33860B725785}" type="pres">
      <dgm:prSet presAssocID="{520B29FE-D04F-45B5-917E-663119EFFA3F}" presName="outerComposite" presStyleCnt="0">
        <dgm:presLayoutVars>
          <dgm:chMax val="5"/>
          <dgm:dir/>
          <dgm:resizeHandles val="exact"/>
        </dgm:presLayoutVars>
      </dgm:prSet>
      <dgm:spPr/>
    </dgm:pt>
    <dgm:pt modelId="{13A6462E-0F3C-4EC9-AED4-FCFE7DBECAEF}" type="pres">
      <dgm:prSet presAssocID="{520B29FE-D04F-45B5-917E-663119EFFA3F}" presName="dummyMaxCanvas" presStyleCnt="0">
        <dgm:presLayoutVars/>
      </dgm:prSet>
      <dgm:spPr/>
    </dgm:pt>
    <dgm:pt modelId="{CF28B4A0-8EE1-4574-BC41-07797A00EAB0}" type="pres">
      <dgm:prSet presAssocID="{520B29FE-D04F-45B5-917E-663119EFFA3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175F4-4248-476D-B7F9-1710AE27005B}" type="pres">
      <dgm:prSet presAssocID="{520B29FE-D04F-45B5-917E-663119EFFA3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4F0D3-55EA-49C8-A72F-479D2C26035A}" type="pres">
      <dgm:prSet presAssocID="{520B29FE-D04F-45B5-917E-663119EFFA3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6AE13-99E8-47D7-BE22-50F95F030822}" type="pres">
      <dgm:prSet presAssocID="{520B29FE-D04F-45B5-917E-663119EFFA3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5A4AD-D651-4315-8A6C-8FC8AF0CE9B1}" type="pres">
      <dgm:prSet presAssocID="{520B29FE-D04F-45B5-917E-663119EFFA3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65C60-BCE6-445B-A73A-2554F2CDA55F}" type="pres">
      <dgm:prSet presAssocID="{520B29FE-D04F-45B5-917E-663119EFFA3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5CE16-0046-41F9-9B06-C0B1D55AB28B}" type="pres">
      <dgm:prSet presAssocID="{520B29FE-D04F-45B5-917E-663119EFFA3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F741E-1EF2-4928-8C7C-AB14E57D512F}" type="pres">
      <dgm:prSet presAssocID="{520B29FE-D04F-45B5-917E-663119EFFA3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87D406-7476-4497-A5B8-055B8F165A7C}" type="presOf" srcId="{4F6B20AE-8BBB-43E8-BFB4-7A0F01995972}" destId="{30F6AE13-99E8-47D7-BE22-50F95F030822}" srcOrd="0" destOrd="0" presId="urn:microsoft.com/office/officeart/2005/8/layout/vProcess5"/>
    <dgm:cxn modelId="{A9EF0F03-A2FE-429E-9202-244AB6DBF0DC}" type="presOf" srcId="{C93CB30C-994C-4C01-B211-C76452A669D8}" destId="{91FF741E-1EF2-4928-8C7C-AB14E57D512F}" srcOrd="1" destOrd="0" presId="urn:microsoft.com/office/officeart/2005/8/layout/vProcess5"/>
    <dgm:cxn modelId="{359A3004-328E-48CE-B66B-D978EAA6C8CA}" srcId="{520B29FE-D04F-45B5-917E-663119EFFA3F}" destId="{1FB3CA7C-922C-400F-8DC5-C1F2C0E8AE8D}" srcOrd="0" destOrd="0" parTransId="{7F841F5E-B09A-4D4D-B08A-A7BCA14F88BB}" sibTransId="{4F6B20AE-8BBB-43E8-BFB4-7A0F01995972}"/>
    <dgm:cxn modelId="{57D3BAC6-DCC5-49D9-B809-C36D173A1CF9}" type="presOf" srcId="{AFB44536-2C6B-4C7A-8B98-621B91BE1450}" destId="{2405A4AD-D651-4315-8A6C-8FC8AF0CE9B1}" srcOrd="0" destOrd="0" presId="urn:microsoft.com/office/officeart/2005/8/layout/vProcess5"/>
    <dgm:cxn modelId="{9C368C7E-93A0-47A4-AD40-5A6762ADE45B}" type="presOf" srcId="{C93CB30C-994C-4C01-B211-C76452A669D8}" destId="{0414F0D3-55EA-49C8-A72F-479D2C26035A}" srcOrd="0" destOrd="0" presId="urn:microsoft.com/office/officeart/2005/8/layout/vProcess5"/>
    <dgm:cxn modelId="{D42FE93A-1D3F-417A-91E5-5C54B0B78DB8}" srcId="{520B29FE-D04F-45B5-917E-663119EFFA3F}" destId="{C93CB30C-994C-4C01-B211-C76452A669D8}" srcOrd="2" destOrd="0" parTransId="{3B1CE7CC-E044-48AE-A0E3-CA9DD11A0E67}" sibTransId="{DEDBDE33-3DBB-40F8-A9A1-7BDD9EACBFCD}"/>
    <dgm:cxn modelId="{AD937E7D-8BFC-48B0-A7A4-B560D0B80CFE}" srcId="{520B29FE-D04F-45B5-917E-663119EFFA3F}" destId="{DB14D1DC-006E-4FD7-84FF-918EAA549FEB}" srcOrd="1" destOrd="0" parTransId="{EC556DA7-E6D1-49B2-B334-006E15E615F6}" sibTransId="{AFB44536-2C6B-4C7A-8B98-621B91BE1450}"/>
    <dgm:cxn modelId="{F0040CE8-6BCD-4A6B-BF43-50903A0B102E}" type="presOf" srcId="{1FB3CA7C-922C-400F-8DC5-C1F2C0E8AE8D}" destId="{19965C60-BCE6-445B-A73A-2554F2CDA55F}" srcOrd="1" destOrd="0" presId="urn:microsoft.com/office/officeart/2005/8/layout/vProcess5"/>
    <dgm:cxn modelId="{0BD926E4-91E8-4DFB-AE4B-06D213272015}" type="presOf" srcId="{1FB3CA7C-922C-400F-8DC5-C1F2C0E8AE8D}" destId="{CF28B4A0-8EE1-4574-BC41-07797A00EAB0}" srcOrd="0" destOrd="0" presId="urn:microsoft.com/office/officeart/2005/8/layout/vProcess5"/>
    <dgm:cxn modelId="{01309A48-D688-4AAB-BA15-AD0FEA2FA065}" type="presOf" srcId="{DB14D1DC-006E-4FD7-84FF-918EAA549FEB}" destId="{8D55CE16-0046-41F9-9B06-C0B1D55AB28B}" srcOrd="1" destOrd="0" presId="urn:microsoft.com/office/officeart/2005/8/layout/vProcess5"/>
    <dgm:cxn modelId="{9D11C71F-92DA-41D6-8C28-EAAC0DDE4CB6}" type="presOf" srcId="{520B29FE-D04F-45B5-917E-663119EFFA3F}" destId="{F45E442D-D610-43CC-8037-33860B725785}" srcOrd="0" destOrd="0" presId="urn:microsoft.com/office/officeart/2005/8/layout/vProcess5"/>
    <dgm:cxn modelId="{619F8B9A-E5B9-4008-B8E1-F9D3D51DD67C}" type="presOf" srcId="{DB14D1DC-006E-4FD7-84FF-918EAA549FEB}" destId="{6A0175F4-4248-476D-B7F9-1710AE27005B}" srcOrd="0" destOrd="0" presId="urn:microsoft.com/office/officeart/2005/8/layout/vProcess5"/>
    <dgm:cxn modelId="{C4585D48-E1FC-4B30-BED9-963494CAC46A}" type="presParOf" srcId="{F45E442D-D610-43CC-8037-33860B725785}" destId="{13A6462E-0F3C-4EC9-AED4-FCFE7DBECAEF}" srcOrd="0" destOrd="0" presId="urn:microsoft.com/office/officeart/2005/8/layout/vProcess5"/>
    <dgm:cxn modelId="{D765DDE0-16E1-45B8-98D6-A2ADF19A5AA9}" type="presParOf" srcId="{F45E442D-D610-43CC-8037-33860B725785}" destId="{CF28B4A0-8EE1-4574-BC41-07797A00EAB0}" srcOrd="1" destOrd="0" presId="urn:microsoft.com/office/officeart/2005/8/layout/vProcess5"/>
    <dgm:cxn modelId="{471A45D2-4BED-4478-B962-5613A5C39C69}" type="presParOf" srcId="{F45E442D-D610-43CC-8037-33860B725785}" destId="{6A0175F4-4248-476D-B7F9-1710AE27005B}" srcOrd="2" destOrd="0" presId="urn:microsoft.com/office/officeart/2005/8/layout/vProcess5"/>
    <dgm:cxn modelId="{2BAEC8B7-8A59-40B3-A025-81018D099137}" type="presParOf" srcId="{F45E442D-D610-43CC-8037-33860B725785}" destId="{0414F0D3-55EA-49C8-A72F-479D2C26035A}" srcOrd="3" destOrd="0" presId="urn:microsoft.com/office/officeart/2005/8/layout/vProcess5"/>
    <dgm:cxn modelId="{712509F7-8A27-47D9-93DB-F3BA97B5766B}" type="presParOf" srcId="{F45E442D-D610-43CC-8037-33860B725785}" destId="{30F6AE13-99E8-47D7-BE22-50F95F030822}" srcOrd="4" destOrd="0" presId="urn:microsoft.com/office/officeart/2005/8/layout/vProcess5"/>
    <dgm:cxn modelId="{954FDDE0-3AA7-4B88-8258-9C7DFD0AF71C}" type="presParOf" srcId="{F45E442D-D610-43CC-8037-33860B725785}" destId="{2405A4AD-D651-4315-8A6C-8FC8AF0CE9B1}" srcOrd="5" destOrd="0" presId="urn:microsoft.com/office/officeart/2005/8/layout/vProcess5"/>
    <dgm:cxn modelId="{1FED0168-2DDA-47C9-B206-46480FA2562E}" type="presParOf" srcId="{F45E442D-D610-43CC-8037-33860B725785}" destId="{19965C60-BCE6-445B-A73A-2554F2CDA55F}" srcOrd="6" destOrd="0" presId="urn:microsoft.com/office/officeart/2005/8/layout/vProcess5"/>
    <dgm:cxn modelId="{52AC8708-5362-406A-955A-EA4E03F33561}" type="presParOf" srcId="{F45E442D-D610-43CC-8037-33860B725785}" destId="{8D55CE16-0046-41F9-9B06-C0B1D55AB28B}" srcOrd="7" destOrd="0" presId="urn:microsoft.com/office/officeart/2005/8/layout/vProcess5"/>
    <dgm:cxn modelId="{A1F80B64-1977-4B57-AF26-93783F8AEBDB}" type="presParOf" srcId="{F45E442D-D610-43CC-8037-33860B725785}" destId="{91FF741E-1EF2-4928-8C7C-AB14E57D512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5B957-68C0-401B-A420-8897CA0FF39E}">
      <dsp:nvSpPr>
        <dsp:cNvPr id="0" name=""/>
        <dsp:cNvSpPr/>
      </dsp:nvSpPr>
      <dsp:spPr>
        <a:xfrm>
          <a:off x="4751" y="650427"/>
          <a:ext cx="1320031" cy="132003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Частота</a:t>
          </a:r>
          <a:endParaRPr lang="ru-RU" sz="1900" kern="1200" dirty="0"/>
        </a:p>
      </dsp:txBody>
      <dsp:txXfrm>
        <a:off x="198065" y="843741"/>
        <a:ext cx="933403" cy="933403"/>
      </dsp:txXfrm>
    </dsp:sp>
    <dsp:sp modelId="{235D5CDD-D1A1-430E-B33D-80DF0DB177A5}">
      <dsp:nvSpPr>
        <dsp:cNvPr id="0" name=""/>
        <dsp:cNvSpPr/>
      </dsp:nvSpPr>
      <dsp:spPr>
        <a:xfrm rot="2783803">
          <a:off x="1431968" y="927634"/>
          <a:ext cx="765618" cy="765618"/>
        </a:xfrm>
        <a:prstGeom prst="mathPlus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1533451" y="1220406"/>
        <a:ext cx="562652" cy="180074"/>
      </dsp:txXfrm>
    </dsp:sp>
    <dsp:sp modelId="{AEDB9D99-BB7D-4FA4-AC37-18419B2FB2FF}">
      <dsp:nvSpPr>
        <dsp:cNvPr id="0" name=""/>
        <dsp:cNvSpPr/>
      </dsp:nvSpPr>
      <dsp:spPr>
        <a:xfrm>
          <a:off x="2304773" y="650427"/>
          <a:ext cx="1320031" cy="132003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Позиция в выдаче</a:t>
          </a:r>
          <a:endParaRPr lang="ru-RU" sz="1600" kern="1200" dirty="0"/>
        </a:p>
      </dsp:txBody>
      <dsp:txXfrm>
        <a:off x="2498087" y="843741"/>
        <a:ext cx="933403" cy="933403"/>
      </dsp:txXfrm>
    </dsp:sp>
    <dsp:sp modelId="{57705794-C295-4777-8F3D-B67DAA118A5B}">
      <dsp:nvSpPr>
        <dsp:cNvPr id="0" name=""/>
        <dsp:cNvSpPr/>
      </dsp:nvSpPr>
      <dsp:spPr>
        <a:xfrm rot="2710220">
          <a:off x="3731990" y="927634"/>
          <a:ext cx="765618" cy="765618"/>
        </a:xfrm>
        <a:prstGeom prst="mathPlus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833473" y="1220406"/>
        <a:ext cx="562652" cy="180074"/>
      </dsp:txXfrm>
    </dsp:sp>
    <dsp:sp modelId="{7D968FB7-DEB5-497C-A03F-004C0FF07179}">
      <dsp:nvSpPr>
        <dsp:cNvPr id="0" name=""/>
        <dsp:cNvSpPr/>
      </dsp:nvSpPr>
      <dsp:spPr>
        <a:xfrm>
          <a:off x="4604795" y="650427"/>
          <a:ext cx="1320031" cy="132003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CTR</a:t>
          </a:r>
          <a:endParaRPr lang="ru-RU" sz="2000" kern="1200" dirty="0"/>
        </a:p>
      </dsp:txBody>
      <dsp:txXfrm>
        <a:off x="4798109" y="843741"/>
        <a:ext cx="933403" cy="933403"/>
      </dsp:txXfrm>
    </dsp:sp>
    <dsp:sp modelId="{EEC0F6E9-3067-4C6D-9DB4-10303011D583}">
      <dsp:nvSpPr>
        <dsp:cNvPr id="0" name=""/>
        <dsp:cNvSpPr/>
      </dsp:nvSpPr>
      <dsp:spPr>
        <a:xfrm>
          <a:off x="6032013" y="927634"/>
          <a:ext cx="765618" cy="765618"/>
        </a:xfrm>
        <a:prstGeom prst="mathEqual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6133496" y="1085351"/>
        <a:ext cx="562652" cy="450184"/>
      </dsp:txXfrm>
    </dsp:sp>
    <dsp:sp modelId="{F6AA4EA8-B8A0-422A-8497-766129F02C71}">
      <dsp:nvSpPr>
        <dsp:cNvPr id="0" name=""/>
        <dsp:cNvSpPr/>
      </dsp:nvSpPr>
      <dsp:spPr>
        <a:xfrm>
          <a:off x="6904817" y="650427"/>
          <a:ext cx="1320031" cy="132003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Трафик</a:t>
          </a:r>
          <a:endParaRPr lang="ru-RU" sz="1900" kern="1200" dirty="0"/>
        </a:p>
      </dsp:txBody>
      <dsp:txXfrm>
        <a:off x="7098131" y="843741"/>
        <a:ext cx="933403" cy="9334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3B5A1-778A-4756-A8A2-9945908D6B6B}">
      <dsp:nvSpPr>
        <dsp:cNvPr id="0" name=""/>
        <dsp:cNvSpPr/>
      </dsp:nvSpPr>
      <dsp:spPr>
        <a:xfrm>
          <a:off x="1905" y="1127940"/>
          <a:ext cx="1857375" cy="78379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Частота</a:t>
          </a:r>
          <a:endParaRPr lang="ru-RU" sz="1700" kern="1200" dirty="0"/>
        </a:p>
      </dsp:txBody>
      <dsp:txXfrm>
        <a:off x="1905" y="1127940"/>
        <a:ext cx="1857375" cy="783795"/>
      </dsp:txXfrm>
    </dsp:sp>
    <dsp:sp modelId="{7D04E44F-90EA-4C30-A7A6-A76D19CBA06C}">
      <dsp:nvSpPr>
        <dsp:cNvPr id="0" name=""/>
        <dsp:cNvSpPr/>
      </dsp:nvSpPr>
      <dsp:spPr>
        <a:xfrm>
          <a:off x="1905" y="1944212"/>
          <a:ext cx="1857375" cy="111996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D5BA18-C6D4-459D-8074-1C51835B3193}">
      <dsp:nvSpPr>
        <dsp:cNvPr id="0" name=""/>
        <dsp:cNvSpPr/>
      </dsp:nvSpPr>
      <dsp:spPr>
        <a:xfrm>
          <a:off x="2119312" y="1127940"/>
          <a:ext cx="1857375" cy="78379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Конкурентность</a:t>
          </a:r>
          <a:endParaRPr lang="ru-RU" sz="1700" kern="1200" dirty="0"/>
        </a:p>
      </dsp:txBody>
      <dsp:txXfrm>
        <a:off x="2119312" y="1127940"/>
        <a:ext cx="1857375" cy="783795"/>
      </dsp:txXfrm>
    </dsp:sp>
    <dsp:sp modelId="{821158AE-257E-4811-8498-93E6117FA243}">
      <dsp:nvSpPr>
        <dsp:cNvPr id="0" name=""/>
        <dsp:cNvSpPr/>
      </dsp:nvSpPr>
      <dsp:spPr>
        <a:xfrm>
          <a:off x="2119312" y="1944212"/>
          <a:ext cx="1857375" cy="111996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F8FEA-8EAF-4D32-A336-AC355923487F}">
      <dsp:nvSpPr>
        <dsp:cNvPr id="0" name=""/>
        <dsp:cNvSpPr/>
      </dsp:nvSpPr>
      <dsp:spPr>
        <a:xfrm>
          <a:off x="4236720" y="1127940"/>
          <a:ext cx="1857375" cy="78379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Ценность для бизнеса</a:t>
          </a:r>
          <a:endParaRPr lang="ru-RU" sz="1700" kern="1200" dirty="0"/>
        </a:p>
      </dsp:txBody>
      <dsp:txXfrm>
        <a:off x="4236720" y="1127940"/>
        <a:ext cx="1857375" cy="783795"/>
      </dsp:txXfrm>
    </dsp:sp>
    <dsp:sp modelId="{CBF60D4D-5523-4DDE-930E-A6CAB4519EEF}">
      <dsp:nvSpPr>
        <dsp:cNvPr id="0" name=""/>
        <dsp:cNvSpPr/>
      </dsp:nvSpPr>
      <dsp:spPr>
        <a:xfrm>
          <a:off x="4238625" y="1976388"/>
          <a:ext cx="1857375" cy="111996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ru-RU" sz="1400" kern="1200" dirty="0" smtClean="0"/>
            <a:t>Товары</a:t>
          </a:r>
          <a:endParaRPr lang="ru-RU" sz="1400" b="1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ru-RU" sz="1400" kern="1200" dirty="0" smtClean="0"/>
            <a:t>Услуги</a:t>
          </a:r>
          <a:endParaRPr lang="ru-RU" sz="1400" b="1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ru-RU" sz="1400" kern="1200" dirty="0" smtClean="0"/>
            <a:t>Целевые действия</a:t>
          </a:r>
          <a:endParaRPr lang="ru-RU" sz="1400" b="1" kern="1200" dirty="0"/>
        </a:p>
      </dsp:txBody>
      <dsp:txXfrm>
        <a:off x="4238625" y="1976388"/>
        <a:ext cx="1857375" cy="11199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1E059-476D-4FDF-B8D7-8E06A55D1406}">
      <dsp:nvSpPr>
        <dsp:cNvPr id="0" name=""/>
        <dsp:cNvSpPr/>
      </dsp:nvSpPr>
      <dsp:spPr>
        <a:xfrm>
          <a:off x="4000" y="0"/>
          <a:ext cx="3848138" cy="28083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Продуктовые запросы</a:t>
          </a:r>
        </a:p>
      </dsp:txBody>
      <dsp:txXfrm>
        <a:off x="4000" y="0"/>
        <a:ext cx="3848138" cy="842493"/>
      </dsp:txXfrm>
    </dsp:sp>
    <dsp:sp modelId="{3C22FCBD-9FF9-4C0D-95E0-654FFB0983F6}">
      <dsp:nvSpPr>
        <dsp:cNvPr id="0" name=""/>
        <dsp:cNvSpPr/>
      </dsp:nvSpPr>
      <dsp:spPr>
        <a:xfrm>
          <a:off x="388814" y="843316"/>
          <a:ext cx="3078510" cy="8467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Интент</a:t>
          </a:r>
          <a:r>
            <a:rPr lang="ru-RU" sz="1600" b="1" kern="1200" dirty="0" smtClean="0"/>
            <a:t> = информация</a:t>
          </a:r>
        </a:p>
        <a:p>
          <a:pPr lvl="0" algn="ctr" defTabSz="7112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ym typeface="Wingdings" pitchFamily="2" charset="2"/>
            </a:rPr>
            <a:t>Прибыль от продукта умножается на</a:t>
          </a:r>
          <a:br>
            <a:rPr lang="ru-RU" sz="1100" kern="1200" dirty="0" smtClean="0">
              <a:sym typeface="Wingdings" pitchFamily="2" charset="2"/>
            </a:rPr>
          </a:br>
          <a:r>
            <a:rPr lang="ru-RU" sz="1100" kern="1200" dirty="0" smtClean="0">
              <a:sym typeface="Wingdings" pitchFamily="2" charset="2"/>
            </a:rPr>
            <a:t>условно </a:t>
          </a:r>
          <a:r>
            <a:rPr lang="ru-RU" sz="1100" b="1" kern="1200" dirty="0" smtClean="0">
              <a:sym typeface="Wingdings" pitchFamily="2" charset="2"/>
            </a:rPr>
            <a:t>низкую</a:t>
          </a:r>
          <a:r>
            <a:rPr lang="ru-RU" sz="1100" kern="1200" dirty="0" smtClean="0">
              <a:sym typeface="Wingdings" pitchFamily="2" charset="2"/>
            </a:rPr>
            <a:t> конверсию (напр., 0.5%)</a:t>
          </a:r>
          <a:endParaRPr lang="ru-RU" sz="1100" b="1" kern="1200" dirty="0"/>
        </a:p>
      </dsp:txBody>
      <dsp:txXfrm>
        <a:off x="413614" y="868116"/>
        <a:ext cx="3028910" cy="797144"/>
      </dsp:txXfrm>
    </dsp:sp>
    <dsp:sp modelId="{CDD9A15C-5B72-46D4-A126-86438E917B4C}">
      <dsp:nvSpPr>
        <dsp:cNvPr id="0" name=""/>
        <dsp:cNvSpPr/>
      </dsp:nvSpPr>
      <dsp:spPr>
        <a:xfrm>
          <a:off x="388814" y="1820329"/>
          <a:ext cx="3078510" cy="8467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Интент</a:t>
          </a:r>
          <a:r>
            <a:rPr lang="ru-RU" sz="1600" b="1" kern="1200" dirty="0" smtClean="0"/>
            <a:t> = покупка</a:t>
          </a:r>
        </a:p>
        <a:p>
          <a:pPr lvl="0" algn="ctr" defTabSz="7112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ym typeface="Wingdings" pitchFamily="2" charset="2"/>
            </a:rPr>
            <a:t>Прибыль от продукта умножается на</a:t>
          </a:r>
          <a:br>
            <a:rPr lang="ru-RU" sz="1100" kern="1200" dirty="0" smtClean="0">
              <a:sym typeface="Wingdings" pitchFamily="2" charset="2"/>
            </a:rPr>
          </a:br>
          <a:r>
            <a:rPr lang="ru-RU" sz="1100" kern="1200" dirty="0" smtClean="0">
              <a:sym typeface="Wingdings" pitchFamily="2" charset="2"/>
            </a:rPr>
            <a:t>условно </a:t>
          </a:r>
          <a:r>
            <a:rPr lang="ru-RU" sz="1100" b="1" kern="1200" dirty="0" smtClean="0">
              <a:sym typeface="Wingdings" pitchFamily="2" charset="2"/>
            </a:rPr>
            <a:t>высокую </a:t>
          </a:r>
          <a:r>
            <a:rPr lang="ru-RU" sz="1100" kern="1200" dirty="0" smtClean="0">
              <a:sym typeface="Wingdings" pitchFamily="2" charset="2"/>
            </a:rPr>
            <a:t>конверсию (напр., 5%)</a:t>
          </a:r>
          <a:endParaRPr lang="ru-RU" sz="1100" b="1" kern="1200" dirty="0"/>
        </a:p>
      </dsp:txBody>
      <dsp:txXfrm>
        <a:off x="413614" y="1845129"/>
        <a:ext cx="3028910" cy="797144"/>
      </dsp:txXfrm>
    </dsp:sp>
    <dsp:sp modelId="{97CD4490-EBA8-404E-B9DB-7973B3D90D8C}">
      <dsp:nvSpPr>
        <dsp:cNvPr id="0" name=""/>
        <dsp:cNvSpPr/>
      </dsp:nvSpPr>
      <dsp:spPr>
        <a:xfrm>
          <a:off x="4140749" y="0"/>
          <a:ext cx="3848138" cy="28083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Общие запросы</a:t>
          </a:r>
          <a:endParaRPr lang="ru-RU" sz="2000" kern="1200" dirty="0"/>
        </a:p>
      </dsp:txBody>
      <dsp:txXfrm>
        <a:off x="4140749" y="0"/>
        <a:ext cx="3848138" cy="842493"/>
      </dsp:txXfrm>
    </dsp:sp>
    <dsp:sp modelId="{F1289561-1B01-4AFE-BE05-DFEC9B7A7D73}">
      <dsp:nvSpPr>
        <dsp:cNvPr id="0" name=""/>
        <dsp:cNvSpPr/>
      </dsp:nvSpPr>
      <dsp:spPr>
        <a:xfrm>
          <a:off x="4525563" y="842493"/>
          <a:ext cx="3078510" cy="1825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ym typeface="Wingdings" pitchFamily="2" charset="2"/>
            </a:rPr>
            <a:t>Суммарный доход сайта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ym typeface="Wingdings" pitchFamily="2" charset="2"/>
            </a:rPr>
            <a:t>(за вычетом приходящегося</a:t>
          </a:r>
          <a:br>
            <a:rPr lang="ru-RU" sz="1100" kern="1200" dirty="0" smtClean="0">
              <a:sym typeface="Wingdings" pitchFamily="2" charset="2"/>
            </a:rPr>
          </a:br>
          <a:r>
            <a:rPr lang="ru-RU" sz="1100" kern="1200" dirty="0" smtClean="0">
              <a:sym typeface="Wingdings" pitchFamily="2" charset="2"/>
            </a:rPr>
            <a:t>на продуктовые запросы)</a:t>
          </a:r>
          <a:r>
            <a:rPr lang="ru-RU" sz="1400" kern="1200" dirty="0" smtClean="0">
              <a:sym typeface="Wingdings" pitchFamily="2" charset="2"/>
            </a:rPr>
            <a:t>,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ym typeface="Wingdings" pitchFamily="2" charset="2"/>
            </a:rPr>
            <a:t>деленный на </a:t>
          </a:r>
          <a:r>
            <a:rPr lang="ru-RU" sz="1400" b="1" kern="1200" dirty="0" smtClean="0">
              <a:sym typeface="Wingdings" pitchFamily="2" charset="2"/>
            </a:rPr>
            <a:t>суммарный трафик по общим запросам</a:t>
          </a:r>
          <a:r>
            <a:rPr lang="ru-RU" sz="1400" kern="1200" dirty="0" smtClean="0">
              <a:sym typeface="Wingdings" pitchFamily="2" charset="2"/>
            </a:rPr>
            <a:t/>
          </a:r>
          <a:br>
            <a:rPr lang="ru-RU" sz="1400" kern="1200" dirty="0" smtClean="0">
              <a:sym typeface="Wingdings" pitchFamily="2" charset="2"/>
            </a:rPr>
          </a:br>
          <a:r>
            <a:rPr lang="ru-RU" sz="1400" kern="1200" dirty="0" smtClean="0">
              <a:sym typeface="Wingdings" pitchFamily="2" charset="2"/>
            </a:rPr>
            <a:t/>
          </a:r>
          <a:br>
            <a:rPr lang="ru-RU" sz="1400" kern="1200" dirty="0" smtClean="0">
              <a:sym typeface="Wingdings" pitchFamily="2" charset="2"/>
            </a:rPr>
          </a:br>
          <a:r>
            <a:rPr lang="ru-RU" sz="1400" kern="1200" dirty="0" smtClean="0">
              <a:sym typeface="Wingdings" pitchFamily="2" charset="2"/>
            </a:rPr>
            <a:t>(удельный доход на посещение)</a:t>
          </a:r>
          <a:endParaRPr lang="ru-RU" sz="1400" kern="1200" dirty="0" smtClean="0"/>
        </a:p>
      </dsp:txBody>
      <dsp:txXfrm>
        <a:off x="4579027" y="895957"/>
        <a:ext cx="2971582" cy="17184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8B4A0-8EE1-4574-BC41-07797A00EAB0}">
      <dsp:nvSpPr>
        <dsp:cNvPr id="0" name=""/>
        <dsp:cNvSpPr/>
      </dsp:nvSpPr>
      <dsp:spPr>
        <a:xfrm>
          <a:off x="0" y="0"/>
          <a:ext cx="5957174" cy="8904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Используем 1-й подход</a:t>
          </a:r>
          <a:endParaRPr lang="ru-RU" sz="2000" kern="1200"/>
        </a:p>
      </dsp:txBody>
      <dsp:txXfrm>
        <a:off x="26080" y="26080"/>
        <a:ext cx="4996328" cy="838271"/>
      </dsp:txXfrm>
    </dsp:sp>
    <dsp:sp modelId="{6A0175F4-4248-476D-B7F9-1710AE27005B}">
      <dsp:nvSpPr>
        <dsp:cNvPr id="0" name=""/>
        <dsp:cNvSpPr/>
      </dsp:nvSpPr>
      <dsp:spPr>
        <a:xfrm>
          <a:off x="525632" y="1038836"/>
          <a:ext cx="5957174" cy="8904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153123"/>
                <a:satOff val="-2196"/>
                <a:lumOff val="12807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153123"/>
                <a:satOff val="-2196"/>
                <a:lumOff val="12807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153123"/>
                <a:satOff val="-2196"/>
                <a:lumOff val="1280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Валидируем</a:t>
          </a:r>
          <a:r>
            <a:rPr lang="ru-RU" sz="2000" kern="1200" dirty="0" smtClean="0"/>
            <a:t> результат по конкурентам (2-й подход)</a:t>
          </a:r>
        </a:p>
      </dsp:txBody>
      <dsp:txXfrm>
        <a:off x="551712" y="1064916"/>
        <a:ext cx="4800600" cy="838271"/>
      </dsp:txXfrm>
    </dsp:sp>
    <dsp:sp modelId="{0414F0D3-55EA-49C8-A72F-479D2C26035A}">
      <dsp:nvSpPr>
        <dsp:cNvPr id="0" name=""/>
        <dsp:cNvSpPr/>
      </dsp:nvSpPr>
      <dsp:spPr>
        <a:xfrm>
          <a:off x="1051265" y="2077672"/>
          <a:ext cx="5957174" cy="8904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306246"/>
                <a:satOff val="-4392"/>
                <a:lumOff val="25615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Корректируем предположения в модели (коэффициенты)</a:t>
          </a:r>
        </a:p>
      </dsp:txBody>
      <dsp:txXfrm>
        <a:off x="1077345" y="2103752"/>
        <a:ext cx="4800600" cy="838271"/>
      </dsp:txXfrm>
    </dsp:sp>
    <dsp:sp modelId="{30F6AE13-99E8-47D7-BE22-50F95F030822}">
      <dsp:nvSpPr>
        <dsp:cNvPr id="0" name=""/>
        <dsp:cNvSpPr/>
      </dsp:nvSpPr>
      <dsp:spPr>
        <a:xfrm>
          <a:off x="5378393" y="675243"/>
          <a:ext cx="578780" cy="5787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508619" y="675243"/>
        <a:ext cx="318329" cy="435532"/>
      </dsp:txXfrm>
    </dsp:sp>
    <dsp:sp modelId="{2405A4AD-D651-4315-8A6C-8FC8AF0CE9B1}">
      <dsp:nvSpPr>
        <dsp:cNvPr id="0" name=""/>
        <dsp:cNvSpPr/>
      </dsp:nvSpPr>
      <dsp:spPr>
        <a:xfrm>
          <a:off x="5904026" y="1708143"/>
          <a:ext cx="578780" cy="5787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6034252" y="1708143"/>
        <a:ext cx="318329" cy="435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6A7B0-B261-4F16-8570-CF1374F38D94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4AA93-FBE7-440E-985E-1245B21A32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4AA93-FBE7-440E-985E-1245B21A32E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012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4AA93-FBE7-440E-985E-1245B21A32E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012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4AA93-FBE7-440E-985E-1245B21A32E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012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4AA93-FBE7-440E-985E-1245B21A32E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012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Дата 3"/>
          <p:cNvSpPr txBox="1">
            <a:spLocks/>
          </p:cNvSpPr>
          <p:nvPr userDrawn="1"/>
        </p:nvSpPr>
        <p:spPr>
          <a:xfrm>
            <a:off x="6948264" y="6492875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14</a:t>
            </a:r>
            <a:r>
              <a:rPr lang="ru-RU" dirty="0" smtClean="0"/>
              <a:t>.</a:t>
            </a:r>
            <a:r>
              <a:rPr lang="en-US" dirty="0" smtClean="0"/>
              <a:t>02</a:t>
            </a:r>
            <a:r>
              <a:rPr lang="ru-RU" dirty="0" smtClean="0"/>
              <a:t>.201</a:t>
            </a:r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13" name="Номер слайда 5"/>
          <p:cNvSpPr txBox="1">
            <a:spLocks/>
          </p:cNvSpPr>
          <p:nvPr userDrawn="1"/>
        </p:nvSpPr>
        <p:spPr>
          <a:xfrm>
            <a:off x="7956376" y="6492875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D98042-30F4-4B11-B565-27463548AAD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573016"/>
            <a:ext cx="9144000" cy="21602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5" t="14943" r="15255" b="17920"/>
          <a:stretch/>
        </p:blipFill>
        <p:spPr bwMode="auto">
          <a:xfrm>
            <a:off x="75935" y="5842005"/>
            <a:ext cx="968011" cy="94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392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5" t="14943" r="15255" b="17920"/>
          <a:stretch/>
        </p:blipFill>
        <p:spPr bwMode="auto">
          <a:xfrm rot="5400000">
            <a:off x="126577" y="5842005"/>
            <a:ext cx="968011" cy="94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268760"/>
            <a:ext cx="9144000" cy="216024"/>
          </a:xfrm>
          <a:prstGeom prst="rect">
            <a:avLst/>
          </a:prstGeom>
        </p:spPr>
      </p:pic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48264" y="6492875"/>
            <a:ext cx="1008112" cy="365125"/>
          </a:xfrm>
        </p:spPr>
        <p:txBody>
          <a:bodyPr/>
          <a:lstStyle>
            <a:lvl1pPr>
              <a:defRPr sz="1100"/>
            </a:lvl1pPr>
          </a:lstStyle>
          <a:p>
            <a:r>
              <a:rPr lang="ru-RU" dirty="0" smtClean="0"/>
              <a:t>14.02.2013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56376" y="6492875"/>
            <a:ext cx="730424" cy="365125"/>
          </a:xfrm>
        </p:spPr>
        <p:txBody>
          <a:bodyPr/>
          <a:lstStyle>
            <a:lvl1pPr>
              <a:defRPr sz="1100"/>
            </a:lvl1pPr>
          </a:lstStyle>
          <a:p>
            <a:fld id="{FFD98042-30F4-4B11-B565-27463548AA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939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948264" y="6492875"/>
            <a:ext cx="1008112" cy="365125"/>
          </a:xfrm>
        </p:spPr>
        <p:txBody>
          <a:bodyPr/>
          <a:lstStyle>
            <a:lvl1pPr>
              <a:defRPr sz="1100"/>
            </a:lvl1pPr>
          </a:lstStyle>
          <a:p>
            <a:r>
              <a:rPr lang="ru-RU" dirty="0" smtClean="0"/>
              <a:t>14.02.2013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56376" y="6492875"/>
            <a:ext cx="730424" cy="365125"/>
          </a:xfrm>
        </p:spPr>
        <p:txBody>
          <a:bodyPr/>
          <a:lstStyle>
            <a:lvl1pPr>
              <a:defRPr sz="1100"/>
            </a:lvl1pPr>
          </a:lstStyle>
          <a:p>
            <a:fld id="{FFD98042-30F4-4B11-B565-27463548AAD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5" t="14943" r="15255" b="17920"/>
          <a:stretch/>
        </p:blipFill>
        <p:spPr bwMode="auto">
          <a:xfrm rot="5400000">
            <a:off x="126577" y="5842005"/>
            <a:ext cx="968011" cy="94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59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tabLst>
                <a:tab pos="623888" algn="l"/>
                <a:tab pos="720725" algn="l"/>
              </a:tabLst>
              <a:defRPr sz="36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600"/>
            </a:lvl1pPr>
            <a:lvl2pPr>
              <a:spcAft>
                <a:spcPts val="600"/>
              </a:spcAft>
              <a:defRPr sz="1400"/>
            </a:lvl2pPr>
            <a:lvl3pPr>
              <a:spcAft>
                <a:spcPts val="600"/>
              </a:spcAft>
              <a:defRPr sz="1200"/>
            </a:lvl3pPr>
            <a:lvl4pPr>
              <a:spcAft>
                <a:spcPts val="600"/>
              </a:spcAft>
              <a:defRPr sz="1100"/>
            </a:lvl4pPr>
            <a:lvl5pPr>
              <a:spcAft>
                <a:spcPts val="600"/>
              </a:spcAft>
              <a:defRPr sz="11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48264" y="6492875"/>
            <a:ext cx="1008112" cy="365125"/>
          </a:xfrm>
        </p:spPr>
        <p:txBody>
          <a:bodyPr/>
          <a:lstStyle>
            <a:lvl1pPr>
              <a:defRPr sz="1100"/>
            </a:lvl1pPr>
          </a:lstStyle>
          <a:p>
            <a:r>
              <a:rPr lang="ru-RU" dirty="0" smtClean="0"/>
              <a:t>14.02.2013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56376" y="6492875"/>
            <a:ext cx="730424" cy="365125"/>
          </a:xfrm>
        </p:spPr>
        <p:txBody>
          <a:bodyPr/>
          <a:lstStyle>
            <a:lvl1pPr>
              <a:defRPr sz="1100"/>
            </a:lvl1pPr>
          </a:lstStyle>
          <a:p>
            <a:fld id="{FFD98042-30F4-4B11-B565-27463548AAD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268760"/>
            <a:ext cx="9144000" cy="21602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5" t="14943" r="15255" b="17920"/>
          <a:stretch/>
        </p:blipFill>
        <p:spPr bwMode="auto">
          <a:xfrm>
            <a:off x="75935" y="5842005"/>
            <a:ext cx="968011" cy="94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41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rgbClr val="CC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-9525" y="-20548"/>
            <a:ext cx="9153526" cy="1433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5" t="14943" r="15255" b="17920"/>
          <a:stretch/>
        </p:blipFill>
        <p:spPr bwMode="auto">
          <a:xfrm>
            <a:off x="467204" y="76897"/>
            <a:ext cx="968011" cy="94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61" y="2279979"/>
            <a:ext cx="8861035" cy="33092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852936"/>
            <a:ext cx="7664594" cy="1282452"/>
          </a:xfrm>
        </p:spPr>
        <p:txBody>
          <a:bodyPr anchor="t">
            <a:normAutofit/>
          </a:bodyPr>
          <a:lstStyle>
            <a:lvl1pPr algn="l">
              <a:defRPr sz="3600" b="1" cap="none" baseline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4135388"/>
            <a:ext cx="7272808" cy="750093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32240" y="6309320"/>
            <a:ext cx="21336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14.02.2013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9617"/>
            <a:ext cx="9144000" cy="233159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201792" y="178038"/>
            <a:ext cx="38347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dirty="0" smtClean="0">
                <a:solidFill>
                  <a:schemeClr val="tx1"/>
                </a:solidFill>
              </a:rPr>
              <a:t>Москва, Большой Саввинский пер., 12, стр. 18, оф. 304</a:t>
            </a:r>
          </a:p>
          <a:p>
            <a:pPr algn="r"/>
            <a:r>
              <a:rPr lang="ru-RU" sz="1100" dirty="0" smtClean="0">
                <a:solidFill>
                  <a:schemeClr val="tx1"/>
                </a:solidFill>
              </a:rPr>
              <a:t>Тел.: (495) 506-38-45, 638-54-06</a:t>
            </a:r>
          </a:p>
          <a:p>
            <a:pPr algn="r"/>
            <a:r>
              <a:rPr lang="en-US" sz="1100" dirty="0" smtClean="0">
                <a:solidFill>
                  <a:schemeClr val="tx1"/>
                </a:solidFill>
              </a:rPr>
              <a:t>info@medianation.ru</a:t>
            </a:r>
            <a:endParaRPr lang="ru-RU" sz="1100" dirty="0" smtClean="0">
              <a:solidFill>
                <a:schemeClr val="tx1"/>
              </a:solidFill>
            </a:endParaRPr>
          </a:p>
          <a:p>
            <a:pPr algn="r"/>
            <a:r>
              <a:rPr lang="en-US" sz="1100" dirty="0" smtClean="0">
                <a:solidFill>
                  <a:schemeClr val="tx1"/>
                </a:solidFill>
              </a:rPr>
              <a:t>www.medianation.ru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499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268760"/>
            <a:ext cx="9144000" cy="216024"/>
          </a:xfrm>
          <a:prstGeom prst="rect">
            <a:avLst/>
          </a:prstGeom>
        </p:spPr>
      </p:pic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6948264" y="6492875"/>
            <a:ext cx="1008112" cy="365125"/>
          </a:xfrm>
        </p:spPr>
        <p:txBody>
          <a:bodyPr/>
          <a:lstStyle>
            <a:lvl1pPr>
              <a:defRPr sz="1100"/>
            </a:lvl1pPr>
          </a:lstStyle>
          <a:p>
            <a:r>
              <a:rPr lang="ru-RU" dirty="0" smtClean="0"/>
              <a:t>14.02.2013</a:t>
            </a:r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56376" y="6492875"/>
            <a:ext cx="730424" cy="365125"/>
          </a:xfrm>
        </p:spPr>
        <p:txBody>
          <a:bodyPr/>
          <a:lstStyle>
            <a:lvl1pPr>
              <a:defRPr sz="1100"/>
            </a:lvl1pPr>
          </a:lstStyle>
          <a:p>
            <a:fld id="{FFD98042-30F4-4B11-B565-27463548AAD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5" t="14943" r="15255" b="17920"/>
          <a:stretch/>
        </p:blipFill>
        <p:spPr bwMode="auto">
          <a:xfrm>
            <a:off x="75935" y="5842005"/>
            <a:ext cx="968011" cy="94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054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268760"/>
            <a:ext cx="9144000" cy="216024"/>
          </a:xfrm>
          <a:prstGeom prst="rect">
            <a:avLst/>
          </a:prstGeom>
        </p:spPr>
      </p:pic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>
          <a:xfrm>
            <a:off x="6948264" y="6492875"/>
            <a:ext cx="1008112" cy="365125"/>
          </a:xfrm>
        </p:spPr>
        <p:txBody>
          <a:bodyPr/>
          <a:lstStyle>
            <a:lvl1pPr>
              <a:defRPr sz="1100"/>
            </a:lvl1pPr>
          </a:lstStyle>
          <a:p>
            <a:r>
              <a:rPr lang="ru-RU" dirty="0" smtClean="0"/>
              <a:t>14.02.2013</a:t>
            </a:r>
            <a:endParaRPr lang="ru-RU" dirty="0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56376" y="6492875"/>
            <a:ext cx="730424" cy="365125"/>
          </a:xfrm>
        </p:spPr>
        <p:txBody>
          <a:bodyPr/>
          <a:lstStyle>
            <a:lvl1pPr>
              <a:defRPr sz="1100"/>
            </a:lvl1pPr>
          </a:lstStyle>
          <a:p>
            <a:fld id="{FFD98042-30F4-4B11-B565-27463548AAD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5" t="14943" r="15255" b="17920"/>
          <a:stretch/>
        </p:blipFill>
        <p:spPr bwMode="auto">
          <a:xfrm>
            <a:off x="75935" y="5842005"/>
            <a:ext cx="968011" cy="94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882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268760"/>
            <a:ext cx="9144000" cy="216024"/>
          </a:xfrm>
          <a:prstGeom prst="rect">
            <a:avLst/>
          </a:prstGeom>
        </p:spPr>
      </p:pic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948264" y="6492875"/>
            <a:ext cx="1008112" cy="365125"/>
          </a:xfrm>
        </p:spPr>
        <p:txBody>
          <a:bodyPr/>
          <a:lstStyle>
            <a:lvl1pPr>
              <a:defRPr sz="1100"/>
            </a:lvl1pPr>
          </a:lstStyle>
          <a:p>
            <a:r>
              <a:rPr lang="ru-RU" dirty="0" smtClean="0"/>
              <a:t>14.02.2013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56376" y="6492875"/>
            <a:ext cx="730424" cy="365125"/>
          </a:xfrm>
        </p:spPr>
        <p:txBody>
          <a:bodyPr/>
          <a:lstStyle>
            <a:lvl1pPr>
              <a:defRPr sz="1100"/>
            </a:lvl1pPr>
          </a:lstStyle>
          <a:p>
            <a:fld id="{FFD98042-30F4-4B11-B565-27463548AAD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5" t="14943" r="15255" b="17920"/>
          <a:stretch/>
        </p:blipFill>
        <p:spPr bwMode="auto">
          <a:xfrm>
            <a:off x="75935" y="5842005"/>
            <a:ext cx="968011" cy="94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563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6948264" y="6492875"/>
            <a:ext cx="1008112" cy="365125"/>
          </a:xfrm>
        </p:spPr>
        <p:txBody>
          <a:bodyPr/>
          <a:lstStyle>
            <a:lvl1pPr>
              <a:defRPr sz="1100"/>
            </a:lvl1pPr>
          </a:lstStyle>
          <a:p>
            <a:r>
              <a:rPr lang="ru-RU" dirty="0" smtClean="0"/>
              <a:t>14.02.2013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56376" y="6492875"/>
            <a:ext cx="730424" cy="365125"/>
          </a:xfrm>
        </p:spPr>
        <p:txBody>
          <a:bodyPr/>
          <a:lstStyle>
            <a:lvl1pPr>
              <a:defRPr sz="1100"/>
            </a:lvl1pPr>
          </a:lstStyle>
          <a:p>
            <a:fld id="{FFD98042-30F4-4B11-B565-27463548AAD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5" t="14943" r="15255" b="17920"/>
          <a:stretch/>
        </p:blipFill>
        <p:spPr bwMode="auto">
          <a:xfrm>
            <a:off x="75935" y="5842005"/>
            <a:ext cx="968011" cy="94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27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48264" y="6492875"/>
            <a:ext cx="1008112" cy="365125"/>
          </a:xfrm>
        </p:spPr>
        <p:txBody>
          <a:bodyPr/>
          <a:lstStyle>
            <a:lvl1pPr>
              <a:defRPr sz="1100"/>
            </a:lvl1pPr>
          </a:lstStyle>
          <a:p>
            <a:r>
              <a:rPr lang="ru-RU" dirty="0" smtClean="0"/>
              <a:t>14.02.2013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56376" y="6492875"/>
            <a:ext cx="730424" cy="365125"/>
          </a:xfrm>
        </p:spPr>
        <p:txBody>
          <a:bodyPr/>
          <a:lstStyle>
            <a:lvl1pPr>
              <a:defRPr sz="1100"/>
            </a:lvl1pPr>
          </a:lstStyle>
          <a:p>
            <a:fld id="{FFD98042-30F4-4B11-B565-27463548AAD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5" t="14943" r="15255" b="17920"/>
          <a:stretch/>
        </p:blipFill>
        <p:spPr bwMode="auto">
          <a:xfrm>
            <a:off x="75935" y="5842005"/>
            <a:ext cx="968011" cy="94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097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48264" y="6492875"/>
            <a:ext cx="1008112" cy="365125"/>
          </a:xfrm>
        </p:spPr>
        <p:txBody>
          <a:bodyPr/>
          <a:lstStyle>
            <a:lvl1pPr>
              <a:defRPr sz="1100"/>
            </a:lvl1pPr>
          </a:lstStyle>
          <a:p>
            <a:r>
              <a:rPr lang="ru-RU" dirty="0" smtClean="0"/>
              <a:t>14.02.2013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56376" y="6492875"/>
            <a:ext cx="730424" cy="365125"/>
          </a:xfrm>
        </p:spPr>
        <p:txBody>
          <a:bodyPr/>
          <a:lstStyle>
            <a:lvl1pPr>
              <a:defRPr sz="1100"/>
            </a:lvl1pPr>
          </a:lstStyle>
          <a:p>
            <a:fld id="{FFD98042-30F4-4B11-B565-27463548AAD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5" t="14943" r="15255" b="17920"/>
          <a:stretch/>
        </p:blipFill>
        <p:spPr bwMode="auto">
          <a:xfrm>
            <a:off x="75935" y="5842005"/>
            <a:ext cx="968011" cy="94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644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3139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283968" y="63579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14.02.2013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98042-30F4-4B11-B565-27463548AA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21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996952"/>
            <a:ext cx="7664594" cy="128245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Прогнозирование поискового трафика</a:t>
            </a:r>
            <a:br>
              <a:rPr lang="ru-RU" sz="2800" dirty="0" smtClean="0"/>
            </a:br>
            <a:r>
              <a:rPr lang="ru-RU" sz="2800" dirty="0" smtClean="0"/>
              <a:t>и </a:t>
            </a:r>
            <a:r>
              <a:rPr lang="ru-RU" sz="2800" dirty="0" err="1" smtClean="0"/>
              <a:t>приоритезация</a:t>
            </a:r>
            <a:r>
              <a:rPr lang="ru-RU" sz="2800" dirty="0" smtClean="0"/>
              <a:t> запросов в продвижении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Антон </a:t>
            </a:r>
            <a:r>
              <a:rPr lang="ru-RU" b="1" dirty="0" err="1" smtClean="0"/>
              <a:t>Шаманаев</a:t>
            </a:r>
            <a:r>
              <a:rPr lang="ru-RU" dirty="0" smtClean="0"/>
              <a:t>, РА «</a:t>
            </a:r>
            <a:r>
              <a:rPr lang="ru-RU" dirty="0" err="1" smtClean="0"/>
              <a:t>МедиаНация</a:t>
            </a:r>
            <a:r>
              <a:rPr lang="ru-RU" dirty="0" smtClean="0"/>
              <a:t>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14.02.2013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42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Прогноз частоты в Яндексе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14.02.2013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8042-30F4-4B11-B565-27463548AAD3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13239"/>
            <a:ext cx="6840760" cy="42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80112" y="4581128"/>
            <a:ext cx="2304256" cy="288032"/>
          </a:xfrm>
          <a:prstGeom prst="rect">
            <a:avLst/>
          </a:prstGeom>
          <a:noFill/>
          <a:ln>
            <a:solidFill>
              <a:srgbClr val="CC3333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35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Прогноз частоты в Яндексе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Данные из </a:t>
            </a:r>
            <a:r>
              <a:rPr lang="en-US" dirty="0" err="1" smtClean="0"/>
              <a:t>Wordstat</a:t>
            </a:r>
            <a:endParaRPr lang="ru-RU" dirty="0" smtClean="0"/>
          </a:p>
          <a:p>
            <a:pPr lvl="1"/>
            <a:r>
              <a:rPr lang="ru-RU" dirty="0" smtClean="0"/>
              <a:t>Используем </a:t>
            </a:r>
            <a:r>
              <a:rPr lang="en-US" dirty="0" smtClean="0"/>
              <a:t>“!”, </a:t>
            </a:r>
            <a:r>
              <a:rPr lang="ru-RU" dirty="0" smtClean="0"/>
              <a:t>например:</a:t>
            </a:r>
            <a:r>
              <a:rPr lang="en-US" dirty="0" smtClean="0"/>
              <a:t> </a:t>
            </a:r>
            <a:r>
              <a:rPr lang="en-US" i="1" dirty="0" smtClean="0"/>
              <a:t>“!</a:t>
            </a:r>
            <a:r>
              <a:rPr lang="ru-RU" i="1" dirty="0" smtClean="0"/>
              <a:t>продвижение !сайтов !с !гарантиями</a:t>
            </a:r>
            <a:r>
              <a:rPr lang="en-US" i="1" dirty="0" smtClean="0"/>
              <a:t>”</a:t>
            </a:r>
          </a:p>
          <a:p>
            <a:pPr lvl="1"/>
            <a:r>
              <a:rPr lang="ru-RU" dirty="0" smtClean="0"/>
              <a:t>Необходимо уточнять регион</a:t>
            </a:r>
            <a:br>
              <a:rPr lang="ru-RU" dirty="0" smtClean="0"/>
            </a:br>
            <a:r>
              <a:rPr lang="ru-RU" dirty="0" smtClean="0"/>
              <a:t>(по разным запросам разный, в зависимости от </a:t>
            </a:r>
            <a:r>
              <a:rPr lang="ru-RU" dirty="0" err="1" smtClean="0"/>
              <a:t>геозависимости</a:t>
            </a:r>
            <a:r>
              <a:rPr lang="ru-RU" dirty="0" smtClean="0"/>
              <a:t>)</a:t>
            </a:r>
          </a:p>
          <a:p>
            <a:pPr lvl="1"/>
            <a:r>
              <a:rPr lang="ru-RU" dirty="0" smtClean="0"/>
              <a:t>Показы </a:t>
            </a:r>
            <a:r>
              <a:rPr lang="ru-RU" dirty="0" smtClean="0"/>
              <a:t>рекламных объявлений в поисковой выдаче за последний месяц</a:t>
            </a:r>
            <a:br>
              <a:rPr lang="ru-RU" dirty="0" smtClean="0"/>
            </a:br>
            <a:r>
              <a:rPr lang="ru-RU" dirty="0" smtClean="0"/>
              <a:t>(+ отставание еще на 2 недели)</a:t>
            </a:r>
          </a:p>
          <a:p>
            <a:pPr lvl="1"/>
            <a:r>
              <a:rPr lang="ru-RU" dirty="0" smtClean="0"/>
              <a:t>Пролистывание </a:t>
            </a:r>
            <a:r>
              <a:rPr lang="ru-RU" dirty="0" smtClean="0"/>
              <a:t>выдачи пользователем – показы прибавляются (оценочно 10-20%)</a:t>
            </a:r>
          </a:p>
          <a:p>
            <a:pPr lvl="1"/>
            <a:r>
              <a:rPr lang="ru-RU" dirty="0" smtClean="0"/>
              <a:t>Перестановки слов никак не уточнить</a:t>
            </a:r>
          </a:p>
          <a:p>
            <a:endParaRPr lang="ru-RU" dirty="0" smtClean="0"/>
          </a:p>
          <a:p>
            <a:r>
              <a:rPr lang="ru-RU" dirty="0" smtClean="0"/>
              <a:t>Сезонность:</a:t>
            </a:r>
          </a:p>
          <a:p>
            <a:pPr lvl="1"/>
            <a:r>
              <a:rPr lang="ru-RU" dirty="0" smtClean="0"/>
              <a:t>Есть по неделям</a:t>
            </a:r>
          </a:p>
          <a:p>
            <a:pPr lvl="1"/>
            <a:r>
              <a:rPr lang="ru-RU" dirty="0" smtClean="0"/>
              <a:t>Можно уточнить регион</a:t>
            </a:r>
          </a:p>
          <a:p>
            <a:pPr lvl="1"/>
            <a:r>
              <a:rPr lang="ru-RU" dirty="0" smtClean="0"/>
              <a:t>Только широкое соответствие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14.02.2013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8042-30F4-4B11-B565-27463548AAD3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05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Прогноз частоты</a:t>
            </a:r>
            <a:r>
              <a:rPr lang="en-US" dirty="0" smtClean="0"/>
              <a:t> </a:t>
            </a:r>
            <a:r>
              <a:rPr lang="ru-RU" dirty="0" smtClean="0"/>
              <a:t>в Яндексе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Уточняем </a:t>
            </a:r>
            <a:r>
              <a:rPr lang="ru-RU" dirty="0" err="1" smtClean="0"/>
              <a:t>переформулировки</a:t>
            </a:r>
            <a:r>
              <a:rPr lang="ru-RU" dirty="0" smtClean="0"/>
              <a:t> (перестановки):</a:t>
            </a:r>
          </a:p>
          <a:p>
            <a:pPr lvl="1"/>
            <a:r>
              <a:rPr lang="ru-RU" dirty="0" smtClean="0"/>
              <a:t>Отсекаем явно ошибочные, которые исправляет Яндекс в подсказках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14.02.2013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8042-30F4-4B11-B565-27463548AAD3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24078"/>
            <a:ext cx="50673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411760" y="3195396"/>
            <a:ext cx="2160240" cy="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11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Прогноз частоты</a:t>
            </a:r>
            <a:r>
              <a:rPr lang="en-US" dirty="0" smtClean="0"/>
              <a:t> </a:t>
            </a:r>
            <a:r>
              <a:rPr lang="ru-RU" dirty="0" smtClean="0"/>
              <a:t>в Яндексе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Уточняем </a:t>
            </a:r>
            <a:r>
              <a:rPr lang="ru-RU" dirty="0" err="1" smtClean="0"/>
              <a:t>переформулировки</a:t>
            </a:r>
            <a:r>
              <a:rPr lang="ru-RU" dirty="0" smtClean="0"/>
              <a:t> (перестановки):</a:t>
            </a:r>
          </a:p>
          <a:p>
            <a:pPr lvl="1"/>
            <a:r>
              <a:rPr lang="ru-RU" dirty="0"/>
              <a:t>Отсекаем явно ошибочные, которые исправляет Яндекс в подсказках</a:t>
            </a:r>
          </a:p>
          <a:p>
            <a:pPr lvl="1"/>
            <a:r>
              <a:rPr lang="ru-RU" dirty="0" smtClean="0"/>
              <a:t>Группируем запросы, совпадающие по словам с точностью до перестановки</a:t>
            </a:r>
          </a:p>
          <a:p>
            <a:pPr lvl="1"/>
            <a:r>
              <a:rPr lang="ru-RU" dirty="0" smtClean="0"/>
              <a:t>Для каждой группы пробиваем:</a:t>
            </a:r>
          </a:p>
          <a:p>
            <a:pPr lvl="2"/>
            <a:r>
              <a:rPr lang="ru-RU" dirty="0" smtClean="0"/>
              <a:t>Частоты в Рамблере (не то, что в строке сверху, а то, что в списке)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14.02.2013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8042-30F4-4B11-B565-27463548AAD3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48"/>
          <a:stretch/>
        </p:blipFill>
        <p:spPr bwMode="auto">
          <a:xfrm>
            <a:off x="1665514" y="3284984"/>
            <a:ext cx="6753225" cy="279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547664" y="4653136"/>
            <a:ext cx="7056784" cy="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63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Прогноз частоты</a:t>
            </a:r>
            <a:r>
              <a:rPr lang="en-US" dirty="0" smtClean="0"/>
              <a:t> </a:t>
            </a:r>
            <a:r>
              <a:rPr lang="ru-RU" dirty="0" smtClean="0"/>
              <a:t>в Яндексе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Уточняем </a:t>
            </a:r>
            <a:r>
              <a:rPr lang="ru-RU" dirty="0" err="1" smtClean="0"/>
              <a:t>переформулировки</a:t>
            </a:r>
            <a:r>
              <a:rPr lang="ru-RU" dirty="0" smtClean="0"/>
              <a:t> (перестановки):</a:t>
            </a:r>
          </a:p>
          <a:p>
            <a:pPr lvl="1"/>
            <a:r>
              <a:rPr lang="ru-RU" dirty="0"/>
              <a:t>Отсекаем явно ошибочные, которые исправляет Яндекс в </a:t>
            </a:r>
            <a:r>
              <a:rPr lang="ru-RU" dirty="0" smtClean="0"/>
              <a:t>подсказках</a:t>
            </a:r>
          </a:p>
          <a:p>
            <a:pPr lvl="1"/>
            <a:r>
              <a:rPr lang="ru-RU" dirty="0" smtClean="0"/>
              <a:t>Группируем </a:t>
            </a:r>
            <a:r>
              <a:rPr lang="ru-RU" dirty="0"/>
              <a:t>запросы, совпадающие по словам с точностью до перестановки</a:t>
            </a:r>
          </a:p>
          <a:p>
            <a:pPr lvl="1"/>
            <a:r>
              <a:rPr lang="ru-RU" dirty="0" smtClean="0"/>
              <a:t>Для каждой группы пробиваем:</a:t>
            </a:r>
          </a:p>
          <a:p>
            <a:pPr lvl="2"/>
            <a:r>
              <a:rPr lang="ru-RU" dirty="0" smtClean="0"/>
              <a:t>Частоты в Рамблере (не то, что в строке сверху, а то, что в списке)</a:t>
            </a:r>
          </a:p>
          <a:p>
            <a:pPr lvl="2"/>
            <a:r>
              <a:rPr lang="ru-RU" dirty="0" smtClean="0"/>
              <a:t>Если нет частот по Рамблеру, то </a:t>
            </a:r>
            <a:r>
              <a:rPr lang="en-US" dirty="0" smtClean="0"/>
              <a:t>– </a:t>
            </a:r>
            <a:r>
              <a:rPr lang="ru-RU" dirty="0" smtClean="0"/>
              <a:t>обратное количество результатов в </a:t>
            </a:r>
            <a:r>
              <a:rPr lang="en-US" dirty="0" smtClean="0"/>
              <a:t>Google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14.02.2013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8042-30F4-4B11-B565-27463548AAD3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13468"/>
            <a:ext cx="4608512" cy="147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0737" y="5085184"/>
                <a:ext cx="1613519" cy="764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pt-BR" sz="160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sz="1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16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nary>
                            <m:naryPr>
                              <m:chr m:val="∑"/>
                              <m:ctrlPr>
                                <a:rPr lang="pt-BR" sz="16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sz="1600" i="1"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sz="1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6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737" y="5085184"/>
                <a:ext cx="1613519" cy="76476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90737" y="5849945"/>
                <a:ext cx="1666867" cy="361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𝑌</m:t>
                          </m:r>
                        </m:e>
                        <m:sub>
                          <m:r>
                            <a:rPr lang="ru-RU" sz="1600" b="0" i="1" smtClean="0">
                              <a:latin typeface="Cambria Math"/>
                              <a:ea typeface="Cambria Math"/>
                            </a:rPr>
                            <m:t>группы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737" y="5849945"/>
                <a:ext cx="1666867" cy="361253"/>
              </a:xfrm>
              <a:prstGeom prst="rect">
                <a:avLst/>
              </a:prstGeom>
              <a:blipFill rotWithShape="1">
                <a:blip r:embed="rId4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27449" y="5229200"/>
                <a:ext cx="5261312" cy="9488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en-US" sz="1600" i="1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dirty="0" smtClean="0">
                    <a:latin typeface="+mj-lt"/>
                  </a:rPr>
                  <a:t> </a:t>
                </a:r>
                <a:r>
                  <a:rPr lang="ru-RU" sz="1200" dirty="0">
                    <a:latin typeface="+mj-lt"/>
                  </a:rPr>
                  <a:t>количество результатов в 𝐺𝑜𝑜𝑔𝑙𝑒 по запросу 𝑘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  <m:sub>
                        <m:r>
                          <a:rPr lang="ru-RU" sz="1600" b="0" i="1" smtClean="0">
                            <a:latin typeface="Cambria Math"/>
                            <a:ea typeface="Cambria Math"/>
                          </a:rPr>
                          <m:t>группы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dirty="0" smtClean="0">
                    <a:latin typeface="+mj-lt"/>
                  </a:rPr>
                  <a:t> </a:t>
                </a:r>
                <a:r>
                  <a:rPr lang="ru-RU" sz="1200" dirty="0">
                    <a:latin typeface="+mj-lt"/>
                  </a:rPr>
                  <a:t>частота всей группы запросов (перестановок) в Директе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en-US" sz="1600" i="1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dirty="0" smtClean="0">
                    <a:latin typeface="+mj-lt"/>
                  </a:rPr>
                  <a:t> </a:t>
                </a:r>
                <a:r>
                  <a:rPr lang="ru-RU" sz="1200" dirty="0">
                    <a:latin typeface="+mj-lt"/>
                  </a:rPr>
                  <a:t>частота запроса 𝑘 в </a:t>
                </a:r>
                <a:r>
                  <a:rPr lang="ru-RU" sz="1200" dirty="0" err="1" smtClean="0">
                    <a:latin typeface="+mj-lt"/>
                  </a:rPr>
                  <a:t>Директе</a:t>
                </a:r>
                <a:endParaRPr lang="ru-RU" sz="1200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449" y="5229200"/>
                <a:ext cx="5261312" cy="94884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581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Прогноз частоты</a:t>
            </a:r>
            <a:r>
              <a:rPr lang="en-US" dirty="0" smtClean="0"/>
              <a:t> </a:t>
            </a:r>
            <a:r>
              <a:rPr lang="ru-RU" dirty="0" smtClean="0"/>
              <a:t>в Яндексе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Уточняем </a:t>
            </a:r>
            <a:r>
              <a:rPr lang="ru-RU" dirty="0" err="1" smtClean="0"/>
              <a:t>переформулировки</a:t>
            </a:r>
            <a:r>
              <a:rPr lang="ru-RU" dirty="0" smtClean="0"/>
              <a:t> (перестановки):</a:t>
            </a:r>
          </a:p>
          <a:p>
            <a:pPr lvl="1"/>
            <a:r>
              <a:rPr lang="ru-RU" dirty="0"/>
              <a:t>Отсекаем явно ошибочные, которые исправляет Яндекс в </a:t>
            </a:r>
            <a:r>
              <a:rPr lang="ru-RU" dirty="0" smtClean="0"/>
              <a:t>подсказках</a:t>
            </a:r>
            <a:endParaRPr lang="en-US" dirty="0" smtClean="0"/>
          </a:p>
          <a:p>
            <a:pPr lvl="1"/>
            <a:r>
              <a:rPr lang="ru-RU" dirty="0" smtClean="0"/>
              <a:t>Группируем запросы, совпадающие по словам с точностью до перестановки</a:t>
            </a:r>
          </a:p>
          <a:p>
            <a:pPr lvl="1"/>
            <a:r>
              <a:rPr lang="ru-RU" dirty="0" smtClean="0"/>
              <a:t>Для каждой группы пробиваем:</a:t>
            </a:r>
          </a:p>
          <a:p>
            <a:pPr lvl="2"/>
            <a:r>
              <a:rPr lang="ru-RU" dirty="0" smtClean="0"/>
              <a:t>Частоты в Рамблере (не то, что в строке сверху, а то, что в списке)</a:t>
            </a:r>
          </a:p>
          <a:p>
            <a:pPr lvl="2"/>
            <a:r>
              <a:rPr lang="ru-RU" dirty="0"/>
              <a:t>Если нет частот по Рамблеру, то </a:t>
            </a:r>
            <a:r>
              <a:rPr lang="en-US" dirty="0"/>
              <a:t>– </a:t>
            </a:r>
            <a:r>
              <a:rPr lang="ru-RU" dirty="0"/>
              <a:t>обратное количество результатов в </a:t>
            </a:r>
            <a:r>
              <a:rPr lang="en-US" dirty="0"/>
              <a:t>Google</a:t>
            </a:r>
            <a:endParaRPr lang="ru-RU" dirty="0"/>
          </a:p>
          <a:p>
            <a:pPr lvl="2"/>
            <a:r>
              <a:rPr lang="ru-RU" dirty="0" smtClean="0"/>
              <a:t>Есть еще инструмент «Лучшая форма фразы» от одного автоматического сервиса </a:t>
            </a:r>
            <a:r>
              <a:rPr lang="en-US" dirty="0" smtClean="0"/>
              <a:t>– </a:t>
            </a:r>
            <a:r>
              <a:rPr lang="ru-RU" dirty="0" smtClean="0"/>
              <a:t>помогает определить именно главную словоформу, но не цифры</a:t>
            </a:r>
          </a:p>
          <a:p>
            <a:pPr lvl="1"/>
            <a:r>
              <a:rPr lang="ru-RU" dirty="0" smtClean="0"/>
              <a:t>Суммарную частоту по группе дробим между запросами, согласно полученной </a:t>
            </a:r>
            <a:r>
              <a:rPr lang="ru-RU" dirty="0" err="1" smtClean="0"/>
              <a:t>процентовке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14.02.2013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8042-30F4-4B11-B565-27463548AAD3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33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2. Прогноз частоты в </a:t>
            </a:r>
            <a:r>
              <a:rPr lang="en-US" dirty="0" smtClean="0"/>
              <a:t>Google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Keyword Tool</a:t>
            </a:r>
            <a:endParaRPr lang="ru-RU" dirty="0" smtClean="0"/>
          </a:p>
          <a:p>
            <a:pPr lvl="1"/>
            <a:r>
              <a:rPr lang="ru-RU" dirty="0" smtClean="0"/>
              <a:t>Указать регион</a:t>
            </a:r>
            <a:endParaRPr lang="ru-RU" dirty="0"/>
          </a:p>
          <a:p>
            <a:pPr lvl="1"/>
            <a:r>
              <a:rPr lang="ru-RU" dirty="0" smtClean="0"/>
              <a:t>Использовать </a:t>
            </a:r>
            <a:r>
              <a:rPr lang="en-US" b="1" dirty="0" smtClean="0"/>
              <a:t>[</a:t>
            </a:r>
            <a:r>
              <a:rPr lang="ru-RU" dirty="0" smtClean="0"/>
              <a:t>точное соответствие</a:t>
            </a:r>
            <a:r>
              <a:rPr lang="en-US" b="1" dirty="0" smtClean="0"/>
              <a:t>]</a:t>
            </a:r>
            <a:endParaRPr lang="ru-RU" b="1" dirty="0" smtClean="0"/>
          </a:p>
          <a:p>
            <a:r>
              <a:rPr lang="ru-RU" dirty="0" smtClean="0"/>
              <a:t>Если нет данных, то экстраполируем из Яндекса</a:t>
            </a:r>
          </a:p>
          <a:p>
            <a:pPr lvl="1"/>
            <a:r>
              <a:rPr lang="ru-RU" dirty="0" smtClean="0"/>
              <a:t>Коэффициент обычно 30-50%, но в некоторых тематиках и 100%</a:t>
            </a:r>
          </a:p>
          <a:p>
            <a:pPr lvl="2"/>
            <a:r>
              <a:rPr lang="ru-RU" dirty="0" smtClean="0"/>
              <a:t>Получаем коэффициент по тем запросам, по которым есть цифры по Я и </a:t>
            </a:r>
            <a:r>
              <a:rPr lang="en-US" dirty="0" smtClean="0"/>
              <a:t>G</a:t>
            </a:r>
            <a:endParaRPr lang="ru-RU" dirty="0" smtClean="0"/>
          </a:p>
          <a:p>
            <a:pPr lvl="2"/>
            <a:r>
              <a:rPr lang="ru-RU" dirty="0" smtClean="0"/>
              <a:t>Где нет таких данных, используем общие «доли рынка» поисковых систем по </a:t>
            </a:r>
            <a:r>
              <a:rPr lang="en-US" dirty="0" err="1" smtClean="0"/>
              <a:t>LiveInternet</a:t>
            </a:r>
            <a:endParaRPr lang="en-US" dirty="0" smtClean="0"/>
          </a:p>
          <a:p>
            <a:pPr lvl="1"/>
            <a:r>
              <a:rPr lang="ru-RU" dirty="0" smtClean="0"/>
              <a:t>Экстраполируем </a:t>
            </a:r>
            <a:r>
              <a:rPr lang="ru-RU" dirty="0" err="1" smtClean="0"/>
              <a:t>переформулировки</a:t>
            </a:r>
            <a:r>
              <a:rPr lang="ru-RU" dirty="0" smtClean="0"/>
              <a:t>, по которым уже получили </a:t>
            </a:r>
            <a:r>
              <a:rPr lang="ru-RU" dirty="0" err="1" smtClean="0"/>
              <a:t>процентовку</a:t>
            </a:r>
            <a:endParaRPr lang="ru-RU" dirty="0"/>
          </a:p>
          <a:p>
            <a:pPr lvl="1"/>
            <a:endParaRPr lang="ru-RU" dirty="0" smtClean="0"/>
          </a:p>
          <a:p>
            <a:r>
              <a:rPr lang="ru-RU" dirty="0" smtClean="0"/>
              <a:t>Сезонность</a:t>
            </a:r>
          </a:p>
          <a:p>
            <a:pPr lvl="1"/>
            <a:r>
              <a:rPr lang="en-US" dirty="0" smtClean="0"/>
              <a:t>Google Trends</a:t>
            </a:r>
          </a:p>
          <a:p>
            <a:pPr lvl="1"/>
            <a:r>
              <a:rPr lang="ru-RU" dirty="0" smtClean="0"/>
              <a:t>Позволяет пробивать точные фразы отдельно от широкого соответствия</a:t>
            </a:r>
          </a:p>
          <a:p>
            <a:pPr lvl="1"/>
            <a:r>
              <a:rPr lang="ru-RU" dirty="0" smtClean="0"/>
              <a:t>Можно уточнить регион</a:t>
            </a:r>
          </a:p>
          <a:p>
            <a:pPr lvl="1"/>
            <a:r>
              <a:rPr lang="ru-RU" dirty="0" smtClean="0"/>
              <a:t>Только по месяцам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14.02.2013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8042-30F4-4B11-B565-27463548AAD3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230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Статистика </a:t>
            </a:r>
            <a:r>
              <a:rPr lang="en-US" dirty="0" err="1" smtClean="0"/>
              <a:t>LiveInternet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Общедоступные данные по трафику в разрезе целой тематики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14.02.2013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8042-30F4-4B11-B565-27463548AAD3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30" b="29903"/>
          <a:stretch/>
        </p:blipFill>
        <p:spPr bwMode="auto">
          <a:xfrm>
            <a:off x="1545230" y="2060848"/>
            <a:ext cx="6271989" cy="446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44336" y="2340429"/>
            <a:ext cx="1944216" cy="30098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5373216"/>
            <a:ext cx="1368152" cy="30098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4869160"/>
            <a:ext cx="1800200" cy="165856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57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Статистика </a:t>
            </a:r>
            <a:r>
              <a:rPr lang="en-US" dirty="0" err="1" smtClean="0"/>
              <a:t>LiveInternet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Плюсы:</a:t>
            </a:r>
          </a:p>
          <a:p>
            <a:pPr lvl="1"/>
            <a:r>
              <a:rPr lang="ru-RU" dirty="0" smtClean="0"/>
              <a:t>Действительно точные данные по поисковому </a:t>
            </a:r>
            <a:r>
              <a:rPr lang="ru-RU" dirty="0" smtClean="0"/>
              <a:t>трафику</a:t>
            </a:r>
            <a:endParaRPr lang="ru-RU" dirty="0" smtClean="0"/>
          </a:p>
          <a:p>
            <a:r>
              <a:rPr lang="ru-RU" dirty="0" smtClean="0"/>
              <a:t>Сложности:</a:t>
            </a:r>
          </a:p>
          <a:p>
            <a:pPr lvl="1"/>
            <a:r>
              <a:rPr lang="ru-RU" dirty="0" smtClean="0"/>
              <a:t>Данные по НЧ-запросам исчезают каждые сутки. Их нужно </a:t>
            </a:r>
            <a:r>
              <a:rPr lang="ru-RU" dirty="0" err="1" smtClean="0"/>
              <a:t>парсить</a:t>
            </a:r>
            <a:r>
              <a:rPr lang="ru-RU" dirty="0" smtClean="0"/>
              <a:t> ежедневно и накапливать собственную базу</a:t>
            </a:r>
          </a:p>
          <a:p>
            <a:pPr lvl="1"/>
            <a:r>
              <a:rPr lang="ru-RU" dirty="0" smtClean="0"/>
              <a:t>Невозможно сделать точные срезы по регионам, поисковым системам</a:t>
            </a:r>
            <a:br>
              <a:rPr lang="ru-RU" dirty="0" smtClean="0"/>
            </a:br>
            <a:r>
              <a:rPr lang="ru-RU" dirty="0" smtClean="0"/>
              <a:t>(только примерные по разбиению суммарного трафика)</a:t>
            </a:r>
          </a:p>
          <a:p>
            <a:pPr lvl="1"/>
            <a:r>
              <a:rPr lang="ru-RU" dirty="0" smtClean="0"/>
              <a:t>Может быть недостаточно репрезентативен в тематике, где присутствие счетчика </a:t>
            </a:r>
            <a:r>
              <a:rPr lang="en-US" dirty="0" err="1" smtClean="0"/>
              <a:t>LiveInternet</a:t>
            </a:r>
            <a:r>
              <a:rPr lang="en-US" dirty="0" smtClean="0"/>
              <a:t> </a:t>
            </a:r>
            <a:r>
              <a:rPr lang="ru-RU" dirty="0" smtClean="0"/>
              <a:t>низко (особенно среди лидеров по поисковой видимости</a:t>
            </a:r>
            <a:r>
              <a:rPr lang="ru-RU" dirty="0" smtClean="0"/>
              <a:t>)</a:t>
            </a:r>
          </a:p>
          <a:p>
            <a:pPr lvl="1"/>
            <a:endParaRPr lang="ru-RU" dirty="0"/>
          </a:p>
          <a:p>
            <a:r>
              <a:rPr lang="en-US" b="1" dirty="0" smtClean="0"/>
              <a:t>Hint: </a:t>
            </a:r>
            <a:r>
              <a:rPr lang="en-US" dirty="0"/>
              <a:t>http://counter.yadro.ru/values?site=site.ru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14.02.2013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8042-30F4-4B11-B565-27463548AAD3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053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Собственная статистика по трафику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Самый надежный источник, при правильном использовании</a:t>
            </a:r>
            <a:endParaRPr lang="en-US" sz="1800" dirty="0" smtClean="0"/>
          </a:p>
          <a:p>
            <a:r>
              <a:rPr lang="ru-RU" sz="1800" dirty="0" smtClean="0"/>
              <a:t>Если трафика мало, используйте данные, накопленные за длительный период</a:t>
            </a:r>
          </a:p>
          <a:p>
            <a:r>
              <a:rPr lang="ru-RU" sz="1800" dirty="0" smtClean="0"/>
              <a:t>Делайте поправку на видимость и </a:t>
            </a:r>
            <a:r>
              <a:rPr lang="en-US" sz="1800" dirty="0" smtClean="0"/>
              <a:t>CTR </a:t>
            </a:r>
            <a:r>
              <a:rPr lang="ru-RU" sz="1800" dirty="0" smtClean="0"/>
              <a:t>по </a:t>
            </a:r>
            <a:r>
              <a:rPr lang="ru-RU" sz="1800" dirty="0"/>
              <a:t>запросу </a:t>
            </a:r>
            <a:r>
              <a:rPr lang="ru-RU" sz="1800" dirty="0" smtClean="0"/>
              <a:t>«на вырост»</a:t>
            </a:r>
          </a:p>
          <a:p>
            <a:endParaRPr lang="ru-RU" sz="1800" dirty="0"/>
          </a:p>
          <a:p>
            <a:r>
              <a:rPr lang="ru-RU" sz="1800" dirty="0" smtClean="0"/>
              <a:t>По запросам в высокими позициями в выдаче можно считать:</a:t>
            </a:r>
          </a:p>
          <a:p>
            <a:pPr lvl="1"/>
            <a:r>
              <a:rPr lang="ru-RU" dirty="0" smtClean="0"/>
              <a:t>Обобщенную сезонность</a:t>
            </a:r>
          </a:p>
          <a:p>
            <a:pPr lvl="1"/>
            <a:r>
              <a:rPr lang="ru-RU" dirty="0" smtClean="0"/>
              <a:t>Прогнозный трафик</a:t>
            </a:r>
          </a:p>
          <a:p>
            <a:pPr lvl="1"/>
            <a:r>
              <a:rPr lang="ru-RU" dirty="0" smtClean="0"/>
              <a:t>Прогнозный доход</a:t>
            </a:r>
          </a:p>
          <a:p>
            <a:pPr lvl="1"/>
            <a:r>
              <a:rPr lang="ru-RU" dirty="0" smtClean="0"/>
              <a:t>…</a:t>
            </a:r>
            <a:endParaRPr lang="en-US" dirty="0" smtClean="0"/>
          </a:p>
          <a:p>
            <a:endParaRPr lang="en-US" sz="1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14.02.2013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8042-30F4-4B11-B565-27463548AAD3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56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доклада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14.02.2013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8042-30F4-4B11-B565-27463548AAD3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sz="2400" dirty="0" smtClean="0"/>
              <a:t>Введение</a:t>
            </a:r>
          </a:p>
          <a:p>
            <a:pPr>
              <a:buFont typeface="+mj-lt"/>
              <a:buAutoNum type="arabicPeriod"/>
            </a:pPr>
            <a:r>
              <a:rPr lang="ru-RU" sz="2400" dirty="0" smtClean="0"/>
              <a:t>Прогнозирование трафика по отдельным запросам</a:t>
            </a:r>
          </a:p>
          <a:p>
            <a:pPr>
              <a:buFont typeface="+mj-lt"/>
              <a:buAutoNum type="arabicPeriod"/>
            </a:pPr>
            <a:r>
              <a:rPr lang="ru-RU" sz="2400" dirty="0" err="1" smtClean="0"/>
              <a:t>Приоритезация</a:t>
            </a:r>
            <a:r>
              <a:rPr lang="ru-RU" sz="2400" dirty="0" smtClean="0"/>
              <a:t> запросов в продвижении</a:t>
            </a:r>
          </a:p>
          <a:p>
            <a:pPr>
              <a:buFont typeface="+mj-lt"/>
              <a:buAutoNum type="arabicPeriod"/>
            </a:pPr>
            <a:r>
              <a:rPr lang="ru-RU" sz="2400" dirty="0" smtClean="0"/>
              <a:t>Прогнозирование трафика для сайта в целом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811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4.1. </a:t>
            </a:r>
            <a:r>
              <a:rPr lang="ru-RU" dirty="0" smtClean="0"/>
              <a:t>Поправка на видимость по запросу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ym typeface="Wingdings" pitchFamily="2" charset="2"/>
              </a:rPr>
              <a:t>Позиции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ru-RU" dirty="0" smtClean="0">
                <a:sym typeface="Wingdings" pitchFamily="2" charset="2"/>
              </a:rPr>
              <a:t>Видимость</a:t>
            </a:r>
          </a:p>
          <a:p>
            <a:r>
              <a:rPr lang="ru-RU" dirty="0" smtClean="0">
                <a:sym typeface="Wingdings" pitchFamily="2" charset="2"/>
              </a:rPr>
              <a:t>Формула видимости (</a:t>
            </a:r>
            <a:r>
              <a:rPr lang="ru-RU" i="1" dirty="0" smtClean="0">
                <a:sym typeface="Wingdings" pitchFamily="2" charset="2"/>
              </a:rPr>
              <a:t>а-ля </a:t>
            </a:r>
            <a:r>
              <a:rPr lang="en-US" i="1" dirty="0" err="1" smtClean="0">
                <a:sym typeface="Wingdings" pitchFamily="2" charset="2"/>
              </a:rPr>
              <a:t>SeoRate</a:t>
            </a:r>
            <a:r>
              <a:rPr lang="en-US" dirty="0" smtClean="0">
                <a:sym typeface="Wingdings" pitchFamily="2" charset="2"/>
              </a:rPr>
              <a:t>) </a:t>
            </a:r>
            <a:r>
              <a:rPr lang="ru-RU" dirty="0" smtClean="0">
                <a:sym typeface="Wingdings" pitchFamily="2" charset="2"/>
              </a:rPr>
              <a:t>по запросу в поисковой системе (ПС):</a:t>
            </a:r>
          </a:p>
          <a:p>
            <a:endParaRPr lang="ru-RU" dirty="0">
              <a:sym typeface="Wingdings" pitchFamily="2" charset="2"/>
            </a:endParaRPr>
          </a:p>
          <a:p>
            <a:endParaRPr lang="ru-RU" dirty="0" smtClean="0">
              <a:sym typeface="Wingdings" pitchFamily="2" charset="2"/>
            </a:endParaRPr>
          </a:p>
          <a:p>
            <a:endParaRPr lang="ru-RU" dirty="0">
              <a:sym typeface="Wingdings" pitchFamily="2" charset="2"/>
            </a:endParaRPr>
          </a:p>
          <a:p>
            <a:endParaRPr lang="ru-RU" dirty="0" smtClean="0">
              <a:sym typeface="Wingdings" pitchFamily="2" charset="2"/>
            </a:endParaRPr>
          </a:p>
          <a:p>
            <a:endParaRPr lang="ru-RU" dirty="0">
              <a:sym typeface="Wingdings" pitchFamily="2" charset="2"/>
            </a:endParaRPr>
          </a:p>
          <a:p>
            <a:endParaRPr lang="ru-RU" dirty="0" smtClean="0">
              <a:sym typeface="Wingdings" pitchFamily="2" charset="2"/>
            </a:endParaRPr>
          </a:p>
          <a:p>
            <a:endParaRPr lang="ru-RU" dirty="0">
              <a:sym typeface="Wingdings" pitchFamily="2" charset="2"/>
            </a:endParaRPr>
          </a:p>
          <a:p>
            <a:endParaRPr lang="ru-RU" dirty="0" smtClean="0">
              <a:sym typeface="Wingdings" pitchFamily="2" charset="2"/>
            </a:endParaRPr>
          </a:p>
          <a:p>
            <a:r>
              <a:rPr lang="ru-RU" dirty="0" smtClean="0">
                <a:sym typeface="Wingdings" pitchFamily="2" charset="2"/>
              </a:rPr>
              <a:t>Сделать поправку на видимость – означает посчитать трафик в предположении, что видимость по запросу приближается к 100%</a:t>
            </a:r>
            <a:endParaRPr lang="ru-RU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14.02.2013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8042-30F4-4B11-B565-27463548AAD3}" type="slidenum">
              <a:rPr lang="ru-RU" smtClean="0"/>
              <a:pPr/>
              <a:t>20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15616" y="2420888"/>
                <a:ext cx="2808312" cy="612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/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𝑠</m:t>
                            </m:r>
                          </m:sup>
                        </m:sSubSup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b>
                      <m:sup/>
                    </m:sSubSup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en-US" sz="200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𝐸𝐼</m:t>
                                </m:r>
                              </m:e>
                              <m:sub/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𝑠</m:t>
                                </m:r>
                              </m:sup>
                            </m:sSubSup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𝐸𝐼</m:t>
                            </m:r>
                          </m:e>
                          <m:sub/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𝑠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1600" dirty="0" smtClean="0"/>
                  <a:t>, </a:t>
                </a:r>
                <a:r>
                  <a:rPr lang="ru-RU" sz="1600" dirty="0"/>
                  <a:t> </a:t>
                </a:r>
                <a:r>
                  <a:rPr lang="ru-RU" sz="1600" dirty="0" smtClean="0"/>
                  <a:t> где:</a:t>
                </a:r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420888"/>
                <a:ext cx="2808312" cy="61215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15616" y="3549921"/>
                <a:ext cx="1696170" cy="764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𝐸𝐼</m:t>
                          </m:r>
                        </m:e>
                        <m:sub/>
                        <m:sup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𝐸𝐼</m:t>
                                  </m:r>
                                </m:e>
                                <m:sub/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549921"/>
                <a:ext cx="1696170" cy="7645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15616" y="3234306"/>
                <a:ext cx="2273699" cy="4090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𝐸𝐼</m:t>
                              </m:r>
                            </m:e>
                            <m:sub/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sup>
                          </m:sSubSup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/>
                            <m:sup>
                              <m:r>
                                <a:rPr lang="ru-RU" b="0" i="1" smtClean="0">
                                  <a:latin typeface="Cambria Math"/>
                                  <a:ea typeface="Cambria Math"/>
                                </a:rPr>
                                <m:t>ПС</m:t>
                              </m:r>
                            </m:sup>
                          </m:sSubSup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𝑃𝐶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234306"/>
                <a:ext cx="2273699" cy="409023"/>
              </a:xfrm>
              <a:prstGeom prst="rect">
                <a:avLst/>
              </a:prstGeom>
              <a:blipFill rotWithShape="1">
                <a:blip r:embed="rId5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2000" y="2538274"/>
                <a:ext cx="3945952" cy="27072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ru-RU" sz="16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/>
                          <m:sup>
                            <m:r>
                              <a:rPr lang="ru-RU" sz="1600" b="0" i="1" smtClean="0">
                                <a:latin typeface="Cambria Math"/>
                              </a:rPr>
                              <m:t>ПС</m:t>
                            </m:r>
                          </m:sup>
                        </m:sSubSup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400" dirty="0" smtClean="0"/>
                  <a:t> - </a:t>
                </a:r>
                <a:r>
                  <a:rPr lang="ru-RU" sz="1400" dirty="0" smtClean="0"/>
                  <a:t>частота запроса </a:t>
                </a:r>
                <a:r>
                  <a:rPr lang="en-US" sz="1400" i="1" dirty="0" smtClean="0"/>
                  <a:t>k</a:t>
                </a:r>
                <a:r>
                  <a:rPr lang="ru-RU" sz="1400" dirty="0" smtClean="0"/>
                  <a:t> в данной ПС</a:t>
                </a:r>
                <a:r>
                  <a:rPr lang="en-US" sz="1400" i="1" dirty="0" smtClean="0"/>
                  <a:t/>
                </a:r>
                <a:br>
                  <a:rPr lang="en-US" sz="1400" i="1" dirty="0" smtClean="0"/>
                </a:br>
                <a:endParaRPr lang="en-US" sz="1400" i="1" dirty="0" smtClean="0"/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𝑃𝐶</m:t>
                    </m:r>
                    <m:r>
                      <a:rPr lang="en-US" sz="1600" b="0" i="1" smtClean="0">
                        <a:latin typeface="Cambria Math"/>
                      </a:rPr>
                      <m:t>(</m:t>
                    </m:r>
                    <m:r>
                      <a:rPr lang="en-US" sz="1600" b="0" i="1" smtClean="0">
                        <a:latin typeface="Cambria Math"/>
                      </a:rPr>
                      <m:t>𝑘</m:t>
                    </m:r>
                    <m:r>
                      <a:rPr lang="en-US" sz="1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sz="1400" dirty="0"/>
                  <a:t> - </a:t>
                </a:r>
                <a:r>
                  <a:rPr lang="ru-RU" sz="1400" dirty="0" smtClean="0"/>
                  <a:t>коэффициент позиции по запросу </a:t>
                </a:r>
                <a:r>
                  <a:rPr lang="en-US" sz="1400" i="1" dirty="0" smtClean="0"/>
                  <a:t>k</a:t>
                </a:r>
                <a:r>
                  <a:rPr lang="en-US" sz="1400" dirty="0" smtClean="0"/>
                  <a:t>:</a:t>
                </a:r>
                <a:br>
                  <a:rPr lang="en-US" sz="1400" dirty="0" smtClean="0"/>
                </a:br>
                <a:endParaRPr lang="en-US" sz="1400" dirty="0" smtClean="0"/>
              </a:p>
              <a:p>
                <a:pPr lvl="1"/>
                <a:r>
                  <a:rPr lang="ru-RU" sz="1200" dirty="0" smtClean="0"/>
                  <a:t>1</a:t>
                </a:r>
                <a:r>
                  <a:rPr lang="ru-RU" sz="1200" dirty="0"/>
                  <a:t>, 2 и 3-я позиции — коэффициент 1</a:t>
                </a:r>
              </a:p>
              <a:p>
                <a:pPr lvl="1"/>
                <a:r>
                  <a:rPr lang="ru-RU" sz="1200" dirty="0"/>
                  <a:t>4-я позиция — 0,85</a:t>
                </a:r>
              </a:p>
              <a:p>
                <a:pPr lvl="1"/>
                <a:r>
                  <a:rPr lang="ru-RU" sz="1200" dirty="0"/>
                  <a:t>5-я позиция — 0,6</a:t>
                </a:r>
              </a:p>
              <a:p>
                <a:pPr lvl="1"/>
                <a:r>
                  <a:rPr lang="ru-RU" sz="1200" dirty="0"/>
                  <a:t>6 и 7-я позиция — 0,5</a:t>
                </a:r>
              </a:p>
              <a:p>
                <a:pPr lvl="1"/>
                <a:r>
                  <a:rPr lang="ru-RU" sz="1200" dirty="0"/>
                  <a:t>8 и 9-я позиция — 0,3</a:t>
                </a:r>
              </a:p>
              <a:p>
                <a:pPr lvl="1"/>
                <a:r>
                  <a:rPr lang="ru-RU" sz="1200" dirty="0"/>
                  <a:t>10-я позиция — </a:t>
                </a:r>
                <a:r>
                  <a:rPr lang="ru-RU" sz="1200" dirty="0" smtClean="0"/>
                  <a:t>0,2</a:t>
                </a:r>
                <a:endParaRPr lang="en-US" sz="1200" dirty="0" smtClean="0"/>
              </a:p>
              <a:p>
                <a:pPr lvl="1"/>
                <a:r>
                  <a:rPr lang="ru-RU" sz="1200" dirty="0" smtClean="0"/>
                  <a:t>с 11 по 20 — 0,05</a:t>
                </a:r>
              </a:p>
              <a:p>
                <a:pPr lvl="1"/>
                <a:r>
                  <a:rPr lang="ru-RU" sz="1200" dirty="0" smtClean="0"/>
                  <a:t>с 21 по 30 </a:t>
                </a:r>
                <a:r>
                  <a:rPr lang="ru-RU" sz="1200" dirty="0"/>
                  <a:t>— </a:t>
                </a:r>
                <a:r>
                  <a:rPr lang="ru-RU" sz="1200" dirty="0" smtClean="0"/>
                  <a:t>0,01</a:t>
                </a:r>
              </a:p>
              <a:p>
                <a:pPr lvl="1"/>
                <a:r>
                  <a:rPr lang="ru-RU" sz="1200" dirty="0" smtClean="0"/>
                  <a:t>с 31 и далее — 0</a:t>
                </a:r>
                <a:endParaRPr lang="ru-RU" sz="1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538274"/>
                <a:ext cx="3945952" cy="2707280"/>
              </a:xfrm>
              <a:prstGeom prst="rect">
                <a:avLst/>
              </a:prstGeom>
              <a:blipFill rotWithShape="1">
                <a:blip r:embed="rId6"/>
                <a:stretch>
                  <a:fillRect b="-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665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kursk-seo.ru/seo/analitika/ctr_slivinskii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307" y="2317484"/>
            <a:ext cx="4896544" cy="293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dgoker.ru/wp-content/uploads/2011/09/iCrossing-The-Real-Impact-of-Search-Engine-Rank-Infographic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63"/>
          <a:stretch/>
        </p:blipFill>
        <p:spPr bwMode="auto">
          <a:xfrm>
            <a:off x="3419872" y="2317484"/>
            <a:ext cx="4392488" cy="352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4.2 </a:t>
            </a:r>
            <a:r>
              <a:rPr lang="ru-RU" dirty="0" smtClean="0"/>
              <a:t>Поправка на </a:t>
            </a:r>
            <a:r>
              <a:rPr lang="en-US" dirty="0" smtClean="0"/>
              <a:t>CTR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14.02.2013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8042-30F4-4B11-B565-27463548AAD3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17484"/>
            <a:ext cx="519112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42134" y="4479659"/>
            <a:ext cx="1848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</a:t>
            </a:r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SeoNews.ru</a:t>
            </a:r>
            <a:r>
              <a:rPr lang="ru-RU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Олег Сахно, 14.07.2008</a:t>
            </a:r>
            <a:endParaRPr lang="ru-RU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38686" y="5273884"/>
            <a:ext cx="256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</a:t>
            </a:r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i-seoexpert.ru</a:t>
            </a:r>
            <a:r>
              <a:rPr lang="ru-RU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Михаил </a:t>
            </a:r>
            <a:r>
              <a:rPr lang="ru-RU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Сливинский</a:t>
            </a:r>
            <a:r>
              <a:rPr lang="ru-RU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28.11.2010</a:t>
            </a:r>
            <a:endParaRPr lang="ru-RU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Разбить запросы по типу</a:t>
            </a:r>
          </a:p>
          <a:p>
            <a:r>
              <a:rPr lang="ru-RU" dirty="0" smtClean="0"/>
              <a:t>Оценить «нормальный» </a:t>
            </a:r>
            <a:r>
              <a:rPr lang="en-US" dirty="0" smtClean="0"/>
              <a:t>CTR </a:t>
            </a:r>
            <a:r>
              <a:rPr lang="ru-RU" dirty="0" smtClean="0"/>
              <a:t>для каждого запроса (согласно его позиции)</a:t>
            </a:r>
          </a:p>
          <a:p>
            <a:r>
              <a:rPr lang="ru-RU" dirty="0" smtClean="0"/>
              <a:t>Если </a:t>
            </a:r>
            <a:r>
              <a:rPr lang="ru-RU" dirty="0"/>
              <a:t>есть данные по </a:t>
            </a:r>
            <a:r>
              <a:rPr lang="ru-RU" dirty="0" smtClean="0"/>
              <a:t>фактическому </a:t>
            </a:r>
            <a:r>
              <a:rPr lang="en-US" dirty="0" smtClean="0"/>
              <a:t>CTR </a:t>
            </a:r>
            <a:r>
              <a:rPr lang="ru-RU" dirty="0"/>
              <a:t>– поправка на сниженный/повышенный </a:t>
            </a:r>
            <a:r>
              <a:rPr lang="en-US" dirty="0"/>
              <a:t>CTR </a:t>
            </a:r>
            <a:r>
              <a:rPr lang="ru-RU" dirty="0"/>
              <a:t>по </a:t>
            </a:r>
            <a:r>
              <a:rPr lang="ru-RU" dirty="0" smtClean="0"/>
              <a:t>запросу</a:t>
            </a:r>
          </a:p>
          <a:p>
            <a:pPr lvl="1"/>
            <a:r>
              <a:rPr lang="ru-RU" dirty="0" smtClean="0"/>
              <a:t>важно </a:t>
            </a:r>
            <a:r>
              <a:rPr lang="ru-RU" dirty="0"/>
              <a:t>при плохих </a:t>
            </a:r>
            <a:r>
              <a:rPr lang="ru-RU" dirty="0" err="1"/>
              <a:t>сниппетах</a:t>
            </a:r>
            <a:r>
              <a:rPr lang="ru-RU" dirty="0"/>
              <a:t>, </a:t>
            </a:r>
            <a:r>
              <a:rPr lang="ru-RU" dirty="0" smtClean="0"/>
              <a:t>например </a:t>
            </a:r>
            <a:r>
              <a:rPr lang="ru-RU" dirty="0"/>
              <a:t>на другом </a:t>
            </a:r>
            <a:r>
              <a:rPr lang="ru-RU" dirty="0" smtClean="0"/>
              <a:t>языке</a:t>
            </a:r>
            <a:endParaRPr lang="ru-RU" dirty="0"/>
          </a:p>
          <a:p>
            <a:pPr lvl="1"/>
            <a:r>
              <a:rPr lang="ru-RU" dirty="0" smtClean="0"/>
              <a:t>или при особо хороших </a:t>
            </a:r>
            <a:r>
              <a:rPr lang="ru-RU" dirty="0" err="1" smtClean="0"/>
              <a:t>сниппетах</a:t>
            </a:r>
            <a:r>
              <a:rPr lang="ru-RU" dirty="0" smtClean="0"/>
              <a:t> по витальным запросам</a:t>
            </a:r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дальнейшем на основе собственной статистики прогнозировать рост и падение </a:t>
            </a:r>
            <a:r>
              <a:rPr lang="en-US" dirty="0"/>
              <a:t>CTR </a:t>
            </a:r>
            <a:r>
              <a:rPr lang="ru-RU" dirty="0"/>
              <a:t>в зависимости от </a:t>
            </a:r>
            <a:r>
              <a:rPr lang="ru-RU" dirty="0" err="1" smtClean="0"/>
              <a:t>сниппета</a:t>
            </a:r>
            <a:r>
              <a:rPr lang="ru-RU" dirty="0" smtClean="0"/>
              <a:t> </a:t>
            </a:r>
            <a:r>
              <a:rPr lang="ru-RU" dirty="0"/>
              <a:t>(для </a:t>
            </a:r>
            <a:r>
              <a:rPr lang="ru-RU" dirty="0" err="1"/>
              <a:t>джедаев</a:t>
            </a:r>
            <a:r>
              <a:rPr lang="ru-RU" dirty="0" smtClean="0"/>
              <a:t>)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2529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  <p:bldP spid="10" grpId="1"/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Вебмастер-сервисы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Яндекс.Вебмастер</a:t>
            </a:r>
            <a:endParaRPr lang="ru-RU" dirty="0" smtClean="0"/>
          </a:p>
          <a:p>
            <a:pPr lvl="1"/>
            <a:r>
              <a:rPr lang="ru-RU" dirty="0" smtClean="0"/>
              <a:t>Частоты </a:t>
            </a:r>
            <a:r>
              <a:rPr lang="ru-RU" dirty="0"/>
              <a:t>в </a:t>
            </a:r>
            <a:r>
              <a:rPr lang="ru-RU" dirty="0" err="1"/>
              <a:t>Вордстате</a:t>
            </a:r>
            <a:r>
              <a:rPr lang="ru-RU" dirty="0"/>
              <a:t> и </a:t>
            </a:r>
            <a:r>
              <a:rPr lang="ru-RU" dirty="0" smtClean="0"/>
              <a:t>Вебмастере </a:t>
            </a:r>
            <a:r>
              <a:rPr lang="ru-RU" dirty="0"/>
              <a:t>различаются, и зависимости между ними </a:t>
            </a:r>
            <a:r>
              <a:rPr lang="ru-RU" dirty="0" smtClean="0"/>
              <a:t>нет</a:t>
            </a:r>
          </a:p>
          <a:p>
            <a:pPr lvl="1"/>
            <a:r>
              <a:rPr lang="ru-RU" dirty="0" err="1" smtClean="0"/>
              <a:t>Яндекс.Вебмастер</a:t>
            </a:r>
            <a:endParaRPr lang="ru-RU" dirty="0"/>
          </a:p>
          <a:p>
            <a:pPr lvl="2"/>
            <a:r>
              <a:rPr lang="ru-RU" dirty="0" smtClean="0"/>
              <a:t>Реальные </a:t>
            </a:r>
            <a:r>
              <a:rPr lang="ru-RU" dirty="0"/>
              <a:t>показы сайта в </a:t>
            </a:r>
            <a:r>
              <a:rPr lang="ru-RU" dirty="0" smtClean="0"/>
              <a:t>выдаче</a:t>
            </a:r>
            <a:r>
              <a:rPr lang="ru-RU" dirty="0"/>
              <a:t> </a:t>
            </a:r>
            <a:r>
              <a:rPr lang="ru-RU" dirty="0" smtClean="0"/>
              <a:t>по точным </a:t>
            </a:r>
            <a:r>
              <a:rPr lang="ru-RU" dirty="0" smtClean="0"/>
              <a:t>запросам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14.02.2013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8042-30F4-4B11-B565-27463548AAD3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35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5. Вебмастер-сервисы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14.02.2013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8042-30F4-4B11-B565-27463548AAD3}" type="slidenum">
              <a:rPr lang="ru-RU" smtClean="0"/>
              <a:pPr/>
              <a:t>23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490537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88024" y="1772816"/>
            <a:ext cx="792088" cy="4464496"/>
          </a:xfrm>
          <a:prstGeom prst="rect">
            <a:avLst/>
          </a:prstGeom>
          <a:noFill/>
          <a:ln>
            <a:solidFill>
              <a:srgbClr val="CC3333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66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Вебмастер-сервисы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Яндекс.Вебмастер</a:t>
            </a:r>
            <a:endParaRPr lang="ru-RU" dirty="0" smtClean="0"/>
          </a:p>
          <a:p>
            <a:pPr lvl="1"/>
            <a:r>
              <a:rPr lang="ru-RU" dirty="0" smtClean="0"/>
              <a:t>Частоты </a:t>
            </a:r>
            <a:r>
              <a:rPr lang="ru-RU" dirty="0"/>
              <a:t>в </a:t>
            </a:r>
            <a:r>
              <a:rPr lang="ru-RU" dirty="0" err="1"/>
              <a:t>Вордстате</a:t>
            </a:r>
            <a:r>
              <a:rPr lang="ru-RU" dirty="0"/>
              <a:t> и </a:t>
            </a:r>
            <a:r>
              <a:rPr lang="ru-RU" dirty="0" smtClean="0"/>
              <a:t>Вебмастере </a:t>
            </a:r>
            <a:r>
              <a:rPr lang="ru-RU" dirty="0"/>
              <a:t>различаются, и зависимости между ними </a:t>
            </a:r>
            <a:r>
              <a:rPr lang="ru-RU" dirty="0" smtClean="0"/>
              <a:t>нет</a:t>
            </a:r>
          </a:p>
          <a:p>
            <a:pPr lvl="1"/>
            <a:r>
              <a:rPr lang="ru-RU" dirty="0" err="1" smtClean="0"/>
              <a:t>Яндекс.Вебмастер</a:t>
            </a:r>
            <a:endParaRPr lang="ru-RU" dirty="0"/>
          </a:p>
          <a:p>
            <a:pPr lvl="2"/>
            <a:r>
              <a:rPr lang="ru-RU" dirty="0" smtClean="0"/>
              <a:t>Реальные </a:t>
            </a:r>
            <a:r>
              <a:rPr lang="ru-RU" dirty="0"/>
              <a:t>показы сайта в </a:t>
            </a:r>
            <a:r>
              <a:rPr lang="ru-RU" dirty="0" smtClean="0"/>
              <a:t>выдаче</a:t>
            </a:r>
            <a:r>
              <a:rPr lang="ru-RU" dirty="0"/>
              <a:t> </a:t>
            </a:r>
            <a:r>
              <a:rPr lang="ru-RU" dirty="0" smtClean="0"/>
              <a:t>по точным запросам</a:t>
            </a:r>
          </a:p>
          <a:p>
            <a:pPr lvl="2"/>
            <a:r>
              <a:rPr lang="ru-RU" dirty="0" smtClean="0"/>
              <a:t>Нельзя выбрать произвольный период</a:t>
            </a:r>
          </a:p>
          <a:p>
            <a:pPr lvl="2"/>
            <a:r>
              <a:rPr lang="ru-RU" dirty="0" smtClean="0"/>
              <a:t>Меньше вариантов уточнения по региону</a:t>
            </a:r>
          </a:p>
          <a:p>
            <a:pPr lvl="1"/>
            <a:r>
              <a:rPr lang="ru-RU" dirty="0" err="1" smtClean="0"/>
              <a:t>Вордстат</a:t>
            </a:r>
            <a:endParaRPr lang="ru-RU" dirty="0"/>
          </a:p>
          <a:p>
            <a:pPr lvl="2"/>
            <a:r>
              <a:rPr lang="ru-RU" dirty="0" smtClean="0"/>
              <a:t>Показы </a:t>
            </a:r>
            <a:r>
              <a:rPr lang="ru-RU" dirty="0"/>
              <a:t>объявлений в выдаче за последний месяц (+ отставание еще на 2 недели)</a:t>
            </a:r>
          </a:p>
          <a:p>
            <a:pPr lvl="2"/>
            <a:r>
              <a:rPr lang="ru-RU" dirty="0"/>
              <a:t>Пролистывание выдачи – показы прибавляются (около 10-20%)</a:t>
            </a:r>
          </a:p>
          <a:p>
            <a:pPr lvl="2"/>
            <a:r>
              <a:rPr lang="ru-RU" dirty="0" smtClean="0"/>
              <a:t>Перестановки </a:t>
            </a:r>
            <a:r>
              <a:rPr lang="ru-RU" dirty="0"/>
              <a:t>слов никак не уточнить</a:t>
            </a:r>
          </a:p>
          <a:p>
            <a:r>
              <a:rPr lang="en-US" dirty="0" smtClean="0"/>
              <a:t>Google Webmaster Tools</a:t>
            </a:r>
            <a:endParaRPr lang="ru-RU" dirty="0" smtClean="0"/>
          </a:p>
          <a:p>
            <a:pPr lvl="1"/>
            <a:r>
              <a:rPr lang="ru-RU" dirty="0" smtClean="0"/>
              <a:t>Те же проблемы с различиями в частотах</a:t>
            </a:r>
            <a:r>
              <a:rPr lang="en-US" dirty="0" smtClean="0"/>
              <a:t> </a:t>
            </a:r>
            <a:r>
              <a:rPr lang="ru-RU" dirty="0" smtClean="0"/>
              <a:t>с </a:t>
            </a:r>
            <a:r>
              <a:rPr lang="en-US" dirty="0" err="1" smtClean="0"/>
              <a:t>AdWords</a:t>
            </a:r>
            <a:endParaRPr lang="ru-RU" dirty="0" smtClean="0"/>
          </a:p>
          <a:p>
            <a:pPr lvl="1"/>
            <a:r>
              <a:rPr lang="ru-RU" dirty="0" smtClean="0"/>
              <a:t>Можно выбрать любой период</a:t>
            </a:r>
          </a:p>
          <a:p>
            <a:pPr lvl="1"/>
            <a:r>
              <a:rPr lang="ru-RU" dirty="0" smtClean="0"/>
              <a:t>Большие возможности фильтрации и выгрузок, т.к. интегрирован с </a:t>
            </a:r>
            <a:r>
              <a:rPr lang="en-US" dirty="0" smtClean="0"/>
              <a:t>Google Analytics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14.02.2013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8042-30F4-4B11-B565-27463548AAD3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33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…и другие источники данных по частотам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 startAt="6"/>
            </a:pPr>
            <a:r>
              <a:rPr lang="ru-RU" sz="1800" b="1" dirty="0" smtClean="0"/>
              <a:t>Прогноз бюджета Яндекса</a:t>
            </a:r>
          </a:p>
          <a:p>
            <a:pPr lvl="1"/>
            <a:r>
              <a:rPr lang="ru-RU" sz="1600" dirty="0" smtClean="0"/>
              <a:t>Сами цифры далеки от реальности, важнее смотреть на нули – они могут показать накрученные частоты</a:t>
            </a:r>
          </a:p>
          <a:p>
            <a:pPr lvl="1"/>
            <a:endParaRPr lang="ru-RU" sz="1600" dirty="0" smtClean="0"/>
          </a:p>
          <a:p>
            <a:pPr>
              <a:buFont typeface="+mj-lt"/>
              <a:buAutoNum type="arabicPeriod" startAt="6"/>
            </a:pPr>
            <a:r>
              <a:rPr lang="ru-RU" sz="1800" b="1" dirty="0" smtClean="0"/>
              <a:t>Автоматические сервисы</a:t>
            </a:r>
          </a:p>
          <a:p>
            <a:pPr lvl="1"/>
            <a:r>
              <a:rPr lang="ru-RU" sz="1600" dirty="0" smtClean="0"/>
              <a:t>Экспериментируйте сами, т.к. нет доверия к данным</a:t>
            </a:r>
            <a:endParaRPr lang="ru-RU" sz="1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14.02.2013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8042-30F4-4B11-B565-27463548AAD3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54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Считаем средневзвешенную частоту по всем имеющимся данным по каждому запросу</a:t>
                </a:r>
              </a:p>
              <a:p>
                <a:r>
                  <a:rPr lang="ru-RU" dirty="0" smtClean="0"/>
                  <a:t>Веса расставляются опытным путем, либо субъективно</a:t>
                </a:r>
              </a:p>
              <a:p>
                <a:r>
                  <a:rPr lang="ru-RU" dirty="0" smtClean="0"/>
                  <a:t>Пример формулы:</a:t>
                </a:r>
              </a:p>
              <a:p>
                <a:pPr marL="0" indent="0">
                  <a:buNone/>
                  <a:tabLst>
                    <a:tab pos="533400" algn="l"/>
                  </a:tabLst>
                </a:pPr>
                <a:r>
                  <a:rPr lang="ru-RU" b="0" dirty="0" smtClean="0"/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0.8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1.3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ru-RU" sz="2000" b="0" i="1" smtClean="0">
                            <a:latin typeface="Cambria Math"/>
                            <a:ea typeface="Cambria Math"/>
                          </a:rPr>
                          <m:t>Частота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 +</m:t>
                        </m:r>
                        <m:r>
                          <a:rPr lang="ru-RU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1.7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𝐿𝑖𝑣𝑒𝐼𝑛𝑡𝑒𝑟𝑛𝑒𝑡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 + 2∙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ru-RU" sz="2000" b="0" i="1" smtClean="0">
                                <a:latin typeface="Cambria Math"/>
                                <a:ea typeface="Cambria Math"/>
                              </a:rPr>
                              <m:t>Фактический трафик по запросу</m:t>
                            </m:r>
                          </m:num>
                          <m:den>
                            <m:r>
                              <a:rPr lang="ru-RU" sz="2000" b="0" i="1" smtClean="0">
                                <a:latin typeface="Cambria Math"/>
                                <a:ea typeface="Cambria Math"/>
                              </a:rPr>
                              <m:t>Видимость по запросу</m:t>
                            </m:r>
                          </m:den>
                        </m:f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ru-RU" sz="2000" b="0" i="1" smtClean="0">
                            <a:latin typeface="Cambria Math"/>
                            <a:ea typeface="Cambria Math"/>
                          </a:rPr>
                          <m:t>Поправка на 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𝐶𝑇𝑅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ru-RU" dirty="0"/>
              </a:p>
              <a:p>
                <a:endParaRPr lang="ru-RU" dirty="0" smtClean="0"/>
              </a:p>
              <a:p>
                <a:r>
                  <a:rPr lang="ru-RU" dirty="0" smtClean="0"/>
                  <a:t>Веса нужно корректировать по мере продвижения проекта и накопления реальной статистики по трафику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2" t="-4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14.02.2013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8042-30F4-4B11-B565-27463548AAD3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43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ru-RU" dirty="0" smtClean="0"/>
              <a:t>. </a:t>
            </a:r>
            <a:r>
              <a:rPr lang="ru-RU" dirty="0" err="1" smtClean="0"/>
              <a:t>Приоритезация</a:t>
            </a:r>
            <a:r>
              <a:rPr lang="ru-RU" dirty="0" smtClean="0"/>
              <a:t> запросов</a:t>
            </a:r>
            <a:br>
              <a:rPr lang="ru-RU" dirty="0" smtClean="0"/>
            </a:br>
            <a:r>
              <a:rPr lang="ru-RU" dirty="0" smtClean="0"/>
              <a:t>в продвижении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16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Приоритезация</a:t>
            </a:r>
            <a:r>
              <a:rPr lang="ru-RU" dirty="0" smtClean="0"/>
              <a:t> запросов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48880"/>
          </a:xfrm>
        </p:spPr>
        <p:txBody>
          <a:bodyPr/>
          <a:lstStyle/>
          <a:p>
            <a:r>
              <a:rPr lang="ru-RU" dirty="0" smtClean="0"/>
              <a:t>Цели:</a:t>
            </a:r>
          </a:p>
          <a:p>
            <a:pPr lvl="1"/>
            <a:r>
              <a:rPr lang="ru-RU" dirty="0" smtClean="0"/>
              <a:t>Быстрее приблизиться к целевому уровню трафика</a:t>
            </a:r>
          </a:p>
          <a:p>
            <a:pPr lvl="1"/>
            <a:r>
              <a:rPr lang="ru-RU" dirty="0" smtClean="0"/>
              <a:t>Давать более высокую ценность для бизнеса на этапе начального роста трафика</a:t>
            </a:r>
          </a:p>
          <a:p>
            <a:pPr lvl="1"/>
            <a:endParaRPr lang="ru-RU" dirty="0"/>
          </a:p>
          <a:p>
            <a:r>
              <a:rPr lang="ru-RU" dirty="0" smtClean="0"/>
              <a:t>Что берется в расчет по каждому запросу:</a:t>
            </a:r>
          </a:p>
          <a:p>
            <a:pPr lvl="1"/>
            <a:endParaRPr lang="ru-RU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14.02.2013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8042-30F4-4B11-B565-27463548AAD3}" type="slidenum">
              <a:rPr lang="ru-RU" smtClean="0"/>
              <a:pPr/>
              <a:t>28</a:t>
            </a:fld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27751764"/>
              </p:ext>
            </p:extLst>
          </p:nvPr>
        </p:nvGraphicFramePr>
        <p:xfrm>
          <a:off x="1547664" y="25649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501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Оценка </a:t>
            </a:r>
            <a:r>
              <a:rPr lang="ru-RU" dirty="0" err="1" smtClean="0"/>
              <a:t>конкурентности</a:t>
            </a:r>
            <a:r>
              <a:rPr lang="ru-RU" dirty="0" smtClean="0"/>
              <a:t> запроса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Наблюдаемые параметры:</a:t>
            </a:r>
          </a:p>
          <a:p>
            <a:pPr lvl="1"/>
            <a:r>
              <a:rPr lang="ru-RU" dirty="0"/>
              <a:t>Количество результатов</a:t>
            </a:r>
            <a:r>
              <a:rPr lang="en-US" dirty="0" smtClean="0"/>
              <a:t> </a:t>
            </a:r>
            <a:r>
              <a:rPr lang="ru-RU" dirty="0" smtClean="0"/>
              <a:t>поиска</a:t>
            </a:r>
          </a:p>
          <a:p>
            <a:pPr lvl="1"/>
            <a:r>
              <a:rPr lang="ru-RU" dirty="0" smtClean="0"/>
              <a:t>Количество слов в запросе</a:t>
            </a:r>
          </a:p>
          <a:p>
            <a:pPr lvl="1"/>
            <a:r>
              <a:rPr lang="ru-RU" dirty="0" smtClean="0"/>
              <a:t>Частота по широкому соответствию</a:t>
            </a:r>
          </a:p>
          <a:p>
            <a:pPr lvl="1"/>
            <a:r>
              <a:rPr lang="ru-RU" dirty="0" smtClean="0"/>
              <a:t>Прогноз ссылочного бюджета на продвижение</a:t>
            </a:r>
          </a:p>
          <a:p>
            <a:pPr lvl="1"/>
            <a:r>
              <a:rPr lang="ru-RU" dirty="0"/>
              <a:t>Количество объявлений </a:t>
            </a:r>
            <a:r>
              <a:rPr lang="ru-RU" dirty="0" smtClean="0"/>
              <a:t>в контекстной рекламе</a:t>
            </a:r>
          </a:p>
          <a:p>
            <a:pPr lvl="1"/>
            <a:r>
              <a:rPr lang="ru-RU" dirty="0"/>
              <a:t>Количество главных </a:t>
            </a:r>
            <a:r>
              <a:rPr lang="ru-RU" dirty="0" smtClean="0"/>
              <a:t>страниц по запросу</a:t>
            </a:r>
          </a:p>
          <a:p>
            <a:pPr lvl="1"/>
            <a:r>
              <a:rPr lang="ru-RU" dirty="0" smtClean="0"/>
              <a:t>Вхождения ключей в </a:t>
            </a:r>
            <a:r>
              <a:rPr lang="en-US" dirty="0" smtClean="0"/>
              <a:t>TITLE</a:t>
            </a:r>
            <a:endParaRPr lang="ru-RU" dirty="0" smtClean="0"/>
          </a:p>
          <a:p>
            <a:pPr lvl="1"/>
            <a:r>
              <a:rPr lang="ru-RU" dirty="0" smtClean="0"/>
              <a:t>Наличие собственных сервисов поисковика («</a:t>
            </a:r>
            <a:r>
              <a:rPr lang="ru-RU" dirty="0" err="1" smtClean="0"/>
              <a:t>колдунщиков</a:t>
            </a:r>
            <a:r>
              <a:rPr lang="ru-RU" dirty="0" smtClean="0"/>
              <a:t>») в выдаче</a:t>
            </a:r>
          </a:p>
          <a:p>
            <a:pPr lvl="1"/>
            <a:r>
              <a:rPr lang="ru-RU" dirty="0" smtClean="0"/>
              <a:t>Присутствие сайтов в каталогах Яндекс, </a:t>
            </a:r>
            <a:r>
              <a:rPr lang="en-US" dirty="0" smtClean="0"/>
              <a:t>DMOZ</a:t>
            </a:r>
            <a:endParaRPr lang="ru-RU" dirty="0" smtClean="0"/>
          </a:p>
          <a:p>
            <a:pPr lvl="1"/>
            <a:r>
              <a:rPr lang="ru-RU" dirty="0" smtClean="0"/>
              <a:t>Средний ТИЦ, </a:t>
            </a:r>
            <a:r>
              <a:rPr lang="en-US" dirty="0" smtClean="0"/>
              <a:t>PR </a:t>
            </a:r>
            <a:r>
              <a:rPr lang="ru-RU" dirty="0" smtClean="0"/>
              <a:t>сайтов</a:t>
            </a:r>
          </a:p>
          <a:p>
            <a:pPr lvl="1"/>
            <a:r>
              <a:rPr lang="ru-RU" dirty="0" smtClean="0"/>
              <a:t>Среднее количество обратных ссылок на сайты</a:t>
            </a:r>
          </a:p>
          <a:p>
            <a:pPr lvl="1"/>
            <a:r>
              <a:rPr lang="ru-RU" dirty="0" smtClean="0"/>
              <a:t>Средний возраст доменов сайтов</a:t>
            </a:r>
          </a:p>
          <a:p>
            <a:pPr lvl="1"/>
            <a:r>
              <a:rPr lang="ru-RU" dirty="0" smtClean="0"/>
              <a:t>Средняя посещаемость сайтов (по </a:t>
            </a:r>
            <a:r>
              <a:rPr lang="en-US" dirty="0" err="1" smtClean="0"/>
              <a:t>Alexa</a:t>
            </a:r>
            <a:r>
              <a:rPr lang="en-US" dirty="0" smtClean="0"/>
              <a:t>)</a:t>
            </a:r>
            <a:endParaRPr lang="ru-RU" dirty="0" smtClean="0"/>
          </a:p>
          <a:p>
            <a:pPr lvl="1"/>
            <a:r>
              <a:rPr lang="ru-RU" dirty="0" smtClean="0"/>
              <a:t>Место Википедии в выдаче</a:t>
            </a:r>
          </a:p>
          <a:p>
            <a:pPr lvl="1"/>
            <a:r>
              <a:rPr lang="en-US" dirty="0" err="1" smtClean="0"/>
              <a:t>etc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r>
              <a:rPr lang="en-US" dirty="0" smtClean="0"/>
              <a:t> …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14.02.2013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8042-30F4-4B11-B565-27463548AAD3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67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1. Введение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(очень краткое)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71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Оценка </a:t>
            </a:r>
            <a:r>
              <a:rPr lang="ru-RU" dirty="0" err="1" smtClean="0"/>
              <a:t>конкурентности</a:t>
            </a:r>
            <a:r>
              <a:rPr lang="ru-RU" dirty="0" smtClean="0"/>
              <a:t> запроса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dirty="0" smtClean="0"/>
                  <a:t>Коэффициент </a:t>
                </a:r>
                <a:r>
                  <a:rPr lang="ru-RU" dirty="0" err="1"/>
                  <a:t>конкурентности</a:t>
                </a:r>
                <a:r>
                  <a:rPr lang="ru-RU" dirty="0"/>
                  <a:t> </a:t>
                </a:r>
                <a:r>
                  <a:rPr lang="en-US" dirty="0" smtClean="0"/>
                  <a:t>(KK) </a:t>
                </a:r>
                <a:r>
                  <a:rPr lang="ru-RU" dirty="0" smtClean="0"/>
                  <a:t>получаем </a:t>
                </a:r>
                <a:r>
                  <a:rPr lang="ru-RU" dirty="0"/>
                  <a:t>по некоей формуле с весами и </a:t>
                </a:r>
                <a:r>
                  <a:rPr lang="ru-RU" dirty="0" smtClean="0"/>
                  <a:t>функциями</a:t>
                </a:r>
              </a:p>
              <a:p>
                <a:r>
                  <a:rPr lang="ru-RU" dirty="0" smtClean="0"/>
                  <a:t>Например, такой</a:t>
                </a:r>
                <a:r>
                  <a:rPr lang="ru-RU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𝐾𝐾</m:t>
                    </m:r>
                    <m:r>
                      <a:rPr lang="en-US" i="1">
                        <a:latin typeface="Cambria Math"/>
                      </a:rPr>
                      <m:t>=1.4∙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/>
                              </a:rPr>
                              <m:t>Частотность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1000</m:t>
                            </m:r>
                          </m:den>
                        </m:f>
                      </m:num>
                      <m:den>
                        <m:r>
                          <a:rPr lang="en-US" i="1">
                            <a:latin typeface="Cambria Math"/>
                          </a:rPr>
                          <m:t>1+</m:t>
                        </m:r>
                        <m:r>
                          <a:rPr lang="ru-RU" i="1">
                            <a:latin typeface="Cambria Math"/>
                          </a:rPr>
                          <m:t>Слов в запросе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КолвоРезультатов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1000000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i="1">
                        <a:latin typeface="Cambria Math"/>
                      </a:rPr>
                      <m:t>КолвоМорд</m:t>
                    </m:r>
                    <m:r>
                      <a:rPr lang="en-US" i="1">
                        <a:latin typeface="Cambria Math"/>
                      </a:rPr>
                      <m:t>+3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i="1">
                                    <a:latin typeface="Cambria Math"/>
                                  </a:rPr>
                                  <m:t>ПозВикипедии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7</m:t>
                                </m:r>
                              </m:den>
                            </m:f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i="1">
                                        <a:latin typeface="Cambria Math"/>
                                      </a:rPr>
                                      <m:t>ПозВикипедии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КолвоОбъявлений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Колво</m:t>
                        </m:r>
                        <m:r>
                          <a:rPr lang="ru-RU" b="0" i="1" smtClean="0">
                            <a:latin typeface="Cambria Math"/>
                          </a:rPr>
                          <m:t>Беклинков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3</m:t>
                        </m:r>
                        <m:r>
                          <a:rPr lang="ru-RU" b="0" i="1" smtClean="0">
                            <a:latin typeface="Cambria Math"/>
                          </a:rPr>
                          <m:t>0</m:t>
                        </m:r>
                      </m:den>
                    </m:f>
                    <m:r>
                      <a:rPr lang="ru-RU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Бюджет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15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…</m:t>
                    </m:r>
                  </m:oMath>
                </a14:m>
                <a:endParaRPr lang="ru-RU" dirty="0"/>
              </a:p>
              <a:p>
                <a:endParaRPr lang="en-US" dirty="0" smtClean="0"/>
              </a:p>
              <a:p>
                <a:r>
                  <a:rPr lang="ru-RU" dirty="0" smtClean="0"/>
                  <a:t>Для </a:t>
                </a:r>
                <a:r>
                  <a:rPr lang="ru-RU" dirty="0"/>
                  <a:t>разных тематик формула может быть разная</a:t>
                </a:r>
              </a:p>
              <a:p>
                <a:endParaRPr lang="ru-RU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2" t="-4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14.02.2013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8042-30F4-4B11-B565-27463548AAD3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017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Оценка прибыльности запроса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925144"/>
          </a:xfrm>
        </p:spPr>
        <p:txBody>
          <a:bodyPr/>
          <a:lstStyle/>
          <a:p>
            <a:r>
              <a:rPr lang="ru-RU" dirty="0" smtClean="0"/>
              <a:t>Что учитывать:</a:t>
            </a:r>
          </a:p>
          <a:p>
            <a:pPr lvl="1"/>
            <a:r>
              <a:rPr lang="ru-RU" dirty="0" smtClean="0"/>
              <a:t>Упоминаемый в запросе продукт</a:t>
            </a:r>
          </a:p>
          <a:p>
            <a:pPr lvl="1"/>
            <a:r>
              <a:rPr lang="ru-RU" dirty="0" err="1" smtClean="0"/>
              <a:t>Интент</a:t>
            </a:r>
            <a:r>
              <a:rPr lang="ru-RU" dirty="0" smtClean="0"/>
              <a:t> запроса (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ru-RU" dirty="0" smtClean="0">
                <a:sym typeface="Wingdings" pitchFamily="2" charset="2"/>
              </a:rPr>
              <a:t>вероятность совершения целевого действия)</a:t>
            </a:r>
          </a:p>
          <a:p>
            <a:endParaRPr lang="ru-RU" dirty="0" smtClean="0">
              <a:sym typeface="Wingdings" pitchFamily="2" charset="2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1400" b="1" dirty="0" smtClean="0"/>
              <a:t>Граничное условие:</a:t>
            </a:r>
            <a:r>
              <a:rPr lang="ru-RU" sz="1400" dirty="0" smtClean="0"/>
              <a:t> суммарное прогнозируемое количество целевых действий по всему ядру должно соответствовать «нормальному» (или фактическому) уровню конверсии</a:t>
            </a:r>
            <a:endParaRPr lang="ru-RU" sz="1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14.02.2013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8042-30F4-4B11-B565-27463548AAD3}" type="slidenum">
              <a:rPr lang="ru-RU" smtClean="0"/>
              <a:pPr/>
              <a:t>31</a:t>
            </a:fld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08203884"/>
              </p:ext>
            </p:extLst>
          </p:nvPr>
        </p:nvGraphicFramePr>
        <p:xfrm>
          <a:off x="683568" y="2708920"/>
          <a:ext cx="799288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844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Приоритезация</a:t>
            </a:r>
            <a:r>
              <a:rPr lang="ru-RU" dirty="0" smtClean="0"/>
              <a:t> запросов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Составляем единую формулу эффективности запроса: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ru-RU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𝐾𝐸𝐼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Частота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𝐶𝑇𝑅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∙Прибыльность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𝐾𝐾</m:t>
                          </m:r>
                        </m:den>
                      </m:f>
                    </m:oMath>
                  </m:oMathPara>
                </a14:m>
                <a:endParaRPr lang="ru-RU" dirty="0" smtClean="0"/>
              </a:p>
              <a:p>
                <a:endParaRPr lang="ru-RU" dirty="0" smtClean="0"/>
              </a:p>
              <a:p>
                <a:r>
                  <a:rPr lang="ru-RU" dirty="0" smtClean="0"/>
                  <a:t>Разбиваем запросы на смысловые группы</a:t>
                </a:r>
                <a:br>
                  <a:rPr lang="ru-RU" dirty="0" smtClean="0"/>
                </a:br>
                <a:r>
                  <a:rPr lang="ru-RU" dirty="0" smtClean="0"/>
                  <a:t>(иногда это разбиение совпадает с группировкой по продвигаемым страницам)</a:t>
                </a:r>
              </a:p>
              <a:p>
                <a:r>
                  <a:rPr lang="ru-RU" dirty="0" smtClean="0"/>
                  <a:t>Считаем суммарную эффективность для запросов группы</a:t>
                </a:r>
              </a:p>
              <a:p>
                <a:r>
                  <a:rPr lang="ru-RU" dirty="0" smtClean="0"/>
                  <a:t>Сортируем </a:t>
                </a:r>
                <a:r>
                  <a:rPr lang="ru-RU" dirty="0"/>
                  <a:t>эти </a:t>
                </a:r>
                <a:r>
                  <a:rPr lang="ru-RU" dirty="0" smtClean="0"/>
                  <a:t>группы по суммарной эффективности</a:t>
                </a:r>
              </a:p>
              <a:p>
                <a:endParaRPr lang="ru-RU" dirty="0"/>
              </a:p>
              <a:p>
                <a:r>
                  <a:rPr lang="ru-RU" dirty="0" smtClean="0"/>
                  <a:t>Планируем работы </a:t>
                </a:r>
                <a:r>
                  <a:rPr lang="ru-RU" dirty="0"/>
                  <a:t>и бюджеты по продвижению, </a:t>
                </a:r>
                <a:r>
                  <a:rPr lang="ru-RU" dirty="0" smtClean="0"/>
                  <a:t>исходя из полученной сортировки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2" t="-4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14.02.2013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8042-30F4-4B11-B565-27463548AAD3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21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ru-RU" sz="3400" dirty="0" smtClean="0"/>
              <a:t>4. Прогнозирование поискового трафика для сайта в целом</a:t>
            </a: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188279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Прогнозирование трафика для сайта в целом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Подход «Изнутри»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Исходя из </a:t>
                </a:r>
                <a:r>
                  <a:rPr lang="en-US" dirty="0" smtClean="0"/>
                  <a:t>KK </a:t>
                </a:r>
                <a:r>
                  <a:rPr lang="ru-RU" dirty="0" smtClean="0"/>
                  <a:t>и плана продвижения, мы можем спрогнозировать срок продвижения (в месяцах) для каждого запроса</a:t>
                </a:r>
              </a:p>
              <a:p>
                <a:r>
                  <a:rPr lang="ru-RU" dirty="0" smtClean="0"/>
                  <a:t>Например, по такой формуле: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СрокМес=</m:t>
                      </m:r>
                      <m:r>
                        <a:rPr lang="en-US" b="0" i="1" smtClean="0">
                          <a:latin typeface="Cambria Math"/>
                        </a:rPr>
                        <m:t>1.8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𝐾𝐾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ru-RU" dirty="0"/>
              </a:p>
              <a:p>
                <a:endParaRPr lang="en-US" dirty="0" smtClean="0"/>
              </a:p>
              <a:p>
                <a:r>
                  <a:rPr lang="ru-RU" dirty="0" smtClean="0"/>
                  <a:t>В рамках этого срока выделяем этапы роста видимости, например:</a:t>
                </a:r>
              </a:p>
              <a:p>
                <a:endParaRPr lang="ru-RU" dirty="0" smtClean="0"/>
              </a:p>
              <a:p>
                <a:endParaRPr lang="ru-RU" dirty="0"/>
              </a:p>
              <a:p>
                <a:endParaRPr lang="ru-RU" dirty="0" smtClean="0"/>
              </a:p>
              <a:p>
                <a:endParaRPr lang="en-US" dirty="0" smtClean="0"/>
              </a:p>
              <a:p>
                <a:r>
                  <a:rPr lang="ru-RU" dirty="0" smtClean="0"/>
                  <a:t>Суммируем видимость по всем запросам и получаем суммарную прогнозную видимость сайта по всему ядру на каждый месяц</a:t>
                </a:r>
              </a:p>
              <a:p>
                <a:endParaRPr lang="ru-RU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2" t="-4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14.02.2013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8042-30F4-4B11-B565-27463548AAD3}" type="slidenum">
              <a:rPr lang="ru-RU" smtClean="0"/>
              <a:pPr/>
              <a:t>34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094251"/>
              </p:ext>
            </p:extLst>
          </p:nvPr>
        </p:nvGraphicFramePr>
        <p:xfrm>
          <a:off x="2771800" y="3717032"/>
          <a:ext cx="3697088" cy="1112520"/>
        </p:xfrm>
        <a:graphic>
          <a:graphicData uri="http://schemas.openxmlformats.org/drawingml/2006/table">
            <a:tbl>
              <a:tblPr firstCol="1">
                <a:tableStyleId>{9DCAF9ED-07DC-4A11-8D7F-57B35C25682E}</a:tableStyleId>
              </a:tblPr>
              <a:tblGrid>
                <a:gridCol w="1848544"/>
                <a:gridCol w="184854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СрокМес</a:t>
                      </a:r>
                      <a:r>
                        <a:rPr lang="ru-RU" sz="1400" dirty="0" smtClean="0"/>
                        <a:t> / 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Вход в топ-10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СрокМес</a:t>
                      </a:r>
                      <a:r>
                        <a:rPr lang="ru-RU" sz="1400" dirty="0" smtClean="0"/>
                        <a:t> * </a:t>
                      </a:r>
                      <a:r>
                        <a:rPr lang="en-US" sz="1400" dirty="0" smtClean="0"/>
                        <a:t>3/4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Вход в топ-5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СрокМес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Вход в топ-3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36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 smtClean="0"/>
              <a:t>Валидация</a:t>
            </a:r>
            <a:r>
              <a:rPr lang="ru-RU" b="1" dirty="0" smtClean="0"/>
              <a:t> результата</a:t>
            </a:r>
          </a:p>
          <a:p>
            <a:r>
              <a:rPr lang="ru-RU" dirty="0" smtClean="0"/>
              <a:t>Ограничиваем суммарную видимость сверху по топ-3 конкурентам в нише</a:t>
            </a:r>
          </a:p>
          <a:p>
            <a:pPr lvl="1"/>
            <a:r>
              <a:rPr lang="ru-RU" dirty="0" smtClean="0"/>
              <a:t>Чем </a:t>
            </a:r>
            <a:r>
              <a:rPr lang="ru-RU" dirty="0"/>
              <a:t>шире ядро, тем </a:t>
            </a:r>
            <a:r>
              <a:rPr lang="ru-RU" dirty="0" smtClean="0"/>
              <a:t>меньше максимальная видимость</a:t>
            </a:r>
          </a:p>
          <a:p>
            <a:pPr lvl="1"/>
            <a:r>
              <a:rPr lang="ru-RU" dirty="0" smtClean="0"/>
              <a:t>… и тем медленнее она должна расти</a:t>
            </a:r>
            <a:endParaRPr lang="ru-RU" dirty="0"/>
          </a:p>
          <a:p>
            <a:r>
              <a:rPr lang="ru-RU" dirty="0" smtClean="0"/>
              <a:t>«Нормальный» темп роста видимости: 1-3 процентных пункта в месяц</a:t>
            </a:r>
          </a:p>
          <a:p>
            <a:pPr lvl="1"/>
            <a:r>
              <a:rPr lang="ru-RU" dirty="0" smtClean="0"/>
              <a:t>Причем в первые 2-4 месяца и последние месяцы - меньше</a:t>
            </a:r>
          </a:p>
          <a:p>
            <a:endParaRPr lang="ru-RU" dirty="0"/>
          </a:p>
          <a:p>
            <a:r>
              <a:rPr lang="ru-RU" dirty="0" smtClean="0"/>
              <a:t>Исходя из видимости по запросам, получаем прогнозный трафик по каждому запросу на каждый месяц и суммируем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 smtClean="0"/>
              <a:t>Слабые места</a:t>
            </a:r>
          </a:p>
          <a:p>
            <a:pPr lvl="1"/>
            <a:r>
              <a:rPr lang="ru-RU" dirty="0" err="1"/>
              <a:t>В</a:t>
            </a:r>
            <a:r>
              <a:rPr lang="ru-RU" dirty="0" err="1" smtClean="0"/>
              <a:t>алидация</a:t>
            </a:r>
            <a:r>
              <a:rPr lang="ru-RU" dirty="0" smtClean="0"/>
              <a:t> результата по </a:t>
            </a:r>
            <a:r>
              <a:rPr lang="ru-RU" dirty="0" smtClean="0"/>
              <a:t>трафику</a:t>
            </a:r>
            <a:endParaRPr lang="en-US" dirty="0" smtClean="0"/>
          </a:p>
          <a:p>
            <a:pPr lvl="1"/>
            <a:r>
              <a:rPr lang="ru-RU" dirty="0" smtClean="0"/>
              <a:t>Может накапливаться ошибка при большом количестве НЧ в ядре</a:t>
            </a:r>
            <a:endParaRPr lang="ru-RU" dirty="0"/>
          </a:p>
          <a:p>
            <a:pPr lvl="1"/>
            <a:r>
              <a:rPr lang="ru-RU" dirty="0" smtClean="0"/>
              <a:t>«Длинный хвост»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14.02.2013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8042-30F4-4B11-B565-27463548AAD3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113139"/>
            <a:ext cx="8579296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Прогнозирование трафика для сайта в целом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Подход «Изнутри»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9918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Ищем близких конкурентов</a:t>
            </a:r>
          </a:p>
          <a:p>
            <a:pPr lvl="1"/>
            <a:r>
              <a:rPr lang="ru-RU" dirty="0"/>
              <a:t>Близость по ассортименту продуктов</a:t>
            </a:r>
          </a:p>
          <a:p>
            <a:pPr lvl="1"/>
            <a:r>
              <a:rPr lang="ru-RU" dirty="0"/>
              <a:t>Близость по видимости по вашему ядру</a:t>
            </a:r>
          </a:p>
          <a:p>
            <a:r>
              <a:rPr lang="ru-RU" dirty="0" smtClean="0"/>
              <a:t>… </a:t>
            </a:r>
            <a:r>
              <a:rPr lang="ru-RU" dirty="0"/>
              <a:t>у которых можно «подсмотреть» трафик</a:t>
            </a:r>
            <a:endParaRPr lang="ru-RU" dirty="0" smtClean="0"/>
          </a:p>
          <a:p>
            <a:pPr lvl="1"/>
            <a:r>
              <a:rPr lang="ru-RU" dirty="0" smtClean="0"/>
              <a:t>Если есть </a:t>
            </a:r>
            <a:r>
              <a:rPr lang="en-US" dirty="0" err="1" smtClean="0"/>
              <a:t>LiveInternet</a:t>
            </a:r>
            <a:r>
              <a:rPr lang="en-US" dirty="0" smtClean="0"/>
              <a:t>, </a:t>
            </a:r>
            <a:r>
              <a:rPr lang="ru-RU" dirty="0" smtClean="0"/>
              <a:t>можно вытащить некоторые цифры</a:t>
            </a:r>
          </a:p>
          <a:p>
            <a:pPr lvl="1"/>
            <a:r>
              <a:rPr lang="ru-RU" dirty="0" smtClean="0"/>
              <a:t>Могут быть данные в </a:t>
            </a:r>
            <a:r>
              <a:rPr lang="en-US" dirty="0" smtClean="0"/>
              <a:t>Webomer.ru</a:t>
            </a:r>
            <a:r>
              <a:rPr lang="ru-RU" dirty="0" smtClean="0"/>
              <a:t> (доля поискового трафика)</a:t>
            </a:r>
          </a:p>
          <a:p>
            <a:pPr lvl="1"/>
            <a:r>
              <a:rPr lang="ru-RU" dirty="0" smtClean="0"/>
              <a:t>Могут быть данные в автоматических сервисах (но им не всегда можно доверять)</a:t>
            </a:r>
          </a:p>
          <a:p>
            <a:endParaRPr lang="ru-RU" dirty="0" smtClean="0"/>
          </a:p>
          <a:p>
            <a:r>
              <a:rPr lang="ru-RU" dirty="0" smtClean="0"/>
              <a:t>Корректируем трафик конкурента, исходя из отношения видимости его и вашей</a:t>
            </a:r>
          </a:p>
          <a:p>
            <a:endParaRPr lang="ru-RU" dirty="0" smtClean="0"/>
          </a:p>
          <a:p>
            <a:r>
              <a:rPr lang="ru-RU" dirty="0" smtClean="0"/>
              <a:t>Слабые места</a:t>
            </a:r>
          </a:p>
          <a:p>
            <a:pPr lvl="1"/>
            <a:r>
              <a:rPr lang="ru-RU" dirty="0" smtClean="0"/>
              <a:t>Невозможно прогнозировать трафик по отдельным группам запросов</a:t>
            </a:r>
            <a:endParaRPr lang="ru-RU" dirty="0"/>
          </a:p>
          <a:p>
            <a:pPr lvl="1"/>
            <a:r>
              <a:rPr lang="ru-RU" dirty="0" smtClean="0"/>
              <a:t>«Длинный </a:t>
            </a:r>
            <a:r>
              <a:rPr lang="ru-RU" dirty="0"/>
              <a:t>хвост» может все испортить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14.02.2013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8042-30F4-4B11-B565-27463548AAD3}" type="slidenum">
              <a:rPr lang="ru-RU" smtClean="0"/>
              <a:pPr/>
              <a:t>36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113139"/>
            <a:ext cx="8579296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Прогнозирование трафика для сайта в целом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Подход «Извне»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9740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29614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Проблема «длинного хвоста» остается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14.02.2013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8042-30F4-4B11-B565-27463548AAD3}" type="slidenum">
              <a:rPr lang="ru-RU" smtClean="0"/>
              <a:pPr/>
              <a:t>37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113139"/>
            <a:ext cx="8579296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Прогнозирование трафика для сайта в целом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Сочетание подходов</a:t>
            </a:r>
            <a:endParaRPr lang="ru-RU" sz="28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16686882"/>
              </p:ext>
            </p:extLst>
          </p:nvPr>
        </p:nvGraphicFramePr>
        <p:xfrm>
          <a:off x="899592" y="1772816"/>
          <a:ext cx="7008440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597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28B4A0-8EE1-4574-BC41-07797A00E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F6AE13-99E8-47D7-BE22-50F95F030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0175F4-4248-476D-B7F9-1710AE270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05A4AD-D651-4315-8A6C-8FC8AF0CE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14F0D3-55EA-49C8-A72F-479D2C260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2" grpId="0" uiExpand="1">
        <p:bldSub>
          <a:bldDgm bld="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>
          <a:xfrm>
            <a:off x="4169229" y="4767943"/>
            <a:ext cx="3668485" cy="751114"/>
          </a:xfrm>
          <a:custGeom>
            <a:avLst/>
            <a:gdLst>
              <a:gd name="connsiteX0" fmla="*/ 3668485 w 3668485"/>
              <a:gd name="connsiteY0" fmla="*/ 751114 h 751114"/>
              <a:gd name="connsiteX1" fmla="*/ 3668485 w 3668485"/>
              <a:gd name="connsiteY1" fmla="*/ 751114 h 751114"/>
              <a:gd name="connsiteX2" fmla="*/ 3668485 w 3668485"/>
              <a:gd name="connsiteY2" fmla="*/ 402771 h 751114"/>
              <a:gd name="connsiteX3" fmla="*/ 2797628 w 3668485"/>
              <a:gd name="connsiteY3" fmla="*/ 413657 h 751114"/>
              <a:gd name="connsiteX4" fmla="*/ 0 w 3668485"/>
              <a:gd name="connsiteY4" fmla="*/ 0 h 751114"/>
              <a:gd name="connsiteX5" fmla="*/ 0 w 3668485"/>
              <a:gd name="connsiteY5" fmla="*/ 751114 h 751114"/>
              <a:gd name="connsiteX6" fmla="*/ 3668485 w 3668485"/>
              <a:gd name="connsiteY6" fmla="*/ 751114 h 75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68485" h="751114">
                <a:moveTo>
                  <a:pt x="3668485" y="751114"/>
                </a:moveTo>
                <a:lnTo>
                  <a:pt x="3668485" y="751114"/>
                </a:lnTo>
                <a:lnTo>
                  <a:pt x="3668485" y="402771"/>
                </a:lnTo>
                <a:lnTo>
                  <a:pt x="2797628" y="413657"/>
                </a:lnTo>
                <a:lnTo>
                  <a:pt x="0" y="0"/>
                </a:lnTo>
                <a:lnTo>
                  <a:pt x="0" y="751114"/>
                </a:lnTo>
                <a:lnTo>
                  <a:pt x="3668485" y="751114"/>
                </a:lnTo>
                <a:close/>
              </a:path>
            </a:pathLst>
          </a:custGeom>
          <a:pattFill prst="wdUpDiag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1774371" y="2558143"/>
            <a:ext cx="2394858" cy="2960914"/>
          </a:xfrm>
          <a:custGeom>
            <a:avLst/>
            <a:gdLst>
              <a:gd name="connsiteX0" fmla="*/ 2383972 w 2394858"/>
              <a:gd name="connsiteY0" fmla="*/ 2960914 h 2960914"/>
              <a:gd name="connsiteX1" fmla="*/ 2394858 w 2394858"/>
              <a:gd name="connsiteY1" fmla="*/ 2209800 h 2960914"/>
              <a:gd name="connsiteX2" fmla="*/ 0 w 2394858"/>
              <a:gd name="connsiteY2" fmla="*/ 0 h 2960914"/>
              <a:gd name="connsiteX3" fmla="*/ 0 w 2394858"/>
              <a:gd name="connsiteY3" fmla="*/ 2960914 h 2960914"/>
              <a:gd name="connsiteX4" fmla="*/ 2383972 w 2394858"/>
              <a:gd name="connsiteY4" fmla="*/ 2960914 h 296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4858" h="2960914">
                <a:moveTo>
                  <a:pt x="2383972" y="2960914"/>
                </a:moveTo>
                <a:lnTo>
                  <a:pt x="2394858" y="2209800"/>
                </a:lnTo>
                <a:lnTo>
                  <a:pt x="0" y="0"/>
                </a:lnTo>
                <a:lnTo>
                  <a:pt x="0" y="2960914"/>
                </a:lnTo>
                <a:lnTo>
                  <a:pt x="2383972" y="2960914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Оценка трафика по «длинному хвосту»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14.02.2013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8042-30F4-4B11-B565-27463548AAD3}" type="slidenum">
              <a:rPr lang="ru-RU" smtClean="0"/>
              <a:pPr/>
              <a:t>38</a:t>
            </a:fld>
            <a:endParaRPr lang="ru-RU" dirty="0"/>
          </a:p>
        </p:txBody>
      </p:sp>
      <p:sp>
        <p:nvSpPr>
          <p:cNvPr id="6" name="Полилиния 5"/>
          <p:cNvSpPr/>
          <p:nvPr/>
        </p:nvSpPr>
        <p:spPr>
          <a:xfrm>
            <a:off x="1752600" y="2525486"/>
            <a:ext cx="6096000" cy="2664595"/>
          </a:xfrm>
          <a:custGeom>
            <a:avLst/>
            <a:gdLst>
              <a:gd name="connsiteX0" fmla="*/ 0 w 6096000"/>
              <a:gd name="connsiteY0" fmla="*/ 0 h 2664595"/>
              <a:gd name="connsiteX1" fmla="*/ 2177143 w 6096000"/>
              <a:gd name="connsiteY1" fmla="*/ 2144485 h 2664595"/>
              <a:gd name="connsiteX2" fmla="*/ 6096000 w 6096000"/>
              <a:gd name="connsiteY2" fmla="*/ 2645228 h 266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2664595">
                <a:moveTo>
                  <a:pt x="0" y="0"/>
                </a:moveTo>
                <a:cubicBezTo>
                  <a:pt x="580571" y="851807"/>
                  <a:pt x="1161143" y="1703614"/>
                  <a:pt x="2177143" y="2144485"/>
                </a:cubicBezTo>
                <a:cubicBezTo>
                  <a:pt x="3193143" y="2585356"/>
                  <a:pt x="5451929" y="2719614"/>
                  <a:pt x="6096000" y="2645228"/>
                </a:cubicBezTo>
              </a:path>
            </a:pathLst>
          </a:cu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1752600" y="1700808"/>
            <a:ext cx="0" cy="38164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752600" y="5517232"/>
            <a:ext cx="6275784" cy="1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50845" y="5692606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Запросы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39552" y="1700808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Частота</a:t>
            </a:r>
            <a:endParaRPr lang="ru-RU" dirty="0"/>
          </a:p>
        </p:txBody>
      </p:sp>
      <p:sp>
        <p:nvSpPr>
          <p:cNvPr id="18" name="Левая фигурная скобка 17"/>
          <p:cNvSpPr/>
          <p:nvPr/>
        </p:nvSpPr>
        <p:spPr>
          <a:xfrm rot="5400000">
            <a:off x="5879536" y="2582788"/>
            <a:ext cx="258755" cy="3679371"/>
          </a:xfrm>
          <a:prstGeom prst="leftBrace">
            <a:avLst>
              <a:gd name="adj1" fmla="val 52506"/>
              <a:gd name="adj2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980594" y="3853934"/>
            <a:ext cx="204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«Длинный хвост»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912522" y="4797152"/>
            <a:ext cx="2118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Умеем оценивать трафик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6056" y="4734217"/>
            <a:ext cx="459600" cy="76944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9255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Оценка трафика по «длинному хвосту»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Уникальные запросы могут давать 50% и более трафика</a:t>
            </a:r>
          </a:p>
          <a:p>
            <a:r>
              <a:rPr lang="ru-RU" dirty="0" smtClean="0"/>
              <a:t>Весь хвост может давать 70-90% трафика</a:t>
            </a:r>
            <a:endParaRPr lang="ru-RU" dirty="0"/>
          </a:p>
          <a:p>
            <a:r>
              <a:rPr lang="ru-RU" dirty="0" smtClean="0"/>
              <a:t>В целом: чем шире ядро, тем длиннее хвост</a:t>
            </a:r>
          </a:p>
          <a:p>
            <a:pPr marL="358775" indent="0">
              <a:buNone/>
            </a:pPr>
            <a:r>
              <a:rPr lang="ru-RU" sz="1400" dirty="0" smtClean="0"/>
              <a:t>(В очень узких тематиках хвоста может вообще не быть, но это скорее редкость)</a:t>
            </a:r>
          </a:p>
          <a:p>
            <a:endParaRPr lang="ru-RU" sz="900" dirty="0" smtClean="0"/>
          </a:p>
          <a:p>
            <a:pPr marL="0" indent="0">
              <a:buNone/>
            </a:pPr>
            <a:r>
              <a:rPr lang="ru-RU" b="1" dirty="0" smtClean="0"/>
              <a:t>Рецепт</a:t>
            </a:r>
          </a:p>
          <a:p>
            <a:r>
              <a:rPr lang="ru-RU" dirty="0" smtClean="0"/>
              <a:t>Составить максимально полное ядро, охватывающее все, кроме уникальных запросов</a:t>
            </a:r>
          </a:p>
          <a:p>
            <a:r>
              <a:rPr lang="ru-RU" dirty="0" smtClean="0"/>
              <a:t>По нему спрогнозировать трафик ранее описанным методом</a:t>
            </a:r>
          </a:p>
          <a:p>
            <a:r>
              <a:rPr lang="ru-RU" dirty="0" smtClean="0"/>
              <a:t>Если собственной статистики по поисковому трафику нет, то умножить полученный суммарный трафик по ядру на какой-то коэффициент (</a:t>
            </a:r>
            <a:r>
              <a:rPr lang="en-US" dirty="0" smtClean="0"/>
              <a:t>1,3</a:t>
            </a:r>
            <a:r>
              <a:rPr lang="ru-RU" dirty="0" smtClean="0"/>
              <a:t> - </a:t>
            </a:r>
            <a:r>
              <a:rPr lang="en-US" dirty="0" smtClean="0"/>
              <a:t>1,5</a:t>
            </a:r>
            <a:r>
              <a:rPr lang="ru-RU" dirty="0" smtClean="0"/>
              <a:t>)</a:t>
            </a:r>
          </a:p>
          <a:p>
            <a:r>
              <a:rPr lang="ru-RU" dirty="0" smtClean="0"/>
              <a:t>Если есть статистика заходов по уникальным запросам за последние полгода-год, то обычно там получается более-менее ровная величина – ее и прибавить.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14.02.2013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8042-30F4-4B11-B565-27463548AAD3}" type="slidenum">
              <a:rPr lang="ru-RU" smtClean="0"/>
              <a:pPr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44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Прогноз поискового трафика нужен всем интернет-маркетологам и клиентам</a:t>
            </a:r>
          </a:p>
          <a:p>
            <a:pPr marL="0" indent="358775">
              <a:buNone/>
            </a:pPr>
            <a:r>
              <a:rPr lang="ru-RU" sz="1800" dirty="0" smtClean="0"/>
              <a:t>(они привыкли иметь точные прогнозы по другим рекламным каналам)</a:t>
            </a:r>
          </a:p>
          <a:p>
            <a:endParaRPr lang="ru-RU" sz="1800" dirty="0" smtClean="0"/>
          </a:p>
          <a:p>
            <a:r>
              <a:rPr lang="ru-RU" sz="1800" dirty="0" smtClean="0"/>
              <a:t>В общем доступе нет точных исторических данных о поисковом спросе</a:t>
            </a:r>
          </a:p>
          <a:p>
            <a:r>
              <a:rPr lang="ru-RU" sz="1800" dirty="0" smtClean="0"/>
              <a:t>Сложно предсказать динамику роста позиций сайта</a:t>
            </a:r>
          </a:p>
          <a:p>
            <a:r>
              <a:rPr lang="ru-RU" sz="1800" dirty="0" smtClean="0"/>
              <a:t>Нужно учесть сезонность</a:t>
            </a:r>
          </a:p>
          <a:p>
            <a:r>
              <a:rPr lang="ru-RU" sz="1800" dirty="0" smtClean="0"/>
              <a:t>В нормальном случае семантическое ядро огромное и постоянно меняется – и эти изменения спрогнозировать невозможно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14.02.2013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8042-30F4-4B11-B565-27463548AAD3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626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Оценка трафика по «длинному хвосту»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dirty="0" smtClean="0"/>
                  <a:t>Объем длинного хвоста напрямую зависит от количества информации на сайте (ассортимента продуктов – если сайт коммерческий)</a:t>
                </a:r>
              </a:p>
              <a:p>
                <a:r>
                  <a:rPr lang="ru-RU" dirty="0" smtClean="0"/>
                  <a:t>Обычно есть приблизительная линейная зависимость между количеством проиндексированных страниц сайта в ПС и объемом трафика по уникальным запросам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ТрафикПоУникальным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КолвоСтраниц+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ru-RU" dirty="0" smtClean="0"/>
              </a:p>
              <a:p>
                <a:r>
                  <a:rPr lang="ru-RU" dirty="0" smtClean="0"/>
                  <a:t>Лучше всего получить этот коэффициент </a:t>
                </a:r>
                <a:r>
                  <a:rPr lang="en-US" sz="1800" i="1" dirty="0" smtClean="0">
                    <a:latin typeface="Cambria" pitchFamily="18" charset="0"/>
                    <a:ea typeface="Cambria Math" pitchFamily="18" charset="0"/>
                  </a:rPr>
                  <a:t>k</a:t>
                </a:r>
                <a:r>
                  <a:rPr lang="en-US" dirty="0" smtClean="0"/>
                  <a:t> </a:t>
                </a:r>
                <a:r>
                  <a:rPr lang="ru-RU" dirty="0" smtClean="0"/>
                  <a:t>из собственной статистики</a:t>
                </a:r>
                <a:r>
                  <a:rPr lang="en-US" dirty="0" smtClean="0"/>
                  <a:t> </a:t>
                </a:r>
                <a:r>
                  <a:rPr lang="ru-RU" dirty="0" smtClean="0"/>
                  <a:t>по трафику и индексации</a:t>
                </a:r>
              </a:p>
              <a:p>
                <a:r>
                  <a:rPr lang="ru-RU" dirty="0" smtClean="0"/>
                  <a:t>Но если статистики нет – можно подсмотреть у близких конкурентов: количество проиндексированных страниц известно, а поисковый трафик оценить по подходу «Извне».</a:t>
                </a:r>
              </a:p>
              <a:p>
                <a:pPr marL="0" indent="0">
                  <a:buNone/>
                </a:pPr>
                <a:endParaRPr lang="ru-RU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2" t="-4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14.02.2013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8042-30F4-4B11-B565-27463548AAD3}" type="slidenum">
              <a:rPr lang="ru-RU" smtClean="0"/>
              <a:pPr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303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852936"/>
            <a:ext cx="7664594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3645024"/>
            <a:ext cx="7776864" cy="1296144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Антон </a:t>
            </a:r>
            <a:r>
              <a:rPr lang="ru-RU" b="1" dirty="0" err="1" smtClean="0"/>
              <a:t>Шаманаев</a:t>
            </a:r>
            <a:endParaRPr lang="ru-RU" b="1" dirty="0" smtClean="0"/>
          </a:p>
          <a:p>
            <a:r>
              <a:rPr lang="ru-RU" dirty="0" smtClean="0"/>
              <a:t>Директор направления поискового продвижения РА «</a:t>
            </a:r>
            <a:r>
              <a:rPr lang="ru-RU" dirty="0" err="1" smtClean="0"/>
              <a:t>МедиаНация</a:t>
            </a:r>
            <a:r>
              <a:rPr lang="ru-RU" dirty="0" smtClean="0"/>
              <a:t>»</a:t>
            </a:r>
          </a:p>
          <a:p>
            <a:r>
              <a:rPr lang="en-US" sz="1700" u="sng" dirty="0" smtClean="0"/>
              <a:t>a.shamanaev@medianation.ru</a:t>
            </a:r>
            <a:r>
              <a:rPr lang="en-US" u="sng" dirty="0" smtClean="0"/>
              <a:t> </a:t>
            </a:r>
            <a:endParaRPr lang="ru-RU" u="sng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14.02.2013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342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Прогнозирование трафика – творческий процесс</a:t>
            </a:r>
            <a:endParaRPr lang="en-US" sz="2000" dirty="0" smtClean="0"/>
          </a:p>
          <a:p>
            <a:r>
              <a:rPr lang="ru-RU" sz="2000" dirty="0" smtClean="0"/>
              <a:t>Есть универсальные инструменты, но нет универсального рецепта: для каждого сайта он индивидуален</a:t>
            </a:r>
          </a:p>
          <a:p>
            <a:r>
              <a:rPr lang="ru-RU" sz="2000" dirty="0" smtClean="0"/>
              <a:t>Процесс нельзя автоматизировать полностью, т.к. на каждом этапе нужен подход эксперта</a:t>
            </a:r>
          </a:p>
          <a:p>
            <a:r>
              <a:rPr lang="ru-RU" sz="2000" dirty="0" smtClean="0"/>
              <a:t>Точность все равно невысокая</a:t>
            </a:r>
          </a:p>
          <a:p>
            <a:r>
              <a:rPr lang="ru-RU" sz="2000" dirty="0" smtClean="0"/>
              <a:t>Точность убывает:</a:t>
            </a:r>
          </a:p>
          <a:p>
            <a:pPr lvl="1"/>
            <a:r>
              <a:rPr lang="ru-RU" sz="1800" dirty="0" smtClean="0"/>
              <a:t>Если сайт имеет мало трафика и/или мало накопленной статистики</a:t>
            </a:r>
          </a:p>
          <a:p>
            <a:pPr lvl="1"/>
            <a:r>
              <a:rPr lang="ru-RU" sz="1800" dirty="0" smtClean="0"/>
              <a:t>Если семантическое ядро очень широкое</a:t>
            </a:r>
          </a:p>
          <a:p>
            <a:r>
              <a:rPr lang="ru-RU" sz="2000" dirty="0" smtClean="0"/>
              <a:t>Рекомендации в докладе основаны на собственном опыте</a:t>
            </a:r>
            <a:br>
              <a:rPr lang="ru-RU" sz="2000" dirty="0" smtClean="0"/>
            </a:br>
            <a:r>
              <a:rPr lang="ru-RU" sz="2000" dirty="0" smtClean="0"/>
              <a:t>(не репрезентативном)</a:t>
            </a:r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14.02.2013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8042-30F4-4B11-B565-27463548AAD3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17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ru-RU" sz="3400" dirty="0" smtClean="0"/>
              <a:t>2. </a:t>
            </a:r>
            <a:r>
              <a:rPr lang="ru-RU" sz="3400" dirty="0"/>
              <a:t>Прогнозирование </a:t>
            </a:r>
            <a:r>
              <a:rPr lang="ru-RU" sz="3400" dirty="0" smtClean="0"/>
              <a:t>поискового трафика</a:t>
            </a:r>
            <a:br>
              <a:rPr lang="ru-RU" sz="3400" dirty="0" smtClean="0"/>
            </a:br>
            <a:r>
              <a:rPr lang="ru-RU" sz="3400" dirty="0" smtClean="0"/>
              <a:t>по </a:t>
            </a:r>
            <a:r>
              <a:rPr lang="ru-RU" sz="3400" dirty="0"/>
              <a:t>отдельным запросам</a:t>
            </a:r>
          </a:p>
        </p:txBody>
      </p:sp>
    </p:spTree>
    <p:extLst>
      <p:ext uri="{BB962C8B-B14F-4D97-AF65-F5344CB8AC3E}">
        <p14:creationId xmlns:p14="http://schemas.microsoft.com/office/powerpoint/2010/main" val="183185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637358"/>
              </p:ext>
            </p:extLst>
          </p:nvPr>
        </p:nvGraphicFramePr>
        <p:xfrm>
          <a:off x="457200" y="1887440"/>
          <a:ext cx="8229600" cy="2620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14.02.2013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8042-30F4-4B11-B565-27463548AAD3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20469993">
            <a:off x="542781" y="3728118"/>
            <a:ext cx="146829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Прогноз ?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rot="20469993">
            <a:off x="2864116" y="3728118"/>
            <a:ext cx="146829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Прогноз ?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20469993">
            <a:off x="5124762" y="3728117"/>
            <a:ext cx="146829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Прогноз 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82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Источники данных по частотам запросов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err="1" smtClean="0"/>
              <a:t>Яндекс.Директ</a:t>
            </a:r>
            <a:r>
              <a:rPr lang="ru-RU" sz="2000" dirty="0" smtClean="0"/>
              <a:t> (</a:t>
            </a:r>
            <a:r>
              <a:rPr lang="en-US" sz="2000" dirty="0" err="1" smtClean="0"/>
              <a:t>Wordstat</a:t>
            </a:r>
            <a:r>
              <a:rPr lang="en-US" sz="20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Google </a:t>
            </a:r>
            <a:r>
              <a:rPr lang="en-US" sz="2000" dirty="0" err="1" smtClean="0"/>
              <a:t>AdWords</a:t>
            </a:r>
            <a:r>
              <a:rPr lang="en-US" sz="2000" dirty="0" smtClean="0"/>
              <a:t> (Keyword Tool)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LiveInternet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Собственная статистика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Вебмастер-сервисы Яндекса и </a:t>
            </a:r>
            <a:r>
              <a:rPr lang="en-US" sz="2000" dirty="0" smtClean="0"/>
              <a:t>Google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Прогноз бюджета Яндекса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Автоматические сервисы</a:t>
            </a:r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14.02.2013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8042-30F4-4B11-B565-27463548AAD3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06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Прогноз частоты в Яндексе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Данные из </a:t>
            </a:r>
            <a:r>
              <a:rPr lang="en-US" dirty="0" err="1" smtClean="0"/>
              <a:t>Wordstat</a:t>
            </a:r>
            <a:endParaRPr lang="ru-RU" dirty="0" smtClean="0"/>
          </a:p>
          <a:p>
            <a:pPr lvl="1"/>
            <a:r>
              <a:rPr lang="ru-RU" dirty="0" smtClean="0"/>
              <a:t>Используем </a:t>
            </a:r>
            <a:r>
              <a:rPr lang="en-US" dirty="0" smtClean="0"/>
              <a:t>“!”, </a:t>
            </a:r>
            <a:r>
              <a:rPr lang="ru-RU" dirty="0" smtClean="0"/>
              <a:t>например:</a:t>
            </a:r>
            <a:r>
              <a:rPr lang="en-US" dirty="0" smtClean="0"/>
              <a:t> </a:t>
            </a:r>
            <a:r>
              <a:rPr lang="en-US" i="1" dirty="0" smtClean="0"/>
              <a:t>“!</a:t>
            </a:r>
            <a:r>
              <a:rPr lang="ru-RU" i="1" dirty="0" smtClean="0"/>
              <a:t>продвижение !сайтов !с !гарантиями</a:t>
            </a:r>
            <a:r>
              <a:rPr lang="en-US" i="1" dirty="0" smtClean="0"/>
              <a:t>”</a:t>
            </a:r>
          </a:p>
          <a:p>
            <a:pPr lvl="1"/>
            <a:r>
              <a:rPr lang="ru-RU" dirty="0" smtClean="0"/>
              <a:t>Необходимо </a:t>
            </a:r>
            <a:r>
              <a:rPr lang="ru-RU" dirty="0" smtClean="0"/>
              <a:t>уточн</a:t>
            </a:r>
            <a:r>
              <a:rPr lang="ru-RU" dirty="0"/>
              <a:t>я</a:t>
            </a:r>
            <a:r>
              <a:rPr lang="ru-RU" dirty="0" smtClean="0"/>
              <a:t>ть регион</a:t>
            </a:r>
            <a:br>
              <a:rPr lang="ru-RU" dirty="0" smtClean="0"/>
            </a:br>
            <a:r>
              <a:rPr lang="ru-RU" dirty="0" smtClean="0"/>
              <a:t>(по разным запросам разный, в зависимости от </a:t>
            </a:r>
            <a:r>
              <a:rPr lang="ru-RU" dirty="0" err="1" smtClean="0"/>
              <a:t>геозависимости</a:t>
            </a:r>
            <a:r>
              <a:rPr lang="ru-RU" dirty="0" smtClean="0"/>
              <a:t>)</a:t>
            </a:r>
          </a:p>
          <a:p>
            <a:pPr lvl="1"/>
            <a:r>
              <a:rPr lang="ru-RU" dirty="0" smtClean="0"/>
              <a:t>Показы рекламных объявлений в поисковой выдаче за последний месяц</a:t>
            </a:r>
            <a:br>
              <a:rPr lang="ru-RU" dirty="0" smtClean="0"/>
            </a:br>
            <a:r>
              <a:rPr lang="ru-RU" dirty="0" smtClean="0"/>
              <a:t>(+ отставание еще на 2 недели)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14.02.2013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8042-30F4-4B11-B565-27463548AAD3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55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2475</TotalTime>
  <Words>2025</Words>
  <Application>Microsoft Office PowerPoint</Application>
  <PresentationFormat>Экран (4:3)</PresentationFormat>
  <Paragraphs>416</Paragraphs>
  <Slides>41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Прогнозирование поискового трафика и приоритезация запросов в продвижении</vt:lpstr>
      <vt:lpstr>План доклада</vt:lpstr>
      <vt:lpstr>1. Введение</vt:lpstr>
      <vt:lpstr>Проблемы</vt:lpstr>
      <vt:lpstr>Disclaimer</vt:lpstr>
      <vt:lpstr>2. Прогнозирование поискового трафика по отдельным запросам</vt:lpstr>
      <vt:lpstr>Презентация PowerPoint</vt:lpstr>
      <vt:lpstr>Источники данных по частотам запросов</vt:lpstr>
      <vt:lpstr>1. Прогноз частоты в Яндексе</vt:lpstr>
      <vt:lpstr>1. Прогноз частоты в Яндексе</vt:lpstr>
      <vt:lpstr>1. Прогноз частоты в Яндексе</vt:lpstr>
      <vt:lpstr>1. Прогноз частоты в Яндексе</vt:lpstr>
      <vt:lpstr>1. Прогноз частоты в Яндексе</vt:lpstr>
      <vt:lpstr>1. Прогноз частоты в Яндексе</vt:lpstr>
      <vt:lpstr>1. Прогноз частоты в Яндексе</vt:lpstr>
      <vt:lpstr>2. Прогноз частоты в Google</vt:lpstr>
      <vt:lpstr>3. Статистика LiveInternet</vt:lpstr>
      <vt:lpstr>3. Статистика LiveInternet</vt:lpstr>
      <vt:lpstr>4. Собственная статистика по трафику</vt:lpstr>
      <vt:lpstr>4.1. Поправка на видимость по запросу</vt:lpstr>
      <vt:lpstr>4.2 Поправка на CTR</vt:lpstr>
      <vt:lpstr>5. Вебмастер-сервисы</vt:lpstr>
      <vt:lpstr>5. Вебмастер-сервисы</vt:lpstr>
      <vt:lpstr>5. Вебмастер-сервисы</vt:lpstr>
      <vt:lpstr>…и другие источники данных по частотам</vt:lpstr>
      <vt:lpstr>Результат</vt:lpstr>
      <vt:lpstr>3. Приоритезация запросов в продвижении</vt:lpstr>
      <vt:lpstr>Приоритезация запросов</vt:lpstr>
      <vt:lpstr>Оценка конкурентности запроса</vt:lpstr>
      <vt:lpstr>Оценка конкурентности запроса</vt:lpstr>
      <vt:lpstr>Оценка прибыльности запроса</vt:lpstr>
      <vt:lpstr>Приоритезация запросов</vt:lpstr>
      <vt:lpstr>4. Прогнозирование поискового трафика для сайта в целом</vt:lpstr>
      <vt:lpstr>Прогнозирование трафика для сайта в целом Подход «Изнутри»</vt:lpstr>
      <vt:lpstr>Прогнозирование трафика для сайта в целом Подход «Изнутри»</vt:lpstr>
      <vt:lpstr>Прогнозирование трафика для сайта в целом Подход «Извне»</vt:lpstr>
      <vt:lpstr>Прогнозирование трафика для сайта в целом Сочетание подходов</vt:lpstr>
      <vt:lpstr>Оценка трафика по «длинному хвосту»</vt:lpstr>
      <vt:lpstr>Оценка трафика по «длинному хвосту»</vt:lpstr>
      <vt:lpstr>Оценка трафика по «длинному хвосту»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 Шаманаев</dc:creator>
  <cp:lastModifiedBy>Антон Шаманаев</cp:lastModifiedBy>
  <cp:revision>247</cp:revision>
  <dcterms:created xsi:type="dcterms:W3CDTF">2011-11-09T15:20:47Z</dcterms:created>
  <dcterms:modified xsi:type="dcterms:W3CDTF">2013-02-14T09:07:03Z</dcterms:modified>
</cp:coreProperties>
</file>