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1"/>
  </p:notesMasterIdLst>
  <p:sldIdLst>
    <p:sldId id="256" r:id="rId2"/>
    <p:sldId id="278" r:id="rId3"/>
    <p:sldId id="277" r:id="rId4"/>
    <p:sldId id="258" r:id="rId5"/>
    <p:sldId id="259" r:id="rId6"/>
    <p:sldId id="261" r:id="rId7"/>
    <p:sldId id="263" r:id="rId8"/>
    <p:sldId id="264" r:id="rId9"/>
    <p:sldId id="279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3" r:id="rId18"/>
    <p:sldId id="276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751" autoAdjust="0"/>
  </p:normalViewPr>
  <p:slideViewPr>
    <p:cSldViewPr>
      <p:cViewPr>
        <p:scale>
          <a:sx n="80" d="100"/>
          <a:sy n="80" d="100"/>
        </p:scale>
        <p:origin x="-1522" y="-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A2AE54-1F3D-4934-B388-59596CDB632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0CFF4-39F3-4ED4-9A36-0571EC5AFDE9}">
      <dgm:prSet custT="1"/>
      <dgm:spPr/>
      <dgm:t>
        <a:bodyPr/>
        <a:lstStyle/>
        <a:p>
          <a:pPr rtl="0"/>
          <a:r>
            <a:rPr lang="ru-RU" sz="3200" baseline="0" dirty="0" smtClean="0"/>
            <a:t>Полезные </a:t>
          </a:r>
          <a:r>
            <a:rPr lang="en-US" sz="3200" baseline="0" dirty="0" smtClean="0"/>
            <a:t>seo-</a:t>
          </a:r>
          <a:r>
            <a:rPr lang="ru-RU" sz="3200" baseline="0" dirty="0" smtClean="0"/>
            <a:t>сервисы:</a:t>
          </a:r>
        </a:p>
        <a:p>
          <a:pPr rtl="0"/>
          <a:r>
            <a:rPr lang="ru-RU" sz="3200" baseline="0" dirty="0" smtClean="0"/>
            <a:t>сравнение и ключевые метрики</a:t>
          </a:r>
          <a:endParaRPr lang="ru-RU" sz="3200" baseline="0" dirty="0"/>
        </a:p>
      </dgm:t>
    </dgm:pt>
    <dgm:pt modelId="{419C69C4-F48B-4113-BD36-AF5DA7CB3AD6}" type="parTrans" cxnId="{AB990F3A-B40E-4230-BB7F-B7B8FD75FAB4}">
      <dgm:prSet/>
      <dgm:spPr/>
      <dgm:t>
        <a:bodyPr/>
        <a:lstStyle/>
        <a:p>
          <a:endParaRPr lang="ru-RU"/>
        </a:p>
      </dgm:t>
    </dgm:pt>
    <dgm:pt modelId="{3134C263-A762-435E-BE5B-6C3D94E8FE2D}" type="sibTrans" cxnId="{AB990F3A-B40E-4230-BB7F-B7B8FD75FAB4}">
      <dgm:prSet/>
      <dgm:spPr/>
      <dgm:t>
        <a:bodyPr/>
        <a:lstStyle/>
        <a:p>
          <a:endParaRPr lang="ru-RU"/>
        </a:p>
      </dgm:t>
    </dgm:pt>
    <dgm:pt modelId="{8FC2711E-FBAE-4C50-820A-A6CE22CDD433}" type="pres">
      <dgm:prSet presAssocID="{22A2AE54-1F3D-4934-B388-59596CDB632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C8459E-9A33-4CB2-916D-E75645AF1009}" type="pres">
      <dgm:prSet presAssocID="{22A2AE54-1F3D-4934-B388-59596CDB632E}" presName="arrow" presStyleLbl="bgShp" presStyleIdx="0" presStyleCnt="1"/>
      <dgm:spPr/>
    </dgm:pt>
    <dgm:pt modelId="{8519D4C9-DE23-434F-8202-0FEFFBF12A74}" type="pres">
      <dgm:prSet presAssocID="{22A2AE54-1F3D-4934-B388-59596CDB632E}" presName="linearProcess" presStyleCnt="0"/>
      <dgm:spPr/>
    </dgm:pt>
    <dgm:pt modelId="{8C112796-A483-4C5C-8015-61E9BBE2253B}" type="pres">
      <dgm:prSet presAssocID="{5FF0CFF4-39F3-4ED4-9A36-0571EC5AFDE9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990F3A-B40E-4230-BB7F-B7B8FD75FAB4}" srcId="{22A2AE54-1F3D-4934-B388-59596CDB632E}" destId="{5FF0CFF4-39F3-4ED4-9A36-0571EC5AFDE9}" srcOrd="0" destOrd="0" parTransId="{419C69C4-F48B-4113-BD36-AF5DA7CB3AD6}" sibTransId="{3134C263-A762-435E-BE5B-6C3D94E8FE2D}"/>
    <dgm:cxn modelId="{A1F049AF-4B2E-457A-B302-99EEE6352658}" type="presOf" srcId="{22A2AE54-1F3D-4934-B388-59596CDB632E}" destId="{8FC2711E-FBAE-4C50-820A-A6CE22CDD433}" srcOrd="0" destOrd="0" presId="urn:microsoft.com/office/officeart/2005/8/layout/hProcess9"/>
    <dgm:cxn modelId="{45C14F42-5F06-4C8F-801A-E1038BDC5922}" type="presOf" srcId="{5FF0CFF4-39F3-4ED4-9A36-0571EC5AFDE9}" destId="{8C112796-A483-4C5C-8015-61E9BBE2253B}" srcOrd="0" destOrd="0" presId="urn:microsoft.com/office/officeart/2005/8/layout/hProcess9"/>
    <dgm:cxn modelId="{CF65A15E-971F-41F3-A279-2C274E30F2AF}" type="presParOf" srcId="{8FC2711E-FBAE-4C50-820A-A6CE22CDD433}" destId="{F5C8459E-9A33-4CB2-916D-E75645AF1009}" srcOrd="0" destOrd="0" presId="urn:microsoft.com/office/officeart/2005/8/layout/hProcess9"/>
    <dgm:cxn modelId="{64DC5675-F603-4083-A01F-C4FF0C736D1A}" type="presParOf" srcId="{8FC2711E-FBAE-4C50-820A-A6CE22CDD433}" destId="{8519D4C9-DE23-434F-8202-0FEFFBF12A74}" srcOrd="1" destOrd="0" presId="urn:microsoft.com/office/officeart/2005/8/layout/hProcess9"/>
    <dgm:cxn modelId="{032D63AF-8BC3-4D84-AC8B-31436295ECFD}" type="presParOf" srcId="{8519D4C9-DE23-434F-8202-0FEFFBF12A74}" destId="{8C112796-A483-4C5C-8015-61E9BBE2253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E29BD0-F8C3-41F6-BD67-4E25CD159B3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D1E71DD-150B-4CA9-BC35-187D63C8A50B}">
      <dgm:prSet custT="1"/>
      <dgm:spPr/>
      <dgm:t>
        <a:bodyPr/>
        <a:lstStyle/>
        <a:p>
          <a:pPr rtl="0"/>
          <a:r>
            <a:rPr lang="ru-RU" sz="2000" dirty="0" smtClean="0">
              <a:latin typeface="+mn-lt"/>
            </a:rPr>
            <a:t>Поисковики</a:t>
          </a:r>
          <a:r>
            <a:rPr lang="ru-RU" sz="2000" dirty="0" smtClean="0"/>
            <a:t> «закручивают гайки»: ужесточение правил, новые фильтры;</a:t>
          </a:r>
          <a:endParaRPr lang="ru-RU" sz="2000" dirty="0"/>
        </a:p>
      </dgm:t>
    </dgm:pt>
    <dgm:pt modelId="{7290E98A-A673-4137-AB39-53425F13AEA2}" type="parTrans" cxnId="{DE4AD1B3-74DD-43C7-B100-F0C955F08A17}">
      <dgm:prSet/>
      <dgm:spPr/>
      <dgm:t>
        <a:bodyPr/>
        <a:lstStyle/>
        <a:p>
          <a:endParaRPr lang="ru-RU"/>
        </a:p>
      </dgm:t>
    </dgm:pt>
    <dgm:pt modelId="{8AEA68CF-C7A4-4D9F-B4AB-F43628DAD102}" type="sibTrans" cxnId="{DE4AD1B3-74DD-43C7-B100-F0C955F08A17}">
      <dgm:prSet/>
      <dgm:spPr/>
      <dgm:t>
        <a:bodyPr/>
        <a:lstStyle/>
        <a:p>
          <a:endParaRPr lang="ru-RU"/>
        </a:p>
      </dgm:t>
    </dgm:pt>
    <dgm:pt modelId="{046CD025-084C-4C37-95BC-14839BC1AB15}">
      <dgm:prSet custT="1"/>
      <dgm:spPr/>
      <dgm:t>
        <a:bodyPr/>
        <a:lstStyle/>
        <a:p>
          <a:pPr rtl="0"/>
          <a:r>
            <a:rPr lang="ru-RU" sz="2000" dirty="0" smtClean="0"/>
            <a:t>Продвигать сайт все сложнее, чаще приходится работать с проблемными сайтами, «лечить их»;</a:t>
          </a:r>
          <a:endParaRPr lang="ru-RU" sz="2000" dirty="0"/>
        </a:p>
      </dgm:t>
    </dgm:pt>
    <dgm:pt modelId="{DE762E4F-CDBE-4CA6-AB12-0E8F30E86A7B}" type="parTrans" cxnId="{99B1F975-5E00-4150-A5E7-500456B2D0BB}">
      <dgm:prSet/>
      <dgm:spPr/>
      <dgm:t>
        <a:bodyPr/>
        <a:lstStyle/>
        <a:p>
          <a:endParaRPr lang="ru-RU"/>
        </a:p>
      </dgm:t>
    </dgm:pt>
    <dgm:pt modelId="{960F04B2-03FD-4189-B768-E5B78712D618}" type="sibTrans" cxnId="{99B1F975-5E00-4150-A5E7-500456B2D0BB}">
      <dgm:prSet/>
      <dgm:spPr/>
      <dgm:t>
        <a:bodyPr/>
        <a:lstStyle/>
        <a:p>
          <a:endParaRPr lang="ru-RU"/>
        </a:p>
      </dgm:t>
    </dgm:pt>
    <dgm:pt modelId="{980BD94C-1053-43A4-BEE7-4F13587EA9D7}">
      <dgm:prSet custT="1"/>
      <dgm:spPr/>
      <dgm:t>
        <a:bodyPr/>
        <a:lstStyle/>
        <a:p>
          <a:pPr rtl="0"/>
          <a:r>
            <a:rPr lang="ru-RU" sz="2000" dirty="0" smtClean="0"/>
            <a:t>Результаты продвижения непредсказуемы и нет никаких гарантий…</a:t>
          </a:r>
          <a:endParaRPr lang="ru-RU" sz="2000" dirty="0"/>
        </a:p>
      </dgm:t>
    </dgm:pt>
    <dgm:pt modelId="{3F48C443-F54F-4215-9427-770A90499D4E}" type="parTrans" cxnId="{FAB0846C-998B-44A8-897A-7EAAB8234DF5}">
      <dgm:prSet/>
      <dgm:spPr/>
      <dgm:t>
        <a:bodyPr/>
        <a:lstStyle/>
        <a:p>
          <a:endParaRPr lang="ru-RU"/>
        </a:p>
      </dgm:t>
    </dgm:pt>
    <dgm:pt modelId="{49928BA3-5954-408D-AA11-A1E0F92A6874}" type="sibTrans" cxnId="{FAB0846C-998B-44A8-897A-7EAAB8234DF5}">
      <dgm:prSet/>
      <dgm:spPr/>
      <dgm:t>
        <a:bodyPr/>
        <a:lstStyle/>
        <a:p>
          <a:endParaRPr lang="ru-RU"/>
        </a:p>
      </dgm:t>
    </dgm:pt>
    <dgm:pt modelId="{8ECCEC93-3A9F-41F3-AA73-44C0BC7DA5BE}">
      <dgm:prSet custT="1"/>
      <dgm:spPr/>
      <dgm:t>
        <a:bodyPr/>
        <a:lstStyle/>
        <a:p>
          <a:pPr rtl="0"/>
          <a:r>
            <a:rPr lang="en-US" sz="2000" dirty="0" smtClean="0"/>
            <a:t>…</a:t>
          </a:r>
          <a:r>
            <a:rPr lang="ru-RU" sz="2000" dirty="0" smtClean="0"/>
            <a:t>и все это сказывается на вашем доходе!</a:t>
          </a:r>
          <a:endParaRPr lang="ru-RU" sz="2000" dirty="0"/>
        </a:p>
      </dgm:t>
    </dgm:pt>
    <dgm:pt modelId="{CDD50376-F3A1-4595-9D57-317108560024}" type="parTrans" cxnId="{BB8E6E43-CB5A-4F78-A61A-F05B307031FF}">
      <dgm:prSet/>
      <dgm:spPr/>
      <dgm:t>
        <a:bodyPr/>
        <a:lstStyle/>
        <a:p>
          <a:endParaRPr lang="ru-RU"/>
        </a:p>
      </dgm:t>
    </dgm:pt>
    <dgm:pt modelId="{72B1B171-71EA-4760-ABF5-A97E10F3A1A8}" type="sibTrans" cxnId="{BB8E6E43-CB5A-4F78-A61A-F05B307031FF}">
      <dgm:prSet/>
      <dgm:spPr/>
      <dgm:t>
        <a:bodyPr/>
        <a:lstStyle/>
        <a:p>
          <a:endParaRPr lang="ru-RU"/>
        </a:p>
      </dgm:t>
    </dgm:pt>
    <dgm:pt modelId="{CF099F40-315B-46C1-8C1F-BDE82EBBB481}" type="pres">
      <dgm:prSet presAssocID="{80E29BD0-F8C3-41F6-BD67-4E25CD159B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BC6D73-9A4F-431A-B2E6-7CA0157D9CD1}" type="pres">
      <dgm:prSet presAssocID="{8ECCEC93-3A9F-41F3-AA73-44C0BC7DA5BE}" presName="boxAndChildren" presStyleCnt="0"/>
      <dgm:spPr/>
    </dgm:pt>
    <dgm:pt modelId="{1C9DD654-969E-407D-8C82-1069478230DA}" type="pres">
      <dgm:prSet presAssocID="{8ECCEC93-3A9F-41F3-AA73-44C0BC7DA5BE}" presName="parentTextBox" presStyleLbl="node1" presStyleIdx="0" presStyleCnt="4"/>
      <dgm:spPr/>
      <dgm:t>
        <a:bodyPr/>
        <a:lstStyle/>
        <a:p>
          <a:endParaRPr lang="ru-RU"/>
        </a:p>
      </dgm:t>
    </dgm:pt>
    <dgm:pt modelId="{024A5B0D-1C03-473E-92D6-1C6C592ECC5B}" type="pres">
      <dgm:prSet presAssocID="{49928BA3-5954-408D-AA11-A1E0F92A6874}" presName="sp" presStyleCnt="0"/>
      <dgm:spPr/>
    </dgm:pt>
    <dgm:pt modelId="{DD5B5C41-774E-4DF8-8802-0AA778E68C2A}" type="pres">
      <dgm:prSet presAssocID="{980BD94C-1053-43A4-BEE7-4F13587EA9D7}" presName="arrowAndChildren" presStyleCnt="0"/>
      <dgm:spPr/>
    </dgm:pt>
    <dgm:pt modelId="{2AA64286-D289-4051-98CD-ACF98038A703}" type="pres">
      <dgm:prSet presAssocID="{980BD94C-1053-43A4-BEE7-4F13587EA9D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E384799-2BB2-4919-9A83-B4AE209BDA1E}" type="pres">
      <dgm:prSet presAssocID="{960F04B2-03FD-4189-B768-E5B78712D618}" presName="sp" presStyleCnt="0"/>
      <dgm:spPr/>
    </dgm:pt>
    <dgm:pt modelId="{0E964FB4-444D-484E-B4B2-01884DE9F84F}" type="pres">
      <dgm:prSet presAssocID="{046CD025-084C-4C37-95BC-14839BC1AB15}" presName="arrowAndChildren" presStyleCnt="0"/>
      <dgm:spPr/>
    </dgm:pt>
    <dgm:pt modelId="{7039875C-6AE3-4503-ADF6-8E992B336AF6}" type="pres">
      <dgm:prSet presAssocID="{046CD025-084C-4C37-95BC-14839BC1AB15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1012B55A-C4EC-4CCD-A1F2-3A5224481460}" type="pres">
      <dgm:prSet presAssocID="{8AEA68CF-C7A4-4D9F-B4AB-F43628DAD102}" presName="sp" presStyleCnt="0"/>
      <dgm:spPr/>
    </dgm:pt>
    <dgm:pt modelId="{07F3A3B7-238C-473D-9087-502FF71DD07F}" type="pres">
      <dgm:prSet presAssocID="{4D1E71DD-150B-4CA9-BC35-187D63C8A50B}" presName="arrowAndChildren" presStyleCnt="0"/>
      <dgm:spPr/>
    </dgm:pt>
    <dgm:pt modelId="{4E730B0F-42E3-43B4-ADC2-62AA197796C2}" type="pres">
      <dgm:prSet presAssocID="{4D1E71DD-150B-4CA9-BC35-187D63C8A50B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DE4AD1B3-74DD-43C7-B100-F0C955F08A17}" srcId="{80E29BD0-F8C3-41F6-BD67-4E25CD159B33}" destId="{4D1E71DD-150B-4CA9-BC35-187D63C8A50B}" srcOrd="0" destOrd="0" parTransId="{7290E98A-A673-4137-AB39-53425F13AEA2}" sibTransId="{8AEA68CF-C7A4-4D9F-B4AB-F43628DAD102}"/>
    <dgm:cxn modelId="{99B1F975-5E00-4150-A5E7-500456B2D0BB}" srcId="{80E29BD0-F8C3-41F6-BD67-4E25CD159B33}" destId="{046CD025-084C-4C37-95BC-14839BC1AB15}" srcOrd="1" destOrd="0" parTransId="{DE762E4F-CDBE-4CA6-AB12-0E8F30E86A7B}" sibTransId="{960F04B2-03FD-4189-B768-E5B78712D618}"/>
    <dgm:cxn modelId="{E968B994-85D3-44E5-A967-972E253FD717}" type="presOf" srcId="{80E29BD0-F8C3-41F6-BD67-4E25CD159B33}" destId="{CF099F40-315B-46C1-8C1F-BDE82EBBB481}" srcOrd="0" destOrd="0" presId="urn:microsoft.com/office/officeart/2005/8/layout/process4"/>
    <dgm:cxn modelId="{FAB0846C-998B-44A8-897A-7EAAB8234DF5}" srcId="{80E29BD0-F8C3-41F6-BD67-4E25CD159B33}" destId="{980BD94C-1053-43A4-BEE7-4F13587EA9D7}" srcOrd="2" destOrd="0" parTransId="{3F48C443-F54F-4215-9427-770A90499D4E}" sibTransId="{49928BA3-5954-408D-AA11-A1E0F92A6874}"/>
    <dgm:cxn modelId="{C3EE9D4A-EB36-4767-93E6-8D6B3053F16E}" type="presOf" srcId="{980BD94C-1053-43A4-BEE7-4F13587EA9D7}" destId="{2AA64286-D289-4051-98CD-ACF98038A703}" srcOrd="0" destOrd="0" presId="urn:microsoft.com/office/officeart/2005/8/layout/process4"/>
    <dgm:cxn modelId="{90CE0A69-CF3A-459C-BBB8-B6B7CE1516B1}" type="presOf" srcId="{8ECCEC93-3A9F-41F3-AA73-44C0BC7DA5BE}" destId="{1C9DD654-969E-407D-8C82-1069478230DA}" srcOrd="0" destOrd="0" presId="urn:microsoft.com/office/officeart/2005/8/layout/process4"/>
    <dgm:cxn modelId="{31B1A708-0774-4EFD-8FC6-D2FDC2A0B460}" type="presOf" srcId="{4D1E71DD-150B-4CA9-BC35-187D63C8A50B}" destId="{4E730B0F-42E3-43B4-ADC2-62AA197796C2}" srcOrd="0" destOrd="0" presId="urn:microsoft.com/office/officeart/2005/8/layout/process4"/>
    <dgm:cxn modelId="{BB8E6E43-CB5A-4F78-A61A-F05B307031FF}" srcId="{80E29BD0-F8C3-41F6-BD67-4E25CD159B33}" destId="{8ECCEC93-3A9F-41F3-AA73-44C0BC7DA5BE}" srcOrd="3" destOrd="0" parTransId="{CDD50376-F3A1-4595-9D57-317108560024}" sibTransId="{72B1B171-71EA-4760-ABF5-A97E10F3A1A8}"/>
    <dgm:cxn modelId="{D1ADD8A3-221A-4979-A870-C46B0D00ACED}" type="presOf" srcId="{046CD025-084C-4C37-95BC-14839BC1AB15}" destId="{7039875C-6AE3-4503-ADF6-8E992B336AF6}" srcOrd="0" destOrd="0" presId="urn:microsoft.com/office/officeart/2005/8/layout/process4"/>
    <dgm:cxn modelId="{01B29A9E-658C-4D44-9AB7-924E8EBD2B03}" type="presParOf" srcId="{CF099F40-315B-46C1-8C1F-BDE82EBBB481}" destId="{AEBC6D73-9A4F-431A-B2E6-7CA0157D9CD1}" srcOrd="0" destOrd="0" presId="urn:microsoft.com/office/officeart/2005/8/layout/process4"/>
    <dgm:cxn modelId="{757B58B5-F01D-4116-BD4B-375D5842818F}" type="presParOf" srcId="{AEBC6D73-9A4F-431A-B2E6-7CA0157D9CD1}" destId="{1C9DD654-969E-407D-8C82-1069478230DA}" srcOrd="0" destOrd="0" presId="urn:microsoft.com/office/officeart/2005/8/layout/process4"/>
    <dgm:cxn modelId="{9BD989E5-7AD9-43C7-A925-D8B1645F57DA}" type="presParOf" srcId="{CF099F40-315B-46C1-8C1F-BDE82EBBB481}" destId="{024A5B0D-1C03-473E-92D6-1C6C592ECC5B}" srcOrd="1" destOrd="0" presId="urn:microsoft.com/office/officeart/2005/8/layout/process4"/>
    <dgm:cxn modelId="{0F6274A3-CBF4-47D8-BBC0-E20DBFE68A1A}" type="presParOf" srcId="{CF099F40-315B-46C1-8C1F-BDE82EBBB481}" destId="{DD5B5C41-774E-4DF8-8802-0AA778E68C2A}" srcOrd="2" destOrd="0" presId="urn:microsoft.com/office/officeart/2005/8/layout/process4"/>
    <dgm:cxn modelId="{9AAFB5CD-FBF1-4004-A47B-47044A47704F}" type="presParOf" srcId="{DD5B5C41-774E-4DF8-8802-0AA778E68C2A}" destId="{2AA64286-D289-4051-98CD-ACF98038A703}" srcOrd="0" destOrd="0" presId="urn:microsoft.com/office/officeart/2005/8/layout/process4"/>
    <dgm:cxn modelId="{744C9E9A-5852-453C-A35C-5D765F5DDBF9}" type="presParOf" srcId="{CF099F40-315B-46C1-8C1F-BDE82EBBB481}" destId="{BE384799-2BB2-4919-9A83-B4AE209BDA1E}" srcOrd="3" destOrd="0" presId="urn:microsoft.com/office/officeart/2005/8/layout/process4"/>
    <dgm:cxn modelId="{68569C4F-F8FC-44BA-85F9-F8A57A56CDF1}" type="presParOf" srcId="{CF099F40-315B-46C1-8C1F-BDE82EBBB481}" destId="{0E964FB4-444D-484E-B4B2-01884DE9F84F}" srcOrd="4" destOrd="0" presId="urn:microsoft.com/office/officeart/2005/8/layout/process4"/>
    <dgm:cxn modelId="{CC3C2B08-61A6-4E10-BEA8-B966F1EE8865}" type="presParOf" srcId="{0E964FB4-444D-484E-B4B2-01884DE9F84F}" destId="{7039875C-6AE3-4503-ADF6-8E992B336AF6}" srcOrd="0" destOrd="0" presId="urn:microsoft.com/office/officeart/2005/8/layout/process4"/>
    <dgm:cxn modelId="{E26E24FF-5CD4-41D4-85D3-1769B2C5A092}" type="presParOf" srcId="{CF099F40-315B-46C1-8C1F-BDE82EBBB481}" destId="{1012B55A-C4EC-4CCD-A1F2-3A5224481460}" srcOrd="5" destOrd="0" presId="urn:microsoft.com/office/officeart/2005/8/layout/process4"/>
    <dgm:cxn modelId="{BF361135-26F5-4529-AD7C-CAAD42EF486F}" type="presParOf" srcId="{CF099F40-315B-46C1-8C1F-BDE82EBBB481}" destId="{07F3A3B7-238C-473D-9087-502FF71DD07F}" srcOrd="6" destOrd="0" presId="urn:microsoft.com/office/officeart/2005/8/layout/process4"/>
    <dgm:cxn modelId="{923FBF4D-46BE-47C8-8DCF-CC20D489E1B4}" type="presParOf" srcId="{07F3A3B7-238C-473D-9087-502FF71DD07F}" destId="{4E730B0F-42E3-43B4-ADC2-62AA197796C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4CB265-B422-4CC7-9C29-6D0F6A176A8B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6E0E5C-39C9-4D85-A7F3-D32B3918C27D}">
      <dgm:prSet/>
      <dgm:spPr/>
      <dgm:t>
        <a:bodyPr/>
        <a:lstStyle/>
        <a:p>
          <a:pPr rtl="0"/>
          <a:r>
            <a:rPr lang="ru-RU" dirty="0" smtClean="0"/>
            <a:t>Анализ анкоров беклинков</a:t>
          </a:r>
          <a:endParaRPr lang="ru-RU" dirty="0"/>
        </a:p>
      </dgm:t>
    </dgm:pt>
    <dgm:pt modelId="{50537DD1-90B7-4FF6-9850-BC590DD8C9AD}" type="parTrans" cxnId="{3AC42680-3245-4D82-A670-04C81FDCEBCF}">
      <dgm:prSet/>
      <dgm:spPr/>
      <dgm:t>
        <a:bodyPr/>
        <a:lstStyle/>
        <a:p>
          <a:endParaRPr lang="ru-RU"/>
        </a:p>
      </dgm:t>
    </dgm:pt>
    <dgm:pt modelId="{785A6F05-A248-4927-A3D2-666D7686FE7C}" type="sibTrans" cxnId="{3AC42680-3245-4D82-A670-04C81FDCEBCF}">
      <dgm:prSet/>
      <dgm:spPr/>
      <dgm:t>
        <a:bodyPr/>
        <a:lstStyle/>
        <a:p>
          <a:endParaRPr lang="ru-RU"/>
        </a:p>
      </dgm:t>
    </dgm:pt>
    <dgm:pt modelId="{58B4B3AF-D266-4C6D-8B35-5A955FB8CC32}">
      <dgm:prSet/>
      <dgm:spPr/>
      <dgm:t>
        <a:bodyPr/>
        <a:lstStyle/>
        <a:p>
          <a:pPr rtl="0"/>
          <a:r>
            <a:rPr lang="en-US" dirty="0" smtClean="0"/>
            <a:t>Linkpad.ru (ex Solomono.ru)</a:t>
          </a:r>
          <a:endParaRPr lang="ru-RU" dirty="0"/>
        </a:p>
      </dgm:t>
    </dgm:pt>
    <dgm:pt modelId="{6AFF5F8F-B227-4F99-BD84-915446C8A13D}" type="parTrans" cxnId="{3C147937-EAAC-49C2-8AB2-10C6699F3E55}">
      <dgm:prSet/>
      <dgm:spPr/>
      <dgm:t>
        <a:bodyPr/>
        <a:lstStyle/>
        <a:p>
          <a:endParaRPr lang="ru-RU"/>
        </a:p>
      </dgm:t>
    </dgm:pt>
    <dgm:pt modelId="{82335D40-242D-4769-955E-5AD3277C22D6}" type="sibTrans" cxnId="{3C147937-EAAC-49C2-8AB2-10C6699F3E55}">
      <dgm:prSet/>
      <dgm:spPr/>
      <dgm:t>
        <a:bodyPr/>
        <a:lstStyle/>
        <a:p>
          <a:endParaRPr lang="ru-RU"/>
        </a:p>
      </dgm:t>
    </dgm:pt>
    <dgm:pt modelId="{0DA5719F-FF8A-4057-AE42-9467AB6D611C}">
      <dgm:prSet/>
      <dgm:spPr/>
      <dgm:t>
        <a:bodyPr/>
        <a:lstStyle/>
        <a:p>
          <a:pPr rtl="0"/>
          <a:r>
            <a:rPr lang="en-US" smtClean="0"/>
            <a:t>Ahrefs.com</a:t>
          </a:r>
          <a:endParaRPr lang="ru-RU"/>
        </a:p>
      </dgm:t>
    </dgm:pt>
    <dgm:pt modelId="{FA078417-4F13-4966-B04A-24FE2178C307}" type="parTrans" cxnId="{722925F9-9226-47B0-81D5-98DB8B2565E2}">
      <dgm:prSet/>
      <dgm:spPr/>
      <dgm:t>
        <a:bodyPr/>
        <a:lstStyle/>
        <a:p>
          <a:endParaRPr lang="ru-RU"/>
        </a:p>
      </dgm:t>
    </dgm:pt>
    <dgm:pt modelId="{0F6E645E-7C86-475A-81C6-26A48E4D5A8C}" type="sibTrans" cxnId="{722925F9-9226-47B0-81D5-98DB8B2565E2}">
      <dgm:prSet/>
      <dgm:spPr/>
      <dgm:t>
        <a:bodyPr/>
        <a:lstStyle/>
        <a:p>
          <a:endParaRPr lang="ru-RU"/>
        </a:p>
      </dgm:t>
    </dgm:pt>
    <dgm:pt modelId="{A4FC8A40-85B9-4AA9-991A-AD13E827F74F}">
      <dgm:prSet/>
      <dgm:spPr/>
      <dgm:t>
        <a:bodyPr/>
        <a:lstStyle/>
        <a:p>
          <a:pPr rtl="0"/>
          <a:r>
            <a:rPr lang="ru-RU" dirty="0" smtClean="0"/>
            <a:t>Анализ ссылочного профиля</a:t>
          </a:r>
          <a:endParaRPr lang="ru-RU" dirty="0"/>
        </a:p>
      </dgm:t>
    </dgm:pt>
    <dgm:pt modelId="{59F05189-88D9-407B-A1CE-25CC34C75174}" type="parTrans" cxnId="{7D6CC47B-11A1-486F-9592-261705CE99B6}">
      <dgm:prSet/>
      <dgm:spPr/>
      <dgm:t>
        <a:bodyPr/>
        <a:lstStyle/>
        <a:p>
          <a:endParaRPr lang="ru-RU"/>
        </a:p>
      </dgm:t>
    </dgm:pt>
    <dgm:pt modelId="{337E7857-3849-428A-AE50-AB0C8BA198CC}" type="sibTrans" cxnId="{7D6CC47B-11A1-486F-9592-261705CE99B6}">
      <dgm:prSet/>
      <dgm:spPr/>
      <dgm:t>
        <a:bodyPr/>
        <a:lstStyle/>
        <a:p>
          <a:endParaRPr lang="ru-RU"/>
        </a:p>
      </dgm:t>
    </dgm:pt>
    <dgm:pt modelId="{4DF88C31-5124-493B-B5F7-6A1288CDCF8C}">
      <dgm:prSet/>
      <dgm:spPr/>
      <dgm:t>
        <a:bodyPr/>
        <a:lstStyle/>
        <a:p>
          <a:pPr rtl="0"/>
          <a:r>
            <a:rPr lang="en-US" smtClean="0"/>
            <a:t>Majesticseo.com</a:t>
          </a:r>
          <a:endParaRPr lang="ru-RU"/>
        </a:p>
      </dgm:t>
    </dgm:pt>
    <dgm:pt modelId="{24AEE7C8-5C9F-4FE2-B9B1-DD52B145AEA5}" type="parTrans" cxnId="{8190A5C3-E85B-4FFF-99D2-03C86FC5B33A}">
      <dgm:prSet/>
      <dgm:spPr/>
      <dgm:t>
        <a:bodyPr/>
        <a:lstStyle/>
        <a:p>
          <a:endParaRPr lang="ru-RU"/>
        </a:p>
      </dgm:t>
    </dgm:pt>
    <dgm:pt modelId="{80C2F702-A72A-47CC-8423-7550F64F9783}" type="sibTrans" cxnId="{8190A5C3-E85B-4FFF-99D2-03C86FC5B33A}">
      <dgm:prSet/>
      <dgm:spPr/>
      <dgm:t>
        <a:bodyPr/>
        <a:lstStyle/>
        <a:p>
          <a:endParaRPr lang="ru-RU"/>
        </a:p>
      </dgm:t>
    </dgm:pt>
    <dgm:pt modelId="{20BC0251-7B12-4DF1-BB28-213337813BA9}">
      <dgm:prSet/>
      <dgm:spPr/>
      <dgm:t>
        <a:bodyPr/>
        <a:lstStyle/>
        <a:p>
          <a:pPr rtl="0"/>
          <a:r>
            <a:rPr lang="en-US" dirty="0" smtClean="0"/>
            <a:t>Moz.com (ex SeoMoz.org)</a:t>
          </a:r>
          <a:endParaRPr lang="ru-RU" dirty="0"/>
        </a:p>
      </dgm:t>
    </dgm:pt>
    <dgm:pt modelId="{603D2337-4394-4D18-91D2-9659B2155375}" type="parTrans" cxnId="{0C3784C2-0A10-4C1E-9CC7-1A6A56F8191E}">
      <dgm:prSet/>
      <dgm:spPr/>
      <dgm:t>
        <a:bodyPr/>
        <a:lstStyle/>
        <a:p>
          <a:endParaRPr lang="ru-RU"/>
        </a:p>
      </dgm:t>
    </dgm:pt>
    <dgm:pt modelId="{D6D82CDD-9334-4A5C-81AA-6F72AF6D1F23}" type="sibTrans" cxnId="{0C3784C2-0A10-4C1E-9CC7-1A6A56F8191E}">
      <dgm:prSet/>
      <dgm:spPr/>
      <dgm:t>
        <a:bodyPr/>
        <a:lstStyle/>
        <a:p>
          <a:endParaRPr lang="ru-RU"/>
        </a:p>
      </dgm:t>
    </dgm:pt>
    <dgm:pt modelId="{6C7CA746-EA24-4D86-BB83-3D711E06ADD2}" type="pres">
      <dgm:prSet presAssocID="{084CB265-B422-4CC7-9C29-6D0F6A176A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99C714-4B7D-445B-AF4D-6E3818810F7F}" type="pres">
      <dgm:prSet presAssocID="{E66E0E5C-39C9-4D85-A7F3-D32B3918C27D}" presName="linNode" presStyleCnt="0"/>
      <dgm:spPr/>
    </dgm:pt>
    <dgm:pt modelId="{9885EFCE-654D-4897-8025-AC83864110BB}" type="pres">
      <dgm:prSet presAssocID="{E66E0E5C-39C9-4D85-A7F3-D32B3918C27D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0A572-3A36-4204-A039-138C2B2968CE}" type="pres">
      <dgm:prSet presAssocID="{E66E0E5C-39C9-4D85-A7F3-D32B3918C27D}" presName="bracket" presStyleLbl="parChTrans1D1" presStyleIdx="0" presStyleCnt="2"/>
      <dgm:spPr/>
    </dgm:pt>
    <dgm:pt modelId="{CE53DC56-A935-43E1-BD82-565FF927A764}" type="pres">
      <dgm:prSet presAssocID="{E66E0E5C-39C9-4D85-A7F3-D32B3918C27D}" presName="spH" presStyleCnt="0"/>
      <dgm:spPr/>
    </dgm:pt>
    <dgm:pt modelId="{E2CDC7A4-8C1A-4A35-AF8D-D6B5EC4C99AE}" type="pres">
      <dgm:prSet presAssocID="{E66E0E5C-39C9-4D85-A7F3-D32B3918C27D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CE6D26-3166-4399-B0C6-BD9391534394}" type="pres">
      <dgm:prSet presAssocID="{785A6F05-A248-4927-A3D2-666D7686FE7C}" presName="spV" presStyleCnt="0"/>
      <dgm:spPr/>
    </dgm:pt>
    <dgm:pt modelId="{DD14B6E6-0D82-4126-A846-A2F60F473BCF}" type="pres">
      <dgm:prSet presAssocID="{A4FC8A40-85B9-4AA9-991A-AD13E827F74F}" presName="linNode" presStyleCnt="0"/>
      <dgm:spPr/>
    </dgm:pt>
    <dgm:pt modelId="{8CD5BA57-A885-4A15-8C9C-FC17B17F69C6}" type="pres">
      <dgm:prSet presAssocID="{A4FC8A40-85B9-4AA9-991A-AD13E827F74F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9A0ED-05C1-4B60-BFFB-F97894202D98}" type="pres">
      <dgm:prSet presAssocID="{A4FC8A40-85B9-4AA9-991A-AD13E827F74F}" presName="bracket" presStyleLbl="parChTrans1D1" presStyleIdx="1" presStyleCnt="2"/>
      <dgm:spPr/>
    </dgm:pt>
    <dgm:pt modelId="{D96EC48D-D675-494F-82F5-0BE6B3F823F9}" type="pres">
      <dgm:prSet presAssocID="{A4FC8A40-85B9-4AA9-991A-AD13E827F74F}" presName="spH" presStyleCnt="0"/>
      <dgm:spPr/>
    </dgm:pt>
    <dgm:pt modelId="{F02C60EF-ED77-4C2D-8570-1B33D7FBFF53}" type="pres">
      <dgm:prSet presAssocID="{A4FC8A40-85B9-4AA9-991A-AD13E827F74F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7B62A5-B72C-47CD-AE0A-08777257D65E}" type="presOf" srcId="{E66E0E5C-39C9-4D85-A7F3-D32B3918C27D}" destId="{9885EFCE-654D-4897-8025-AC83864110BB}" srcOrd="0" destOrd="0" presId="urn:diagrams.loki3.com/BracketList+Icon"/>
    <dgm:cxn modelId="{30956C89-6142-44DE-ACBE-FF0654A7B7D5}" type="presOf" srcId="{58B4B3AF-D266-4C6D-8B35-5A955FB8CC32}" destId="{E2CDC7A4-8C1A-4A35-AF8D-D6B5EC4C99AE}" srcOrd="0" destOrd="0" presId="urn:diagrams.loki3.com/BracketList+Icon"/>
    <dgm:cxn modelId="{0C3784C2-0A10-4C1E-9CC7-1A6A56F8191E}" srcId="{A4FC8A40-85B9-4AA9-991A-AD13E827F74F}" destId="{20BC0251-7B12-4DF1-BB28-213337813BA9}" srcOrd="1" destOrd="0" parTransId="{603D2337-4394-4D18-91D2-9659B2155375}" sibTransId="{D6D82CDD-9334-4A5C-81AA-6F72AF6D1F23}"/>
    <dgm:cxn modelId="{8190A5C3-E85B-4FFF-99D2-03C86FC5B33A}" srcId="{A4FC8A40-85B9-4AA9-991A-AD13E827F74F}" destId="{4DF88C31-5124-493B-B5F7-6A1288CDCF8C}" srcOrd="0" destOrd="0" parTransId="{24AEE7C8-5C9F-4FE2-B9B1-DD52B145AEA5}" sibTransId="{80C2F702-A72A-47CC-8423-7550F64F9783}"/>
    <dgm:cxn modelId="{3C147937-EAAC-49C2-8AB2-10C6699F3E55}" srcId="{E66E0E5C-39C9-4D85-A7F3-D32B3918C27D}" destId="{58B4B3AF-D266-4C6D-8B35-5A955FB8CC32}" srcOrd="0" destOrd="0" parTransId="{6AFF5F8F-B227-4F99-BD84-915446C8A13D}" sibTransId="{82335D40-242D-4769-955E-5AD3277C22D6}"/>
    <dgm:cxn modelId="{6045D8D3-CCB2-41ED-8D47-1E5CFF68B41F}" type="presOf" srcId="{0DA5719F-FF8A-4057-AE42-9467AB6D611C}" destId="{E2CDC7A4-8C1A-4A35-AF8D-D6B5EC4C99AE}" srcOrd="0" destOrd="1" presId="urn:diagrams.loki3.com/BracketList+Icon"/>
    <dgm:cxn modelId="{39CE0D6E-5F00-49BE-B16F-5886969A6117}" type="presOf" srcId="{084CB265-B422-4CC7-9C29-6D0F6A176A8B}" destId="{6C7CA746-EA24-4D86-BB83-3D711E06ADD2}" srcOrd="0" destOrd="0" presId="urn:diagrams.loki3.com/BracketList+Icon"/>
    <dgm:cxn modelId="{3B3075EC-CA74-4FD8-867C-7F9B6772173C}" type="presOf" srcId="{A4FC8A40-85B9-4AA9-991A-AD13E827F74F}" destId="{8CD5BA57-A885-4A15-8C9C-FC17B17F69C6}" srcOrd="0" destOrd="0" presId="urn:diagrams.loki3.com/BracketList+Icon"/>
    <dgm:cxn modelId="{7D6CC47B-11A1-486F-9592-261705CE99B6}" srcId="{084CB265-B422-4CC7-9C29-6D0F6A176A8B}" destId="{A4FC8A40-85B9-4AA9-991A-AD13E827F74F}" srcOrd="1" destOrd="0" parTransId="{59F05189-88D9-407B-A1CE-25CC34C75174}" sibTransId="{337E7857-3849-428A-AE50-AB0C8BA198CC}"/>
    <dgm:cxn modelId="{3AC42680-3245-4D82-A670-04C81FDCEBCF}" srcId="{084CB265-B422-4CC7-9C29-6D0F6A176A8B}" destId="{E66E0E5C-39C9-4D85-A7F3-D32B3918C27D}" srcOrd="0" destOrd="0" parTransId="{50537DD1-90B7-4FF6-9850-BC590DD8C9AD}" sibTransId="{785A6F05-A248-4927-A3D2-666D7686FE7C}"/>
    <dgm:cxn modelId="{722925F9-9226-47B0-81D5-98DB8B2565E2}" srcId="{E66E0E5C-39C9-4D85-A7F3-D32B3918C27D}" destId="{0DA5719F-FF8A-4057-AE42-9467AB6D611C}" srcOrd="1" destOrd="0" parTransId="{FA078417-4F13-4966-B04A-24FE2178C307}" sibTransId="{0F6E645E-7C86-475A-81C6-26A48E4D5A8C}"/>
    <dgm:cxn modelId="{2A6B1B7D-9D41-4EDF-8013-C124FDFA9E71}" type="presOf" srcId="{20BC0251-7B12-4DF1-BB28-213337813BA9}" destId="{F02C60EF-ED77-4C2D-8570-1B33D7FBFF53}" srcOrd="0" destOrd="1" presId="urn:diagrams.loki3.com/BracketList+Icon"/>
    <dgm:cxn modelId="{E580DC20-2099-4B0D-ADA2-13B0DEE2FB67}" type="presOf" srcId="{4DF88C31-5124-493B-B5F7-6A1288CDCF8C}" destId="{F02C60EF-ED77-4C2D-8570-1B33D7FBFF53}" srcOrd="0" destOrd="0" presId="urn:diagrams.loki3.com/BracketList+Icon"/>
    <dgm:cxn modelId="{89D97080-49D1-49A5-8112-D4717892A435}" type="presParOf" srcId="{6C7CA746-EA24-4D86-BB83-3D711E06ADD2}" destId="{2399C714-4B7D-445B-AF4D-6E3818810F7F}" srcOrd="0" destOrd="0" presId="urn:diagrams.loki3.com/BracketList+Icon"/>
    <dgm:cxn modelId="{F76CE579-FEA3-407D-BF7F-9B51D7BDDD8E}" type="presParOf" srcId="{2399C714-4B7D-445B-AF4D-6E3818810F7F}" destId="{9885EFCE-654D-4897-8025-AC83864110BB}" srcOrd="0" destOrd="0" presId="urn:diagrams.loki3.com/BracketList+Icon"/>
    <dgm:cxn modelId="{C4EB61A9-7134-44BE-88F6-413CDE3751A7}" type="presParOf" srcId="{2399C714-4B7D-445B-AF4D-6E3818810F7F}" destId="{FE60A572-3A36-4204-A039-138C2B2968CE}" srcOrd="1" destOrd="0" presId="urn:diagrams.loki3.com/BracketList+Icon"/>
    <dgm:cxn modelId="{AEC8C9B3-FBFD-4524-9791-3EF500D2B256}" type="presParOf" srcId="{2399C714-4B7D-445B-AF4D-6E3818810F7F}" destId="{CE53DC56-A935-43E1-BD82-565FF927A764}" srcOrd="2" destOrd="0" presId="urn:diagrams.loki3.com/BracketList+Icon"/>
    <dgm:cxn modelId="{E3C4E14F-30F3-470F-907F-F3CC4EA32A9B}" type="presParOf" srcId="{2399C714-4B7D-445B-AF4D-6E3818810F7F}" destId="{E2CDC7A4-8C1A-4A35-AF8D-D6B5EC4C99AE}" srcOrd="3" destOrd="0" presId="urn:diagrams.loki3.com/BracketList+Icon"/>
    <dgm:cxn modelId="{32A05855-7385-4420-8CCA-A2D765FEFD1C}" type="presParOf" srcId="{6C7CA746-EA24-4D86-BB83-3D711E06ADD2}" destId="{63CE6D26-3166-4399-B0C6-BD9391534394}" srcOrd="1" destOrd="0" presId="urn:diagrams.loki3.com/BracketList+Icon"/>
    <dgm:cxn modelId="{CFA3265C-20B5-4165-BE2D-AF9688BA1CB0}" type="presParOf" srcId="{6C7CA746-EA24-4D86-BB83-3D711E06ADD2}" destId="{DD14B6E6-0D82-4126-A846-A2F60F473BCF}" srcOrd="2" destOrd="0" presId="urn:diagrams.loki3.com/BracketList+Icon"/>
    <dgm:cxn modelId="{809BB1C3-4955-4AE7-8758-EFD8C1FEF63A}" type="presParOf" srcId="{DD14B6E6-0D82-4126-A846-A2F60F473BCF}" destId="{8CD5BA57-A885-4A15-8C9C-FC17B17F69C6}" srcOrd="0" destOrd="0" presId="urn:diagrams.loki3.com/BracketList+Icon"/>
    <dgm:cxn modelId="{E1F25C78-8B81-4013-B2CF-F8588F17A149}" type="presParOf" srcId="{DD14B6E6-0D82-4126-A846-A2F60F473BCF}" destId="{F2A9A0ED-05C1-4B60-BFFB-F97894202D98}" srcOrd="1" destOrd="0" presId="urn:diagrams.loki3.com/BracketList+Icon"/>
    <dgm:cxn modelId="{9FC9B34E-1C41-479B-956C-1B483BD97CF4}" type="presParOf" srcId="{DD14B6E6-0D82-4126-A846-A2F60F473BCF}" destId="{D96EC48D-D675-494F-82F5-0BE6B3F823F9}" srcOrd="2" destOrd="0" presId="urn:diagrams.loki3.com/BracketList+Icon"/>
    <dgm:cxn modelId="{8B88E3FF-3400-4F4F-A788-4E1D1254A322}" type="presParOf" srcId="{DD14B6E6-0D82-4126-A846-A2F60F473BCF}" destId="{F02C60EF-ED77-4C2D-8570-1B33D7FBFF5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401D28-5FE0-4E83-9AB2-7682E6664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C23296-7651-4179-B11A-4D47FC27C377}">
      <dgm:prSet/>
      <dgm:spPr/>
      <dgm:t>
        <a:bodyPr/>
        <a:lstStyle/>
        <a:p>
          <a:pPr rtl="0"/>
          <a:r>
            <a:rPr lang="en-US" dirty="0" smtClean="0"/>
            <a:t>Linkpad.ru </a:t>
          </a:r>
          <a:r>
            <a:rPr lang="ru-RU" dirty="0" smtClean="0"/>
            <a:t>и </a:t>
          </a:r>
          <a:r>
            <a:rPr lang="en-US" dirty="0" smtClean="0"/>
            <a:t>Ahrefs.com</a:t>
          </a:r>
          <a:endParaRPr lang="ru-RU" dirty="0"/>
        </a:p>
      </dgm:t>
    </dgm:pt>
    <dgm:pt modelId="{E53A0560-3B57-4D9B-9D75-5A1D6559C7A8}" type="parTrans" cxnId="{4E7C4C5B-7490-4B34-BDC4-F32902FFE75B}">
      <dgm:prSet/>
      <dgm:spPr/>
      <dgm:t>
        <a:bodyPr/>
        <a:lstStyle/>
        <a:p>
          <a:endParaRPr lang="ru-RU"/>
        </a:p>
      </dgm:t>
    </dgm:pt>
    <dgm:pt modelId="{9A00DEDA-8C11-4D82-9EBE-D2F44561EEE5}" type="sibTrans" cxnId="{4E7C4C5B-7490-4B34-BDC4-F32902FFE75B}">
      <dgm:prSet/>
      <dgm:spPr/>
      <dgm:t>
        <a:bodyPr/>
        <a:lstStyle/>
        <a:p>
          <a:endParaRPr lang="ru-RU"/>
        </a:p>
      </dgm:t>
    </dgm:pt>
    <dgm:pt modelId="{56641767-821D-4F3E-ABFD-749B48968A47}">
      <dgm:prSet custT="1"/>
      <dgm:spPr/>
      <dgm:t>
        <a:bodyPr/>
        <a:lstStyle/>
        <a:p>
          <a:pPr rtl="0"/>
          <a:r>
            <a:rPr lang="ru-RU" sz="1400" dirty="0" smtClean="0"/>
            <a:t>Количество страниц сайта, просканированных сервисом</a:t>
          </a:r>
          <a:endParaRPr lang="ru-RU" sz="1400" dirty="0"/>
        </a:p>
      </dgm:t>
    </dgm:pt>
    <dgm:pt modelId="{8D1A96CF-66EC-4EA6-A5DE-2828549F1325}" type="parTrans" cxnId="{848BD228-A573-41B0-B4C0-56518A78BAD9}">
      <dgm:prSet/>
      <dgm:spPr/>
      <dgm:t>
        <a:bodyPr/>
        <a:lstStyle/>
        <a:p>
          <a:endParaRPr lang="ru-RU"/>
        </a:p>
      </dgm:t>
    </dgm:pt>
    <dgm:pt modelId="{E62F5464-1A0C-4811-A723-3739F0373387}" type="sibTrans" cxnId="{848BD228-A573-41B0-B4C0-56518A78BAD9}">
      <dgm:prSet/>
      <dgm:spPr/>
      <dgm:t>
        <a:bodyPr/>
        <a:lstStyle/>
        <a:p>
          <a:endParaRPr lang="ru-RU"/>
        </a:p>
      </dgm:t>
    </dgm:pt>
    <dgm:pt modelId="{8E77D342-FFAF-47F3-95A3-3781B5D3489A}">
      <dgm:prSet custT="1"/>
      <dgm:spPr/>
      <dgm:t>
        <a:bodyPr/>
        <a:lstStyle/>
        <a:p>
          <a:pPr rtl="0"/>
          <a:r>
            <a:rPr lang="ru-RU" sz="1400" dirty="0" smtClean="0"/>
            <a:t>Кол-во ссылающихся доменов</a:t>
          </a:r>
          <a:endParaRPr lang="ru-RU" sz="1400" dirty="0"/>
        </a:p>
      </dgm:t>
    </dgm:pt>
    <dgm:pt modelId="{97AE1FEE-9FD5-4BE6-BDB3-93B1DB79EA37}" type="parTrans" cxnId="{FE8CC471-F358-413A-BB3A-B70093B9491B}">
      <dgm:prSet/>
      <dgm:spPr/>
      <dgm:t>
        <a:bodyPr/>
        <a:lstStyle/>
        <a:p>
          <a:endParaRPr lang="ru-RU"/>
        </a:p>
      </dgm:t>
    </dgm:pt>
    <dgm:pt modelId="{5559CC64-8149-465C-8A91-463D14526FFF}" type="sibTrans" cxnId="{FE8CC471-F358-413A-BB3A-B70093B9491B}">
      <dgm:prSet/>
      <dgm:spPr/>
      <dgm:t>
        <a:bodyPr/>
        <a:lstStyle/>
        <a:p>
          <a:endParaRPr lang="ru-RU"/>
        </a:p>
      </dgm:t>
    </dgm:pt>
    <dgm:pt modelId="{D2ED77C2-66B9-4245-81CF-F0DDDD0BBCE3}">
      <dgm:prSet custT="1"/>
      <dgm:spPr/>
      <dgm:t>
        <a:bodyPr/>
        <a:lstStyle/>
        <a:p>
          <a:pPr rtl="0"/>
          <a:r>
            <a:rPr lang="ru-RU" sz="1400" smtClean="0"/>
            <a:t>Общее кол-во внешних ссылок</a:t>
          </a:r>
          <a:endParaRPr lang="ru-RU" sz="1400"/>
        </a:p>
      </dgm:t>
    </dgm:pt>
    <dgm:pt modelId="{8F8080F3-D100-4E82-85C5-15F468E374B2}" type="parTrans" cxnId="{BA05360E-516C-42C6-BFD8-9F661F6FF982}">
      <dgm:prSet/>
      <dgm:spPr/>
      <dgm:t>
        <a:bodyPr/>
        <a:lstStyle/>
        <a:p>
          <a:endParaRPr lang="ru-RU"/>
        </a:p>
      </dgm:t>
    </dgm:pt>
    <dgm:pt modelId="{F0090147-9E5F-424C-822A-30CEA9DFE197}" type="sibTrans" cxnId="{BA05360E-516C-42C6-BFD8-9F661F6FF982}">
      <dgm:prSet/>
      <dgm:spPr/>
      <dgm:t>
        <a:bodyPr/>
        <a:lstStyle/>
        <a:p>
          <a:endParaRPr lang="ru-RU"/>
        </a:p>
      </dgm:t>
    </dgm:pt>
    <dgm:pt modelId="{3D874481-45E2-4440-A7B9-D14C0D27B6E1}">
      <dgm:prSet custT="1"/>
      <dgm:spPr/>
      <dgm:t>
        <a:bodyPr/>
        <a:lstStyle/>
        <a:p>
          <a:pPr rtl="0"/>
          <a:r>
            <a:rPr lang="ru-RU" sz="1400" smtClean="0"/>
            <a:t>Кол-ссылок с сайта на уникальные домены</a:t>
          </a:r>
          <a:endParaRPr lang="ru-RU" sz="1400"/>
        </a:p>
      </dgm:t>
    </dgm:pt>
    <dgm:pt modelId="{86D98079-CC25-40B9-A381-9DF41646F21C}" type="parTrans" cxnId="{B3A53B16-B796-4667-9ECD-F64290BCE653}">
      <dgm:prSet/>
      <dgm:spPr/>
      <dgm:t>
        <a:bodyPr/>
        <a:lstStyle/>
        <a:p>
          <a:endParaRPr lang="ru-RU"/>
        </a:p>
      </dgm:t>
    </dgm:pt>
    <dgm:pt modelId="{60F581B6-5744-444F-B6BF-AAA05B54D604}" type="sibTrans" cxnId="{B3A53B16-B796-4667-9ECD-F64290BCE653}">
      <dgm:prSet/>
      <dgm:spPr/>
      <dgm:t>
        <a:bodyPr/>
        <a:lstStyle/>
        <a:p>
          <a:endParaRPr lang="ru-RU"/>
        </a:p>
      </dgm:t>
    </dgm:pt>
    <dgm:pt modelId="{8AE3D3EB-8CEB-4D6B-9550-EF2AF84B2AB0}">
      <dgm:prSet custT="1"/>
      <dgm:spPr/>
      <dgm:t>
        <a:bodyPr/>
        <a:lstStyle/>
        <a:p>
          <a:pPr rtl="0"/>
          <a:r>
            <a:rPr lang="ru-RU" sz="1400" dirty="0" smtClean="0"/>
            <a:t>Общее кол-во исходящих внешних ссылок с сайта</a:t>
          </a:r>
          <a:endParaRPr lang="ru-RU" sz="1400" dirty="0"/>
        </a:p>
      </dgm:t>
    </dgm:pt>
    <dgm:pt modelId="{93BD529C-9662-4273-BDCE-469AB86161D0}" type="parTrans" cxnId="{27701AF1-8664-4B04-8F32-C80AA8615CA6}">
      <dgm:prSet/>
      <dgm:spPr/>
      <dgm:t>
        <a:bodyPr/>
        <a:lstStyle/>
        <a:p>
          <a:endParaRPr lang="ru-RU"/>
        </a:p>
      </dgm:t>
    </dgm:pt>
    <dgm:pt modelId="{9F75BBD3-D5BD-4289-848C-B1268C13E073}" type="sibTrans" cxnId="{27701AF1-8664-4B04-8F32-C80AA8615CA6}">
      <dgm:prSet/>
      <dgm:spPr/>
      <dgm:t>
        <a:bodyPr/>
        <a:lstStyle/>
        <a:p>
          <a:endParaRPr lang="ru-RU"/>
        </a:p>
      </dgm:t>
    </dgm:pt>
    <dgm:pt modelId="{601884B0-974E-46C1-BDCF-ACFF1E997D72}">
      <dgm:prSet/>
      <dgm:spPr/>
      <dgm:t>
        <a:bodyPr/>
        <a:lstStyle/>
        <a:p>
          <a:pPr rtl="0"/>
          <a:r>
            <a:rPr lang="en-US" dirty="0" smtClean="0"/>
            <a:t>Majesticseo.com</a:t>
          </a:r>
          <a:endParaRPr lang="ru-RU" dirty="0"/>
        </a:p>
      </dgm:t>
    </dgm:pt>
    <dgm:pt modelId="{936CF825-A59C-41CC-A125-538350C4E5B8}" type="parTrans" cxnId="{F53FD184-1FC5-472A-A20A-7C9253B5D07D}">
      <dgm:prSet/>
      <dgm:spPr/>
      <dgm:t>
        <a:bodyPr/>
        <a:lstStyle/>
        <a:p>
          <a:endParaRPr lang="ru-RU"/>
        </a:p>
      </dgm:t>
    </dgm:pt>
    <dgm:pt modelId="{9B45918A-AB7F-482B-946C-2EBC7FB373B8}" type="sibTrans" cxnId="{F53FD184-1FC5-472A-A20A-7C9253B5D07D}">
      <dgm:prSet/>
      <dgm:spPr/>
      <dgm:t>
        <a:bodyPr/>
        <a:lstStyle/>
        <a:p>
          <a:endParaRPr lang="ru-RU"/>
        </a:p>
      </dgm:t>
    </dgm:pt>
    <dgm:pt modelId="{AED62A93-979D-45D3-97BB-080E481D95F3}">
      <dgm:prSet/>
      <dgm:spPr/>
      <dgm:t>
        <a:bodyPr/>
        <a:lstStyle/>
        <a:p>
          <a:pPr rtl="0"/>
          <a:r>
            <a:rPr lang="ru-RU" smtClean="0"/>
            <a:t>Кол-во ссылающихся доменов</a:t>
          </a:r>
          <a:endParaRPr lang="ru-RU"/>
        </a:p>
      </dgm:t>
    </dgm:pt>
    <dgm:pt modelId="{9E30D998-85D7-48FB-A169-334EA2E35574}" type="parTrans" cxnId="{63CA2F37-9637-43FC-AC42-72775B2BDFA2}">
      <dgm:prSet/>
      <dgm:spPr/>
      <dgm:t>
        <a:bodyPr/>
        <a:lstStyle/>
        <a:p>
          <a:endParaRPr lang="ru-RU"/>
        </a:p>
      </dgm:t>
    </dgm:pt>
    <dgm:pt modelId="{9A0A778D-7161-4E3C-8EDB-AAD4B341828D}" type="sibTrans" cxnId="{63CA2F37-9637-43FC-AC42-72775B2BDFA2}">
      <dgm:prSet/>
      <dgm:spPr/>
      <dgm:t>
        <a:bodyPr/>
        <a:lstStyle/>
        <a:p>
          <a:endParaRPr lang="ru-RU"/>
        </a:p>
      </dgm:t>
    </dgm:pt>
    <dgm:pt modelId="{0AC7A809-E8B2-41EA-A0A2-C102C419BF39}">
      <dgm:prSet/>
      <dgm:spPr/>
      <dgm:t>
        <a:bodyPr/>
        <a:lstStyle/>
        <a:p>
          <a:pPr rtl="0"/>
          <a:r>
            <a:rPr lang="en-US" dirty="0" smtClean="0"/>
            <a:t>Citation Flow</a:t>
          </a:r>
          <a:endParaRPr lang="ru-RU" dirty="0"/>
        </a:p>
      </dgm:t>
    </dgm:pt>
    <dgm:pt modelId="{522EACDA-3C3F-466B-8444-BDACB47FD8E8}" type="parTrans" cxnId="{D23AA0D4-EBA7-424E-831D-F6FFFA284493}">
      <dgm:prSet/>
      <dgm:spPr/>
      <dgm:t>
        <a:bodyPr/>
        <a:lstStyle/>
        <a:p>
          <a:endParaRPr lang="ru-RU"/>
        </a:p>
      </dgm:t>
    </dgm:pt>
    <dgm:pt modelId="{E01B4956-60B8-4094-9BFB-98222F5B3223}" type="sibTrans" cxnId="{D23AA0D4-EBA7-424E-831D-F6FFFA284493}">
      <dgm:prSet/>
      <dgm:spPr/>
      <dgm:t>
        <a:bodyPr/>
        <a:lstStyle/>
        <a:p>
          <a:endParaRPr lang="ru-RU"/>
        </a:p>
      </dgm:t>
    </dgm:pt>
    <dgm:pt modelId="{7CB98177-4FE1-4599-9AC5-D376EA90E412}">
      <dgm:prSet/>
      <dgm:spPr/>
      <dgm:t>
        <a:bodyPr/>
        <a:lstStyle/>
        <a:p>
          <a:pPr rtl="0"/>
          <a:r>
            <a:rPr lang="en-US" smtClean="0"/>
            <a:t>Trust Flow</a:t>
          </a:r>
          <a:endParaRPr lang="ru-RU"/>
        </a:p>
      </dgm:t>
    </dgm:pt>
    <dgm:pt modelId="{FD4A21AC-19D5-4ACC-A28A-5AA4405A4BDB}" type="parTrans" cxnId="{1C7CCA84-28B2-42CB-B330-61C63264236B}">
      <dgm:prSet/>
      <dgm:spPr/>
      <dgm:t>
        <a:bodyPr/>
        <a:lstStyle/>
        <a:p>
          <a:endParaRPr lang="ru-RU"/>
        </a:p>
      </dgm:t>
    </dgm:pt>
    <dgm:pt modelId="{E7222A76-EFB1-4FB4-8449-E9D1638B613F}" type="sibTrans" cxnId="{1C7CCA84-28B2-42CB-B330-61C63264236B}">
      <dgm:prSet/>
      <dgm:spPr/>
      <dgm:t>
        <a:bodyPr/>
        <a:lstStyle/>
        <a:p>
          <a:endParaRPr lang="ru-RU"/>
        </a:p>
      </dgm:t>
    </dgm:pt>
    <dgm:pt modelId="{A9E2BD9A-2152-43D0-BA58-4EE6BD28B0E3}">
      <dgm:prSet/>
      <dgm:spPr/>
      <dgm:t>
        <a:bodyPr/>
        <a:lstStyle/>
        <a:p>
          <a:pPr rtl="0"/>
          <a:r>
            <a:rPr lang="en-US" dirty="0" smtClean="0"/>
            <a:t>Moz.com</a:t>
          </a:r>
          <a:endParaRPr lang="ru-RU" dirty="0"/>
        </a:p>
      </dgm:t>
    </dgm:pt>
    <dgm:pt modelId="{C64D6FAA-B2D9-4582-8AFF-FA7FBB1ECB6F}" type="parTrans" cxnId="{50CF2153-EBC9-4C64-8189-30C1C5AAD280}">
      <dgm:prSet/>
      <dgm:spPr/>
      <dgm:t>
        <a:bodyPr/>
        <a:lstStyle/>
        <a:p>
          <a:endParaRPr lang="ru-RU"/>
        </a:p>
      </dgm:t>
    </dgm:pt>
    <dgm:pt modelId="{F55A632A-8510-42EF-A41A-4CD56E706E67}" type="sibTrans" cxnId="{50CF2153-EBC9-4C64-8189-30C1C5AAD280}">
      <dgm:prSet/>
      <dgm:spPr/>
      <dgm:t>
        <a:bodyPr/>
        <a:lstStyle/>
        <a:p>
          <a:endParaRPr lang="ru-RU"/>
        </a:p>
      </dgm:t>
    </dgm:pt>
    <dgm:pt modelId="{C17D7C7A-00B8-4BEF-ADC7-866807148722}">
      <dgm:prSet/>
      <dgm:spPr/>
      <dgm:t>
        <a:bodyPr/>
        <a:lstStyle/>
        <a:p>
          <a:pPr rtl="0"/>
          <a:r>
            <a:rPr lang="ru-RU" smtClean="0"/>
            <a:t>Кол-во ссылающихся доменов</a:t>
          </a:r>
          <a:endParaRPr lang="ru-RU"/>
        </a:p>
      </dgm:t>
    </dgm:pt>
    <dgm:pt modelId="{F5FF62EA-812D-4E06-9EB6-453B187F3590}" type="parTrans" cxnId="{90DCDC39-8954-42E1-B5AB-0339FD7F8EFE}">
      <dgm:prSet/>
      <dgm:spPr/>
      <dgm:t>
        <a:bodyPr/>
        <a:lstStyle/>
        <a:p>
          <a:endParaRPr lang="ru-RU"/>
        </a:p>
      </dgm:t>
    </dgm:pt>
    <dgm:pt modelId="{5A00B0F7-8501-47CA-92ED-49A44AD580EC}" type="sibTrans" cxnId="{90DCDC39-8954-42E1-B5AB-0339FD7F8EFE}">
      <dgm:prSet/>
      <dgm:spPr/>
      <dgm:t>
        <a:bodyPr/>
        <a:lstStyle/>
        <a:p>
          <a:endParaRPr lang="ru-RU"/>
        </a:p>
      </dgm:t>
    </dgm:pt>
    <dgm:pt modelId="{CCAE7AFD-BF60-4CFF-87FB-51EEC9145D68}">
      <dgm:prSet/>
      <dgm:spPr/>
      <dgm:t>
        <a:bodyPr/>
        <a:lstStyle/>
        <a:p>
          <a:pPr rtl="0"/>
          <a:r>
            <a:rPr lang="en-US" smtClean="0"/>
            <a:t>Subdomain MozRank</a:t>
          </a:r>
          <a:endParaRPr lang="ru-RU"/>
        </a:p>
      </dgm:t>
    </dgm:pt>
    <dgm:pt modelId="{6DDB24B9-2F11-4248-8E2E-3FFE38B54466}" type="parTrans" cxnId="{0B21B247-C866-48D9-8138-E1AD963DAB75}">
      <dgm:prSet/>
      <dgm:spPr/>
      <dgm:t>
        <a:bodyPr/>
        <a:lstStyle/>
        <a:p>
          <a:endParaRPr lang="ru-RU"/>
        </a:p>
      </dgm:t>
    </dgm:pt>
    <dgm:pt modelId="{866C8AE4-6ECA-4B6F-AD73-77E6F78CB745}" type="sibTrans" cxnId="{0B21B247-C866-48D9-8138-E1AD963DAB75}">
      <dgm:prSet/>
      <dgm:spPr/>
      <dgm:t>
        <a:bodyPr/>
        <a:lstStyle/>
        <a:p>
          <a:endParaRPr lang="ru-RU"/>
        </a:p>
      </dgm:t>
    </dgm:pt>
    <dgm:pt modelId="{B3B8CC08-7DA6-45CA-8968-789018DCBE79}">
      <dgm:prSet/>
      <dgm:spPr/>
      <dgm:t>
        <a:bodyPr/>
        <a:lstStyle/>
        <a:p>
          <a:pPr rtl="0"/>
          <a:r>
            <a:rPr lang="en-US" dirty="0" smtClean="0"/>
            <a:t>Subdomain MozTrust</a:t>
          </a:r>
          <a:endParaRPr lang="ru-RU" dirty="0"/>
        </a:p>
      </dgm:t>
    </dgm:pt>
    <dgm:pt modelId="{562C2FEA-5D14-4467-B03F-6C0234736DF8}" type="parTrans" cxnId="{A052CFFC-F9C2-4E3C-8BC2-FB3A78955F41}">
      <dgm:prSet/>
      <dgm:spPr/>
      <dgm:t>
        <a:bodyPr/>
        <a:lstStyle/>
        <a:p>
          <a:endParaRPr lang="ru-RU"/>
        </a:p>
      </dgm:t>
    </dgm:pt>
    <dgm:pt modelId="{C960BED9-7855-4378-BF4A-28EE65BB1C53}" type="sibTrans" cxnId="{A052CFFC-F9C2-4E3C-8BC2-FB3A78955F41}">
      <dgm:prSet/>
      <dgm:spPr/>
      <dgm:t>
        <a:bodyPr/>
        <a:lstStyle/>
        <a:p>
          <a:endParaRPr lang="ru-RU"/>
        </a:p>
      </dgm:t>
    </dgm:pt>
    <dgm:pt modelId="{44F2C8D4-C7F9-4BDE-9B1A-EFDCC84CD9F5}" type="pres">
      <dgm:prSet presAssocID="{88401D28-5FE0-4E83-9AB2-7682E6664D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F497B-699B-434F-83A4-CFA3326575B3}" type="pres">
      <dgm:prSet presAssocID="{0FC23296-7651-4179-B11A-4D47FC27C37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12D02-3211-4FB6-BFCE-38031202141E}" type="pres">
      <dgm:prSet presAssocID="{0FC23296-7651-4179-B11A-4D47FC27C37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6D1AB-A47A-42C7-9E2D-D8D75E05017E}" type="pres">
      <dgm:prSet presAssocID="{601884B0-974E-46C1-BDCF-ACFF1E997D7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9D692-6A61-4C6A-97BA-E0DCE82FB765}" type="pres">
      <dgm:prSet presAssocID="{601884B0-974E-46C1-BDCF-ACFF1E997D7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D9BC6-9DA0-4471-86D0-460004EF8252}" type="pres">
      <dgm:prSet presAssocID="{A9E2BD9A-2152-43D0-BA58-4EE6BD28B0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03084-9F90-4CE3-ACF6-9A81BB1F0267}" type="pres">
      <dgm:prSet presAssocID="{A9E2BD9A-2152-43D0-BA58-4EE6BD28B0E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65C1BA-5E9E-4FFC-A1CC-895984941CF8}" type="presOf" srcId="{C17D7C7A-00B8-4BEF-ADC7-866807148722}" destId="{6DA03084-9F90-4CE3-ACF6-9A81BB1F0267}" srcOrd="0" destOrd="0" presId="urn:microsoft.com/office/officeart/2005/8/layout/vList2"/>
    <dgm:cxn modelId="{D4C7A7E2-CAEA-4EFA-9D50-1BA5D5454508}" type="presOf" srcId="{88401D28-5FE0-4E83-9AB2-7682E6664DD7}" destId="{44F2C8D4-C7F9-4BDE-9B1A-EFDCC84CD9F5}" srcOrd="0" destOrd="0" presId="urn:microsoft.com/office/officeart/2005/8/layout/vList2"/>
    <dgm:cxn modelId="{63CA2F37-9637-43FC-AC42-72775B2BDFA2}" srcId="{601884B0-974E-46C1-BDCF-ACFF1E997D72}" destId="{AED62A93-979D-45D3-97BB-080E481D95F3}" srcOrd="0" destOrd="0" parTransId="{9E30D998-85D7-48FB-A169-334EA2E35574}" sibTransId="{9A0A778D-7161-4E3C-8EDB-AAD4B341828D}"/>
    <dgm:cxn modelId="{031940D3-5B35-45FF-B388-C4D539721DDB}" type="presOf" srcId="{B3B8CC08-7DA6-45CA-8968-789018DCBE79}" destId="{6DA03084-9F90-4CE3-ACF6-9A81BB1F0267}" srcOrd="0" destOrd="2" presId="urn:microsoft.com/office/officeart/2005/8/layout/vList2"/>
    <dgm:cxn modelId="{FE8CC471-F358-413A-BB3A-B70093B9491B}" srcId="{0FC23296-7651-4179-B11A-4D47FC27C377}" destId="{8E77D342-FFAF-47F3-95A3-3781B5D3489A}" srcOrd="1" destOrd="0" parTransId="{97AE1FEE-9FD5-4BE6-BDB3-93B1DB79EA37}" sibTransId="{5559CC64-8149-465C-8A91-463D14526FFF}"/>
    <dgm:cxn modelId="{BA2DEDD4-7416-4957-AF8C-58FEFD74D699}" type="presOf" srcId="{AED62A93-979D-45D3-97BB-080E481D95F3}" destId="{71F9D692-6A61-4C6A-97BA-E0DCE82FB765}" srcOrd="0" destOrd="0" presId="urn:microsoft.com/office/officeart/2005/8/layout/vList2"/>
    <dgm:cxn modelId="{A052CFFC-F9C2-4E3C-8BC2-FB3A78955F41}" srcId="{A9E2BD9A-2152-43D0-BA58-4EE6BD28B0E3}" destId="{B3B8CC08-7DA6-45CA-8968-789018DCBE79}" srcOrd="2" destOrd="0" parTransId="{562C2FEA-5D14-4467-B03F-6C0234736DF8}" sibTransId="{C960BED9-7855-4378-BF4A-28EE65BB1C53}"/>
    <dgm:cxn modelId="{8F89FB15-371E-4A55-B2ED-19213B052054}" type="presOf" srcId="{8AE3D3EB-8CEB-4D6B-9550-EF2AF84B2AB0}" destId="{2BE12D02-3211-4FB6-BFCE-38031202141E}" srcOrd="0" destOrd="4" presId="urn:microsoft.com/office/officeart/2005/8/layout/vList2"/>
    <dgm:cxn modelId="{0B21B247-C866-48D9-8138-E1AD963DAB75}" srcId="{A9E2BD9A-2152-43D0-BA58-4EE6BD28B0E3}" destId="{CCAE7AFD-BF60-4CFF-87FB-51EEC9145D68}" srcOrd="1" destOrd="0" parTransId="{6DDB24B9-2F11-4248-8E2E-3FFE38B54466}" sibTransId="{866C8AE4-6ECA-4B6F-AD73-77E6F78CB745}"/>
    <dgm:cxn modelId="{CFCD1AF4-2FCF-480E-9195-869F00E08961}" type="presOf" srcId="{0AC7A809-E8B2-41EA-A0A2-C102C419BF39}" destId="{71F9D692-6A61-4C6A-97BA-E0DCE82FB765}" srcOrd="0" destOrd="1" presId="urn:microsoft.com/office/officeart/2005/8/layout/vList2"/>
    <dgm:cxn modelId="{90DCDC39-8954-42E1-B5AB-0339FD7F8EFE}" srcId="{A9E2BD9A-2152-43D0-BA58-4EE6BD28B0E3}" destId="{C17D7C7A-00B8-4BEF-ADC7-866807148722}" srcOrd="0" destOrd="0" parTransId="{F5FF62EA-812D-4E06-9EB6-453B187F3590}" sibTransId="{5A00B0F7-8501-47CA-92ED-49A44AD580EC}"/>
    <dgm:cxn modelId="{DB874AFE-14FE-4BFF-819D-D1C68343A3AE}" type="presOf" srcId="{8E77D342-FFAF-47F3-95A3-3781B5D3489A}" destId="{2BE12D02-3211-4FB6-BFCE-38031202141E}" srcOrd="0" destOrd="1" presId="urn:microsoft.com/office/officeart/2005/8/layout/vList2"/>
    <dgm:cxn modelId="{FE70F266-9097-4EDC-8F6E-9D86A502D7F4}" type="presOf" srcId="{601884B0-974E-46C1-BDCF-ACFF1E997D72}" destId="{5886D1AB-A47A-42C7-9E2D-D8D75E05017E}" srcOrd="0" destOrd="0" presId="urn:microsoft.com/office/officeart/2005/8/layout/vList2"/>
    <dgm:cxn modelId="{BA05360E-516C-42C6-BFD8-9F661F6FF982}" srcId="{0FC23296-7651-4179-B11A-4D47FC27C377}" destId="{D2ED77C2-66B9-4245-81CF-F0DDDD0BBCE3}" srcOrd="2" destOrd="0" parTransId="{8F8080F3-D100-4E82-85C5-15F468E374B2}" sibTransId="{F0090147-9E5F-424C-822A-30CEA9DFE197}"/>
    <dgm:cxn modelId="{6B1CC9B8-DAE9-46A6-A985-C753A5FA47C9}" type="presOf" srcId="{7CB98177-4FE1-4599-9AC5-D376EA90E412}" destId="{71F9D692-6A61-4C6A-97BA-E0DCE82FB765}" srcOrd="0" destOrd="2" presId="urn:microsoft.com/office/officeart/2005/8/layout/vList2"/>
    <dgm:cxn modelId="{F53FD184-1FC5-472A-A20A-7C9253B5D07D}" srcId="{88401D28-5FE0-4E83-9AB2-7682E6664DD7}" destId="{601884B0-974E-46C1-BDCF-ACFF1E997D72}" srcOrd="1" destOrd="0" parTransId="{936CF825-A59C-41CC-A125-538350C4E5B8}" sibTransId="{9B45918A-AB7F-482B-946C-2EBC7FB373B8}"/>
    <dgm:cxn modelId="{4E7C4C5B-7490-4B34-BDC4-F32902FFE75B}" srcId="{88401D28-5FE0-4E83-9AB2-7682E6664DD7}" destId="{0FC23296-7651-4179-B11A-4D47FC27C377}" srcOrd="0" destOrd="0" parTransId="{E53A0560-3B57-4D9B-9D75-5A1D6559C7A8}" sibTransId="{9A00DEDA-8C11-4D82-9EBE-D2F44561EEE5}"/>
    <dgm:cxn modelId="{B3A53B16-B796-4667-9ECD-F64290BCE653}" srcId="{0FC23296-7651-4179-B11A-4D47FC27C377}" destId="{3D874481-45E2-4440-A7B9-D14C0D27B6E1}" srcOrd="3" destOrd="0" parTransId="{86D98079-CC25-40B9-A381-9DF41646F21C}" sibTransId="{60F581B6-5744-444F-B6BF-AAA05B54D604}"/>
    <dgm:cxn modelId="{3314EAAA-7D9E-4FB6-A5A0-3946B8527566}" type="presOf" srcId="{0FC23296-7651-4179-B11A-4D47FC27C377}" destId="{741F497B-699B-434F-83A4-CFA3326575B3}" srcOrd="0" destOrd="0" presId="urn:microsoft.com/office/officeart/2005/8/layout/vList2"/>
    <dgm:cxn modelId="{1C7CCA84-28B2-42CB-B330-61C63264236B}" srcId="{601884B0-974E-46C1-BDCF-ACFF1E997D72}" destId="{7CB98177-4FE1-4599-9AC5-D376EA90E412}" srcOrd="2" destOrd="0" parTransId="{FD4A21AC-19D5-4ACC-A28A-5AA4405A4BDB}" sibTransId="{E7222A76-EFB1-4FB4-8449-E9D1638B613F}"/>
    <dgm:cxn modelId="{FE396A44-FA9E-43A3-8DBD-6FD3F9182EDE}" type="presOf" srcId="{D2ED77C2-66B9-4245-81CF-F0DDDD0BBCE3}" destId="{2BE12D02-3211-4FB6-BFCE-38031202141E}" srcOrd="0" destOrd="2" presId="urn:microsoft.com/office/officeart/2005/8/layout/vList2"/>
    <dgm:cxn modelId="{6A74FB05-98BA-4F7F-A678-E103BAB93B39}" type="presOf" srcId="{A9E2BD9A-2152-43D0-BA58-4EE6BD28B0E3}" destId="{C5CD9BC6-9DA0-4471-86D0-460004EF8252}" srcOrd="0" destOrd="0" presId="urn:microsoft.com/office/officeart/2005/8/layout/vList2"/>
    <dgm:cxn modelId="{6E348F8E-E37C-4374-9994-2627465DB42C}" type="presOf" srcId="{3D874481-45E2-4440-A7B9-D14C0D27B6E1}" destId="{2BE12D02-3211-4FB6-BFCE-38031202141E}" srcOrd="0" destOrd="3" presId="urn:microsoft.com/office/officeart/2005/8/layout/vList2"/>
    <dgm:cxn modelId="{27701AF1-8664-4B04-8F32-C80AA8615CA6}" srcId="{0FC23296-7651-4179-B11A-4D47FC27C377}" destId="{8AE3D3EB-8CEB-4D6B-9550-EF2AF84B2AB0}" srcOrd="4" destOrd="0" parTransId="{93BD529C-9662-4273-BDCE-469AB86161D0}" sibTransId="{9F75BBD3-D5BD-4289-848C-B1268C13E073}"/>
    <dgm:cxn modelId="{848BD228-A573-41B0-B4C0-56518A78BAD9}" srcId="{0FC23296-7651-4179-B11A-4D47FC27C377}" destId="{56641767-821D-4F3E-ABFD-749B48968A47}" srcOrd="0" destOrd="0" parTransId="{8D1A96CF-66EC-4EA6-A5DE-2828549F1325}" sibTransId="{E62F5464-1A0C-4811-A723-3739F0373387}"/>
    <dgm:cxn modelId="{5863FD00-2785-4E7C-A8C6-ED8AD02B375F}" type="presOf" srcId="{56641767-821D-4F3E-ABFD-749B48968A47}" destId="{2BE12D02-3211-4FB6-BFCE-38031202141E}" srcOrd="0" destOrd="0" presId="urn:microsoft.com/office/officeart/2005/8/layout/vList2"/>
    <dgm:cxn modelId="{2661548C-F984-4E40-80A2-D2D9508C68BA}" type="presOf" srcId="{CCAE7AFD-BF60-4CFF-87FB-51EEC9145D68}" destId="{6DA03084-9F90-4CE3-ACF6-9A81BB1F0267}" srcOrd="0" destOrd="1" presId="urn:microsoft.com/office/officeart/2005/8/layout/vList2"/>
    <dgm:cxn modelId="{50CF2153-EBC9-4C64-8189-30C1C5AAD280}" srcId="{88401D28-5FE0-4E83-9AB2-7682E6664DD7}" destId="{A9E2BD9A-2152-43D0-BA58-4EE6BD28B0E3}" srcOrd="2" destOrd="0" parTransId="{C64D6FAA-B2D9-4582-8AFF-FA7FBB1ECB6F}" sibTransId="{F55A632A-8510-42EF-A41A-4CD56E706E67}"/>
    <dgm:cxn modelId="{D23AA0D4-EBA7-424E-831D-F6FFFA284493}" srcId="{601884B0-974E-46C1-BDCF-ACFF1E997D72}" destId="{0AC7A809-E8B2-41EA-A0A2-C102C419BF39}" srcOrd="1" destOrd="0" parTransId="{522EACDA-3C3F-466B-8444-BDACB47FD8E8}" sibTransId="{E01B4956-60B8-4094-9BFB-98222F5B3223}"/>
    <dgm:cxn modelId="{FA519FD4-A804-4771-A859-D1CDC66E5D47}" type="presParOf" srcId="{44F2C8D4-C7F9-4BDE-9B1A-EFDCC84CD9F5}" destId="{741F497B-699B-434F-83A4-CFA3326575B3}" srcOrd="0" destOrd="0" presId="urn:microsoft.com/office/officeart/2005/8/layout/vList2"/>
    <dgm:cxn modelId="{767BE412-93BE-4704-816F-D9094A086B70}" type="presParOf" srcId="{44F2C8D4-C7F9-4BDE-9B1A-EFDCC84CD9F5}" destId="{2BE12D02-3211-4FB6-BFCE-38031202141E}" srcOrd="1" destOrd="0" presId="urn:microsoft.com/office/officeart/2005/8/layout/vList2"/>
    <dgm:cxn modelId="{7C705708-D5E5-4B1C-B390-0B2C8918E9C1}" type="presParOf" srcId="{44F2C8D4-C7F9-4BDE-9B1A-EFDCC84CD9F5}" destId="{5886D1AB-A47A-42C7-9E2D-D8D75E05017E}" srcOrd="2" destOrd="0" presId="urn:microsoft.com/office/officeart/2005/8/layout/vList2"/>
    <dgm:cxn modelId="{531F86B9-A923-46C9-B48D-0E4E0B169F9C}" type="presParOf" srcId="{44F2C8D4-C7F9-4BDE-9B1A-EFDCC84CD9F5}" destId="{71F9D692-6A61-4C6A-97BA-E0DCE82FB765}" srcOrd="3" destOrd="0" presId="urn:microsoft.com/office/officeart/2005/8/layout/vList2"/>
    <dgm:cxn modelId="{61F69A12-A9F5-416C-A281-01123AB65C94}" type="presParOf" srcId="{44F2C8D4-C7F9-4BDE-9B1A-EFDCC84CD9F5}" destId="{C5CD9BC6-9DA0-4471-86D0-460004EF8252}" srcOrd="4" destOrd="0" presId="urn:microsoft.com/office/officeart/2005/8/layout/vList2"/>
    <dgm:cxn modelId="{37BBD2A4-7937-4EEC-9080-9508D08559D8}" type="presParOf" srcId="{44F2C8D4-C7F9-4BDE-9B1A-EFDCC84CD9F5}" destId="{6DA03084-9F90-4CE3-ACF6-9A81BB1F026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8459E-9A33-4CB2-916D-E75645AF1009}">
      <dsp:nvSpPr>
        <dsp:cNvPr id="0" name=""/>
        <dsp:cNvSpPr/>
      </dsp:nvSpPr>
      <dsp:spPr>
        <a:xfrm>
          <a:off x="582929" y="0"/>
          <a:ext cx="6606540" cy="31683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12796-A483-4C5C-8015-61E9BBE2253B}">
      <dsp:nvSpPr>
        <dsp:cNvPr id="0" name=""/>
        <dsp:cNvSpPr/>
      </dsp:nvSpPr>
      <dsp:spPr>
        <a:xfrm>
          <a:off x="850106" y="950505"/>
          <a:ext cx="6072187" cy="126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dirty="0" smtClean="0"/>
            <a:t>Полезные </a:t>
          </a:r>
          <a:r>
            <a:rPr lang="en-US" sz="3200" kern="1200" baseline="0" dirty="0" smtClean="0"/>
            <a:t>seo-</a:t>
          </a:r>
          <a:r>
            <a:rPr lang="ru-RU" sz="3200" kern="1200" baseline="0" dirty="0" smtClean="0"/>
            <a:t>сервисы: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baseline="0" dirty="0" smtClean="0"/>
            <a:t>сравнение и ключевые метрики</a:t>
          </a:r>
          <a:endParaRPr lang="ru-RU" sz="3200" kern="1200" baseline="0" dirty="0"/>
        </a:p>
      </dsp:txBody>
      <dsp:txXfrm>
        <a:off x="911972" y="1012371"/>
        <a:ext cx="5948455" cy="1143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DD654-969E-407D-8C82-1069478230DA}">
      <dsp:nvSpPr>
        <dsp:cNvPr id="0" name=""/>
        <dsp:cNvSpPr/>
      </dsp:nvSpPr>
      <dsp:spPr>
        <a:xfrm>
          <a:off x="0" y="3712270"/>
          <a:ext cx="8229600" cy="812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…</a:t>
          </a:r>
          <a:r>
            <a:rPr lang="ru-RU" sz="2000" kern="1200" dirty="0" smtClean="0"/>
            <a:t>и все это сказывается на вашем доходе!</a:t>
          </a:r>
          <a:endParaRPr lang="ru-RU" sz="2000" kern="1200" dirty="0"/>
        </a:p>
      </dsp:txBody>
      <dsp:txXfrm>
        <a:off x="0" y="3712270"/>
        <a:ext cx="8229600" cy="812154"/>
      </dsp:txXfrm>
    </dsp:sp>
    <dsp:sp modelId="{2AA64286-D289-4051-98CD-ACF98038A703}">
      <dsp:nvSpPr>
        <dsp:cNvPr id="0" name=""/>
        <dsp:cNvSpPr/>
      </dsp:nvSpPr>
      <dsp:spPr>
        <a:xfrm rot="10800000">
          <a:off x="0" y="2475359"/>
          <a:ext cx="82296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Результаты продвижения непредсказуемы и нет никаких гарантий…</a:t>
          </a:r>
          <a:endParaRPr lang="ru-RU" sz="2000" kern="1200" dirty="0"/>
        </a:p>
      </dsp:txBody>
      <dsp:txXfrm rot="10800000">
        <a:off x="0" y="2475359"/>
        <a:ext cx="8229600" cy="811623"/>
      </dsp:txXfrm>
    </dsp:sp>
    <dsp:sp modelId="{7039875C-6AE3-4503-ADF6-8E992B336AF6}">
      <dsp:nvSpPr>
        <dsp:cNvPr id="0" name=""/>
        <dsp:cNvSpPr/>
      </dsp:nvSpPr>
      <dsp:spPr>
        <a:xfrm rot="10800000">
          <a:off x="0" y="1238449"/>
          <a:ext cx="82296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Продвигать сайт все сложнее, чаще приходится работать с проблемными сайтами, «лечить их»;</a:t>
          </a:r>
          <a:endParaRPr lang="ru-RU" sz="2000" kern="1200" dirty="0"/>
        </a:p>
      </dsp:txBody>
      <dsp:txXfrm rot="10800000">
        <a:off x="0" y="1238449"/>
        <a:ext cx="8229600" cy="811623"/>
      </dsp:txXfrm>
    </dsp:sp>
    <dsp:sp modelId="{4E730B0F-42E3-43B4-ADC2-62AA197796C2}">
      <dsp:nvSpPr>
        <dsp:cNvPr id="0" name=""/>
        <dsp:cNvSpPr/>
      </dsp:nvSpPr>
      <dsp:spPr>
        <a:xfrm rot="10800000">
          <a:off x="0" y="1538"/>
          <a:ext cx="82296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Поисковики</a:t>
          </a:r>
          <a:r>
            <a:rPr lang="ru-RU" sz="2000" kern="1200" dirty="0" smtClean="0"/>
            <a:t> «закручивают гайки»: ужесточение правил, новые фильтры;</a:t>
          </a:r>
          <a:endParaRPr lang="ru-RU" sz="2000" kern="1200" dirty="0"/>
        </a:p>
      </dsp:txBody>
      <dsp:txXfrm rot="10800000">
        <a:off x="0" y="1538"/>
        <a:ext cx="8229600" cy="8116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5EFCE-654D-4897-8025-AC83864110BB}">
      <dsp:nvSpPr>
        <dsp:cNvPr id="0" name=""/>
        <dsp:cNvSpPr/>
      </dsp:nvSpPr>
      <dsp:spPr>
        <a:xfrm>
          <a:off x="4018" y="993531"/>
          <a:ext cx="2055390" cy="1222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Анализ анкоров беклинков</a:t>
          </a:r>
          <a:endParaRPr lang="ru-RU" sz="2600" kern="1200" dirty="0"/>
        </a:p>
      </dsp:txBody>
      <dsp:txXfrm>
        <a:off x="4018" y="993531"/>
        <a:ext cx="2055390" cy="1222650"/>
      </dsp:txXfrm>
    </dsp:sp>
    <dsp:sp modelId="{FE60A572-3A36-4204-A039-138C2B2968CE}">
      <dsp:nvSpPr>
        <dsp:cNvPr id="0" name=""/>
        <dsp:cNvSpPr/>
      </dsp:nvSpPr>
      <dsp:spPr>
        <a:xfrm>
          <a:off x="2059409" y="993531"/>
          <a:ext cx="411078" cy="12226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DC7A4-8C1A-4A35-AF8D-D6B5EC4C99AE}">
      <dsp:nvSpPr>
        <dsp:cNvPr id="0" name=""/>
        <dsp:cNvSpPr/>
      </dsp:nvSpPr>
      <dsp:spPr>
        <a:xfrm>
          <a:off x="2634918" y="993531"/>
          <a:ext cx="5590663" cy="1222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Linkpad.ru (ex Solomono.ru)</a:t>
          </a:r>
          <a:endParaRPr lang="ru-RU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Ahrefs.com</a:t>
          </a:r>
          <a:endParaRPr lang="ru-RU" sz="2600" kern="1200"/>
        </a:p>
      </dsp:txBody>
      <dsp:txXfrm>
        <a:off x="2634918" y="993531"/>
        <a:ext cx="5590663" cy="1222650"/>
      </dsp:txXfrm>
    </dsp:sp>
    <dsp:sp modelId="{8CD5BA57-A885-4A15-8C9C-FC17B17F69C6}">
      <dsp:nvSpPr>
        <dsp:cNvPr id="0" name=""/>
        <dsp:cNvSpPr/>
      </dsp:nvSpPr>
      <dsp:spPr>
        <a:xfrm>
          <a:off x="4018" y="2309781"/>
          <a:ext cx="2055390" cy="1222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66040" rIns="184912" bIns="66040" numCol="1" spcCol="1270" anchor="ctr" anchorCtr="0">
          <a:noAutofit/>
        </a:bodyPr>
        <a:lstStyle/>
        <a:p>
          <a:pPr lvl="0" algn="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Анализ ссылочного профиля</a:t>
          </a:r>
          <a:endParaRPr lang="ru-RU" sz="2600" kern="1200" dirty="0"/>
        </a:p>
      </dsp:txBody>
      <dsp:txXfrm>
        <a:off x="4018" y="2309781"/>
        <a:ext cx="2055390" cy="1222650"/>
      </dsp:txXfrm>
    </dsp:sp>
    <dsp:sp modelId="{F2A9A0ED-05C1-4B60-BFFB-F97894202D98}">
      <dsp:nvSpPr>
        <dsp:cNvPr id="0" name=""/>
        <dsp:cNvSpPr/>
      </dsp:nvSpPr>
      <dsp:spPr>
        <a:xfrm>
          <a:off x="2059409" y="2309781"/>
          <a:ext cx="411078" cy="12226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C60EF-ED77-4C2D-8570-1B33D7FBFF53}">
      <dsp:nvSpPr>
        <dsp:cNvPr id="0" name=""/>
        <dsp:cNvSpPr/>
      </dsp:nvSpPr>
      <dsp:spPr>
        <a:xfrm>
          <a:off x="2634918" y="2309781"/>
          <a:ext cx="5590663" cy="1222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smtClean="0"/>
            <a:t>Majesticseo.com</a:t>
          </a:r>
          <a:endParaRPr lang="ru-RU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Moz.com (ex SeoMoz.org)</a:t>
          </a:r>
          <a:endParaRPr lang="ru-RU" sz="2600" kern="1200" dirty="0"/>
        </a:p>
      </dsp:txBody>
      <dsp:txXfrm>
        <a:off x="2634918" y="2309781"/>
        <a:ext cx="5590663" cy="1222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F497B-699B-434F-83A4-CFA3326575B3}">
      <dsp:nvSpPr>
        <dsp:cNvPr id="0" name=""/>
        <dsp:cNvSpPr/>
      </dsp:nvSpPr>
      <dsp:spPr>
        <a:xfrm>
          <a:off x="0" y="5318"/>
          <a:ext cx="476287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Linkpad.ru </a:t>
          </a:r>
          <a:r>
            <a:rPr lang="ru-RU" sz="1800" kern="1200" dirty="0" smtClean="0"/>
            <a:t>и </a:t>
          </a:r>
          <a:r>
            <a:rPr lang="en-US" sz="1800" kern="1200" dirty="0" smtClean="0"/>
            <a:t>Ahrefs.com</a:t>
          </a:r>
          <a:endParaRPr lang="ru-RU" sz="1800" kern="1200" dirty="0"/>
        </a:p>
      </dsp:txBody>
      <dsp:txXfrm>
        <a:off x="21075" y="26393"/>
        <a:ext cx="4720722" cy="389580"/>
      </dsp:txXfrm>
    </dsp:sp>
    <dsp:sp modelId="{2BE12D02-3211-4FB6-BFCE-38031202141E}">
      <dsp:nvSpPr>
        <dsp:cNvPr id="0" name=""/>
        <dsp:cNvSpPr/>
      </dsp:nvSpPr>
      <dsp:spPr>
        <a:xfrm>
          <a:off x="0" y="437048"/>
          <a:ext cx="4762872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1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Количество страниц сайта, просканированных сервисом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Кол-во ссылающихся доменов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Общее кол-во внешних ссылок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Кол-ссылок с сайта на уникальные домены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Общее кол-во исходящих внешних ссылок с сайта</a:t>
          </a:r>
          <a:endParaRPr lang="ru-RU" sz="1400" kern="1200" dirty="0"/>
        </a:p>
      </dsp:txBody>
      <dsp:txXfrm>
        <a:off x="0" y="437048"/>
        <a:ext cx="4762872" cy="1192320"/>
      </dsp:txXfrm>
    </dsp:sp>
    <dsp:sp modelId="{5886D1AB-A47A-42C7-9E2D-D8D75E05017E}">
      <dsp:nvSpPr>
        <dsp:cNvPr id="0" name=""/>
        <dsp:cNvSpPr/>
      </dsp:nvSpPr>
      <dsp:spPr>
        <a:xfrm>
          <a:off x="0" y="1629369"/>
          <a:ext cx="476287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Majesticseo.com</a:t>
          </a:r>
          <a:endParaRPr lang="ru-RU" sz="1800" kern="1200" dirty="0"/>
        </a:p>
      </dsp:txBody>
      <dsp:txXfrm>
        <a:off x="21075" y="1650444"/>
        <a:ext cx="4720722" cy="389580"/>
      </dsp:txXfrm>
    </dsp:sp>
    <dsp:sp modelId="{71F9D692-6A61-4C6A-97BA-E0DCE82FB765}">
      <dsp:nvSpPr>
        <dsp:cNvPr id="0" name=""/>
        <dsp:cNvSpPr/>
      </dsp:nvSpPr>
      <dsp:spPr>
        <a:xfrm>
          <a:off x="0" y="2061099"/>
          <a:ext cx="4762872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1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Кол-во ссылающихся доменов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Citation Flow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/>
            <a:t>Trust Flow</a:t>
          </a:r>
          <a:endParaRPr lang="ru-RU" sz="1400" kern="1200"/>
        </a:p>
      </dsp:txBody>
      <dsp:txXfrm>
        <a:off x="0" y="2061099"/>
        <a:ext cx="4762872" cy="726570"/>
      </dsp:txXfrm>
    </dsp:sp>
    <dsp:sp modelId="{C5CD9BC6-9DA0-4471-86D0-460004EF8252}">
      <dsp:nvSpPr>
        <dsp:cNvPr id="0" name=""/>
        <dsp:cNvSpPr/>
      </dsp:nvSpPr>
      <dsp:spPr>
        <a:xfrm>
          <a:off x="0" y="2787669"/>
          <a:ext cx="4762872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Moz.com</a:t>
          </a:r>
          <a:endParaRPr lang="ru-RU" sz="1800" kern="1200" dirty="0"/>
        </a:p>
      </dsp:txBody>
      <dsp:txXfrm>
        <a:off x="21075" y="2808744"/>
        <a:ext cx="4720722" cy="389580"/>
      </dsp:txXfrm>
    </dsp:sp>
    <dsp:sp modelId="{6DA03084-9F90-4CE3-ACF6-9A81BB1F0267}">
      <dsp:nvSpPr>
        <dsp:cNvPr id="0" name=""/>
        <dsp:cNvSpPr/>
      </dsp:nvSpPr>
      <dsp:spPr>
        <a:xfrm>
          <a:off x="0" y="3219399"/>
          <a:ext cx="4762872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21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smtClean="0"/>
            <a:t>Кол-во ссылающихся доменов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smtClean="0"/>
            <a:t>Subdomain MozRank</a:t>
          </a:r>
          <a:endParaRPr lang="ru-RU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Subdomain MozTrust</a:t>
          </a:r>
          <a:endParaRPr lang="ru-RU" sz="1400" kern="1200" dirty="0"/>
        </a:p>
      </dsp:txBody>
      <dsp:txXfrm>
        <a:off x="0" y="3219399"/>
        <a:ext cx="4762872" cy="726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2269A-917B-41DD-88F1-F6DB8295014F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4F01-6E53-4368-9DA5-7BAFC2DD63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4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2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51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9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55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26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7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5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17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36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twitter.com/victimalex" TargetMode="External"/><Relationship Id="rId2" Type="http://schemas.openxmlformats.org/officeDocument/2006/relationships/hyperlink" Target="http://alaev.info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g"/><Relationship Id="rId5" Type="http://schemas.openxmlformats.org/officeDocument/2006/relationships/hyperlink" Target="http://facebook.com/victimalex" TargetMode="External"/><Relationship Id="rId4" Type="http://schemas.openxmlformats.org/officeDocument/2006/relationships/hyperlink" Target="http://vk.com/victimale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alaev.info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&#1071;&#1097;&#1080;&#1082;_&#1089;_&#1091;&#1089;&#1072;&#1084;&#1080;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55840398"/>
              </p:ext>
            </p:extLst>
          </p:nvPr>
        </p:nvGraphicFramePr>
        <p:xfrm>
          <a:off x="685800" y="1124744"/>
          <a:ext cx="777240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en-US" sz="2400" dirty="0" smtClean="0"/>
              <a:t>12-13 </a:t>
            </a:r>
            <a:r>
              <a:rPr lang="ru-RU" sz="2400" dirty="0" smtClean="0"/>
              <a:t>февраля 2014</a:t>
            </a:r>
            <a:r>
              <a:rPr lang="en-US" sz="2400" dirty="0" smtClean="0"/>
              <a:t>, </a:t>
            </a:r>
            <a:r>
              <a:rPr lang="ru-RU" sz="2400" dirty="0" smtClean="0"/>
              <a:t>Москва</a:t>
            </a:r>
            <a:endParaRPr lang="en-US" sz="2400" dirty="0" smtClean="0"/>
          </a:p>
          <a:p>
            <a:r>
              <a:rPr lang="en-US" sz="2400" dirty="0" smtClean="0"/>
              <a:t>All in Top Conf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8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MajesticSeo vs. Moz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22068"/>
            <a:ext cx="3898776" cy="2253928"/>
          </a:xfrm>
        </p:spPr>
        <p:txBody>
          <a:bodyPr>
            <a:noAutofit/>
          </a:bodyPr>
          <a:lstStyle/>
          <a:p>
            <a:endParaRPr lang="ru-RU" sz="1400" b="0" dirty="0" smtClean="0"/>
          </a:p>
          <a:p>
            <a:r>
              <a:rPr lang="en-US" sz="1400" b="0" dirty="0" smtClean="0"/>
              <a:t>Citation Flow = MozRank – </a:t>
            </a:r>
            <a:r>
              <a:rPr lang="ru-RU" sz="1400" b="0" dirty="0" smtClean="0"/>
              <a:t>количественная составляющая ссылочного профиля, аналог </a:t>
            </a:r>
            <a:r>
              <a:rPr lang="en-US" sz="1400" b="0" dirty="0" smtClean="0"/>
              <a:t>PR</a:t>
            </a:r>
            <a:r>
              <a:rPr lang="ru-RU" sz="1400" b="0" dirty="0" smtClean="0"/>
              <a:t>.</a:t>
            </a:r>
          </a:p>
          <a:p>
            <a:endParaRPr lang="en-US" sz="1400" b="0" dirty="0" smtClean="0"/>
          </a:p>
          <a:p>
            <a:r>
              <a:rPr lang="en-US" sz="1400" b="0" dirty="0" smtClean="0"/>
              <a:t>Trust Flow = MozTrust – </a:t>
            </a:r>
            <a:r>
              <a:rPr lang="ru-RU" sz="1400" b="0" dirty="0" smtClean="0"/>
              <a:t>качество ссылочного профиля. Оба сервиса трактуют одинаково: наличие ссылок с заведомо трастовых сайтов, показатель отражает длину «ссылочной цепочки» до трастовых сайтов.</a:t>
            </a:r>
          </a:p>
          <a:p>
            <a:endParaRPr lang="ru-RU" sz="1400" b="0" dirty="0" smtClean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2428441"/>
              </p:ext>
            </p:extLst>
          </p:nvPr>
        </p:nvGraphicFramePr>
        <p:xfrm>
          <a:off x="539553" y="3645022"/>
          <a:ext cx="3528390" cy="230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402"/>
                <a:gridCol w="670997"/>
                <a:gridCol w="670997"/>
                <a:gridCol w="670997"/>
                <a:gridCol w="670997"/>
              </a:tblGrid>
              <a:tr h="51205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Citation Flow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Trust Flow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Moz Rank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Moz Trust</a:t>
                      </a: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Сайтов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Ср. знач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29,89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17,62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3,58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3,29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Мин. Знач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Q1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22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3,17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2,83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Медиана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3,57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3,26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Q3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3,97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3,74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Макс. Знач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71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61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6,70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6,49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53216" y="1052736"/>
            <a:ext cx="422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85" y="1556771"/>
            <a:ext cx="3839947" cy="4464517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MajesticSeo vs. Moz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22068"/>
            <a:ext cx="3985672" cy="2253928"/>
          </a:xfrm>
        </p:spPr>
        <p:txBody>
          <a:bodyPr>
            <a:noAutofit/>
          </a:bodyPr>
          <a:lstStyle/>
          <a:p>
            <a:endParaRPr lang="ru-RU" sz="1400" b="0" dirty="0" smtClean="0"/>
          </a:p>
          <a:p>
            <a:r>
              <a:rPr lang="ru-RU" sz="1400" b="0" dirty="0" smtClean="0"/>
              <a:t>Метрики об одном и том же, но результаты разные.</a:t>
            </a:r>
          </a:p>
          <a:p>
            <a:endParaRPr lang="ru-RU" sz="1400" b="0" dirty="0" smtClean="0"/>
          </a:p>
          <a:p>
            <a:r>
              <a:rPr lang="ru-RU" sz="1400" b="0" dirty="0" smtClean="0"/>
              <a:t>Разная шкала – от 0 до 100 и от 0 до 10.</a:t>
            </a:r>
          </a:p>
          <a:p>
            <a:endParaRPr lang="ru-RU" sz="1400" b="0" dirty="0"/>
          </a:p>
          <a:p>
            <a:r>
              <a:rPr lang="ru-RU" sz="1400" b="0" dirty="0" smtClean="0"/>
              <a:t>Плотность распределения </a:t>
            </a:r>
            <a:r>
              <a:rPr lang="en-US" sz="1400" b="0" dirty="0" smtClean="0"/>
              <a:t>Moz </a:t>
            </a:r>
            <a:r>
              <a:rPr lang="ru-RU" sz="1400" b="0" dirty="0" smtClean="0"/>
              <a:t>выше, усложняет восприятие. Еще и шкала плотнее.</a:t>
            </a:r>
          </a:p>
          <a:p>
            <a:endParaRPr lang="ru-RU" sz="1400" b="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453216" y="1052736"/>
            <a:ext cx="422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5140773"/>
              </p:ext>
            </p:extLst>
          </p:nvPr>
        </p:nvGraphicFramePr>
        <p:xfrm>
          <a:off x="539552" y="3645024"/>
          <a:ext cx="3528390" cy="2114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2722"/>
                <a:gridCol w="626417"/>
                <a:gridCol w="626417"/>
                <a:gridCol w="626417"/>
                <a:gridCol w="626417"/>
              </a:tblGrid>
              <a:tr h="28003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Citation Flow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Trust Flow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Moz Rank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Moz Trust</a:t>
                      </a:r>
                    </a:p>
                  </a:txBody>
                  <a:tcPr marL="7620" marR="7620" marT="7620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Ср. знач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29,89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17,62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3,58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3,29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Q1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22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3,17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2,83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+mn-lt"/>
                        </a:rPr>
                        <a:t>Медиана</a:t>
                      </a:r>
                      <a:endParaRPr lang="ru-RU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3,57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3,26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Q3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38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23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3,97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3,74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336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Макс. Знач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71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61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6,70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effectLst/>
                          <a:latin typeface="+mn-lt"/>
                        </a:rPr>
                        <a:t>6,49</a:t>
                      </a:r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195" y="1549291"/>
            <a:ext cx="4174277" cy="4471997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ВердиктЪ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MajesticSeo.com:</a:t>
            </a:r>
          </a:p>
          <a:p>
            <a:pPr marL="400050" lvl="1" indent="0">
              <a:buNone/>
            </a:pPr>
            <a:r>
              <a:rPr lang="ru-RU" dirty="0" smtClean="0"/>
              <a:t>Платно, от </a:t>
            </a:r>
            <a:r>
              <a:rPr lang="en-US" dirty="0" smtClean="0"/>
              <a:t>$</a:t>
            </a:r>
            <a:r>
              <a:rPr lang="ru-RU" dirty="0" smtClean="0"/>
              <a:t>49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API</a:t>
            </a:r>
            <a:r>
              <a:rPr lang="ru-RU" dirty="0" smtClean="0"/>
              <a:t> от </a:t>
            </a:r>
            <a:r>
              <a:rPr lang="en-US" dirty="0" smtClean="0"/>
              <a:t>$</a:t>
            </a:r>
            <a:r>
              <a:rPr lang="ru-RU" dirty="0" smtClean="0"/>
              <a:t>399</a:t>
            </a:r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Полноценный анализ собственных подтвержденных сайтов</a:t>
            </a:r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Есть плагин для браузеров</a:t>
            </a:r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Русскоязычный интерфейс и поддержка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Moz.com:</a:t>
            </a:r>
          </a:p>
          <a:p>
            <a:pPr marL="400050" lvl="1" indent="0">
              <a:buNone/>
            </a:pPr>
            <a:r>
              <a:rPr lang="ru-RU" dirty="0" smtClean="0"/>
              <a:t>Платно, от </a:t>
            </a:r>
            <a:r>
              <a:rPr lang="en-US" dirty="0" smtClean="0"/>
              <a:t>$</a:t>
            </a:r>
            <a:r>
              <a:rPr lang="ru-RU" dirty="0" smtClean="0"/>
              <a:t>99</a:t>
            </a:r>
          </a:p>
          <a:p>
            <a:pPr marL="400050" lvl="1" indent="0">
              <a:buNone/>
            </a:pPr>
            <a:r>
              <a:rPr lang="en-US" dirty="0" smtClean="0"/>
              <a:t>API </a:t>
            </a:r>
            <a:r>
              <a:rPr lang="ru-RU" dirty="0" smtClean="0"/>
              <a:t>от </a:t>
            </a:r>
            <a:r>
              <a:rPr lang="en-US" dirty="0" smtClean="0"/>
              <a:t>$500</a:t>
            </a:r>
            <a:endParaRPr lang="ru-RU" dirty="0" smtClean="0"/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Есть обрезанный и </a:t>
            </a:r>
            <a:r>
              <a:rPr lang="ru-RU" dirty="0" smtClean="0"/>
              <a:t>медленный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ru-RU" smtClean="0"/>
              <a:t>но </a:t>
            </a:r>
            <a:r>
              <a:rPr lang="ru-RU" dirty="0" smtClean="0"/>
              <a:t>бесплатный </a:t>
            </a:r>
            <a:r>
              <a:rPr lang="en-US" dirty="0" smtClean="0"/>
              <a:t>API</a:t>
            </a:r>
            <a:endParaRPr lang="ru-RU" dirty="0" smtClean="0"/>
          </a:p>
          <a:p>
            <a:pPr marL="400050" lvl="1" indent="0">
              <a:buNone/>
            </a:pPr>
            <a:r>
              <a:rPr lang="ru-RU" b="1" dirty="0" smtClean="0"/>
              <a:t>+ </a:t>
            </a:r>
            <a:r>
              <a:rPr lang="ru-RU" dirty="0" smtClean="0"/>
              <a:t>Даже слишком много разных метрик, параметров и показателей</a:t>
            </a:r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Есть плагин для браузеров</a:t>
            </a:r>
          </a:p>
          <a:p>
            <a:pPr marL="400050" lvl="1" indent="0">
              <a:buNone/>
            </a:pPr>
            <a:r>
              <a:rPr lang="ru-RU" b="1" dirty="0"/>
              <a:t>–</a:t>
            </a:r>
            <a:r>
              <a:rPr lang="ru-RU" dirty="0" smtClean="0"/>
              <a:t> Сложность восприятия ключевых метрик</a:t>
            </a:r>
          </a:p>
          <a:p>
            <a:pPr marL="400050" lvl="1" indent="0">
              <a:buNone/>
            </a:pPr>
            <a:r>
              <a:rPr lang="ru-RU" b="1" dirty="0"/>
              <a:t>–</a:t>
            </a:r>
            <a:r>
              <a:rPr lang="ru-RU" dirty="0" smtClean="0"/>
              <a:t> Польза для </a:t>
            </a:r>
            <a:r>
              <a:rPr lang="ru-RU" dirty="0" err="1" smtClean="0"/>
              <a:t>рунета</a:t>
            </a:r>
            <a:r>
              <a:rPr lang="ru-RU" dirty="0" smtClean="0"/>
              <a:t> под сомнением</a:t>
            </a:r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>
              <a:buNone/>
            </a:pPr>
            <a:endParaRPr lang="ru-RU" dirty="0" smtClean="0"/>
          </a:p>
          <a:p>
            <a:pPr marL="400050" lvl="1" indent="0">
              <a:buNone/>
            </a:pPr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0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Linkpad + Ahrefs + Majestic + Moz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22068"/>
            <a:ext cx="3898776" cy="1862916"/>
          </a:xfrm>
        </p:spPr>
        <p:txBody>
          <a:bodyPr>
            <a:noAutofit/>
          </a:bodyPr>
          <a:lstStyle/>
          <a:p>
            <a:endParaRPr lang="ru-RU" sz="1400" b="0" dirty="0" smtClean="0"/>
          </a:p>
          <a:p>
            <a:r>
              <a:rPr lang="ru-RU" sz="1400" b="0" dirty="0" smtClean="0"/>
              <a:t>Сравним полноту данных всех сервисов по единственному общему параметру – количество входящих ссылок на сайт.</a:t>
            </a:r>
          </a:p>
          <a:p>
            <a:endParaRPr lang="ru-RU" sz="1400" b="0" dirty="0" smtClean="0"/>
          </a:p>
          <a:p>
            <a:endParaRPr lang="ru-RU" sz="1400" b="0" dirty="0" smtClean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4283151"/>
              </p:ext>
            </p:extLst>
          </p:nvPr>
        </p:nvGraphicFramePr>
        <p:xfrm>
          <a:off x="539552" y="3429000"/>
          <a:ext cx="3493106" cy="230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402"/>
                <a:gridCol w="662176"/>
                <a:gridCol w="662176"/>
                <a:gridCol w="662176"/>
                <a:gridCol w="662176"/>
              </a:tblGrid>
              <a:tr h="512057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Linkpad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Ahrefs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Majestic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Moz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Сайтов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6992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6989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Среднее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469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478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Мин. Знач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Q1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Медиана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247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101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Q3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217</a:t>
                      </a:r>
                    </a:p>
                  </a:txBody>
                  <a:tcPr marL="7620" marR="7620" marT="7620" marB="0" anchor="b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+mn-lt"/>
                        </a:rPr>
                        <a:t>Макс. Знач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15511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34562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39085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44767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53216" y="1052736"/>
            <a:ext cx="422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48703"/>
            <a:ext cx="3841092" cy="4472585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6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ВердиктЪ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Базы данных сервисов </a:t>
            </a:r>
            <a:r>
              <a:rPr lang="en-US" dirty="0" smtClean="0"/>
              <a:t>Ahrefs </a:t>
            </a:r>
            <a:r>
              <a:rPr lang="ru-RU" dirty="0" smtClean="0"/>
              <a:t>и </a:t>
            </a:r>
            <a:r>
              <a:rPr lang="en-US" dirty="0" smtClean="0"/>
              <a:t>Majesticseo </a:t>
            </a:r>
            <a:r>
              <a:rPr lang="ru-RU" dirty="0" smtClean="0"/>
              <a:t>очень схожи и имеют больше всего данных.</a:t>
            </a:r>
          </a:p>
          <a:p>
            <a:r>
              <a:rPr lang="ru-RU" dirty="0" smtClean="0"/>
              <a:t>Размер базы </a:t>
            </a:r>
            <a:r>
              <a:rPr lang="en-US" dirty="0" smtClean="0"/>
              <a:t>Linkpad</a:t>
            </a:r>
            <a:r>
              <a:rPr lang="ru-RU" dirty="0" smtClean="0"/>
              <a:t> меньше, вероятно из-за более низкой скорости индексации/переиндексации.</a:t>
            </a:r>
          </a:p>
          <a:p>
            <a:r>
              <a:rPr lang="en-US" dirty="0" smtClean="0"/>
              <a:t>Moz </a:t>
            </a:r>
            <a:r>
              <a:rPr lang="ru-RU" dirty="0" smtClean="0"/>
              <a:t>заточен под зарубежный </a:t>
            </a:r>
            <a:r>
              <a:rPr lang="en-US" dirty="0" smtClean="0"/>
              <a:t>Google, </a:t>
            </a:r>
            <a:r>
              <a:rPr lang="ru-RU" dirty="0" smtClean="0"/>
              <a:t>возможно поэтому база данных по </a:t>
            </a:r>
            <a:r>
              <a:rPr lang="ru-RU" dirty="0" err="1" smtClean="0"/>
              <a:t>рунету</a:t>
            </a:r>
            <a:r>
              <a:rPr lang="ru-RU" dirty="0" smtClean="0"/>
              <a:t>/</a:t>
            </a:r>
            <a:r>
              <a:rPr lang="ru-RU" dirty="0" err="1" smtClean="0"/>
              <a:t>уанету</a:t>
            </a:r>
            <a:r>
              <a:rPr lang="ru-RU" dirty="0" smtClean="0"/>
              <a:t> неполная.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77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Linkpad – </a:t>
            </a:r>
            <a:r>
              <a:rPr lang="ru-RU" dirty="0" smtClean="0"/>
              <a:t>вне конкурса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Вне конкуренции за счет бесплатности;</a:t>
            </a:r>
          </a:p>
          <a:p>
            <a:r>
              <a:rPr lang="ru-RU" dirty="0" smtClean="0"/>
              <a:t>Хорошо подходит для анализа общих цифр;</a:t>
            </a:r>
          </a:p>
          <a:p>
            <a:r>
              <a:rPr lang="ru-RU" dirty="0" smtClean="0"/>
              <a:t>Для быстрой оценки замусоренности сайта внешними ссылками;</a:t>
            </a:r>
          </a:p>
          <a:p>
            <a:r>
              <a:rPr lang="ru-RU" dirty="0" smtClean="0"/>
              <a:t>Более подробный анализ небольшого списка беклинков (до 500 шт. бесплатно);</a:t>
            </a:r>
          </a:p>
          <a:p>
            <a:r>
              <a:rPr lang="ru-RU" dirty="0" smtClean="0"/>
              <a:t>Минимальная подписка на месяц </a:t>
            </a:r>
            <a:r>
              <a:rPr lang="en-US" dirty="0" smtClean="0"/>
              <a:t>(</a:t>
            </a:r>
            <a:r>
              <a:rPr lang="ru-RU" dirty="0" smtClean="0"/>
              <a:t>2400 р. </a:t>
            </a:r>
            <a:r>
              <a:rPr lang="en-US" dirty="0" smtClean="0"/>
              <a:t>~ 79$) </a:t>
            </a:r>
            <a:r>
              <a:rPr lang="ru-RU" dirty="0" smtClean="0"/>
              <a:t>явно не стоит того в виду аналогично</a:t>
            </a:r>
            <a:r>
              <a:rPr lang="ru-RU" dirty="0"/>
              <a:t>й</a:t>
            </a:r>
            <a:r>
              <a:rPr lang="ru-RU" dirty="0" smtClean="0"/>
              <a:t> стоимости доступа к </a:t>
            </a:r>
            <a:r>
              <a:rPr lang="en-US" dirty="0" smtClean="0"/>
              <a:t>Ahrefs.com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3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Majesticseo</a:t>
            </a:r>
            <a:r>
              <a:rPr lang="ru-RU" dirty="0" smtClean="0"/>
              <a:t> – надо брать!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Хорошая полнота базы, быстрое обновление;</a:t>
            </a:r>
          </a:p>
          <a:p>
            <a:r>
              <a:rPr lang="ru-RU" dirty="0" smtClean="0"/>
              <a:t>Минимальная стоимость подписки на фоне конкурентов – </a:t>
            </a:r>
            <a:r>
              <a:rPr lang="en-US" dirty="0" smtClean="0"/>
              <a:t>49$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Возможность полного бесплатного исследования собственных сайтов;</a:t>
            </a:r>
          </a:p>
          <a:p>
            <a:r>
              <a:rPr lang="ru-RU" dirty="0" smtClean="0"/>
              <a:t>Понятные и наглядные показатели анализа ссылочного профиля;</a:t>
            </a:r>
          </a:p>
          <a:p>
            <a:r>
              <a:rPr lang="ru-RU" dirty="0" smtClean="0"/>
              <a:t>Возможность подробного анализа беклинков и их анкоров;</a:t>
            </a:r>
          </a:p>
          <a:p>
            <a:r>
              <a:rPr lang="ru-RU" dirty="0" smtClean="0"/>
              <a:t>Наличие двух индексов – свежего (за последние 90 дней) и исторического (за все время).</a:t>
            </a:r>
            <a:endParaRPr lang="en-US" dirty="0" smtClean="0"/>
          </a:p>
          <a:p>
            <a:r>
              <a:rPr lang="ru-RU" dirty="0" smtClean="0"/>
              <a:t>Множество различных инструментов и отчетов, наличие диаграмм и графиков (пусть и довольно аскетичных).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Ahrefs – </a:t>
            </a:r>
            <a:r>
              <a:rPr lang="ru-RU" dirty="0" smtClean="0"/>
              <a:t>только ради беклинков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Ориентирован в первую очередь на анализ обратных ссылок, их свойств, а так же анкоров. Возможно именно в этом </a:t>
            </a:r>
            <a:r>
              <a:rPr lang="en-US" dirty="0" smtClean="0"/>
              <a:t>ahrefs </a:t>
            </a:r>
            <a:r>
              <a:rPr lang="ru-RU" dirty="0" smtClean="0"/>
              <a:t>лучше всех;</a:t>
            </a:r>
          </a:p>
          <a:p>
            <a:r>
              <a:rPr lang="ru-RU" dirty="0" smtClean="0"/>
              <a:t>Современное оформление, хорошая визуализация результатов, понятные графики и диаграммы;</a:t>
            </a:r>
          </a:p>
          <a:p>
            <a:r>
              <a:rPr lang="ru-RU" dirty="0" smtClean="0"/>
              <a:t>Самая подробная информация о </a:t>
            </a:r>
            <a:r>
              <a:rPr lang="ru-RU" dirty="0" err="1" smtClean="0"/>
              <a:t>беклинках</a:t>
            </a:r>
            <a:r>
              <a:rPr lang="ru-RU" dirty="0" smtClean="0"/>
              <a:t>, других отчетов очень мало, но они постепенно появляются.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Moz – </a:t>
            </a:r>
            <a:r>
              <a:rPr lang="ru-RU" dirty="0" smtClean="0"/>
              <a:t>темная лошадка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Самая высокая стоимость подписки</a:t>
            </a:r>
            <a:r>
              <a:rPr lang="en-US" dirty="0" smtClean="0"/>
              <a:t> – 99$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Ориентация исключительно на </a:t>
            </a:r>
            <a:r>
              <a:rPr lang="en-US" dirty="0" smtClean="0"/>
              <a:t>Google;</a:t>
            </a:r>
            <a:endParaRPr lang="ru-RU" dirty="0" smtClean="0"/>
          </a:p>
          <a:p>
            <a:r>
              <a:rPr lang="ru-RU" dirty="0" smtClean="0"/>
              <a:t>Данных по </a:t>
            </a:r>
            <a:r>
              <a:rPr lang="ru-RU" dirty="0" err="1" smtClean="0"/>
              <a:t>рунету</a:t>
            </a:r>
            <a:r>
              <a:rPr lang="ru-RU" dirty="0" smtClean="0"/>
              <a:t> меньше, чем у конкурентов;</a:t>
            </a:r>
          </a:p>
          <a:p>
            <a:r>
              <a:rPr lang="ru-RU" dirty="0" smtClean="0"/>
              <a:t>Слишком много различных параметров, не все из них ясны и очевидны, и не всегда понятно, куда обращать внимание;</a:t>
            </a:r>
          </a:p>
          <a:p>
            <a:r>
              <a:rPr lang="ru-RU" dirty="0" smtClean="0"/>
              <a:t>Сложность интерпретации ключевых метрик;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Благодарю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Александр Алаев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http://alaev.info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http://twitter.com/victimalex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4"/>
              </a:rPr>
              <a:t>http://vk.com/victimalex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5"/>
              </a:rPr>
              <a:t>http://facebook.com/victimalex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dirty="0" smtClean="0"/>
              <a:t>alexander@alaev.info</a:t>
            </a:r>
          </a:p>
          <a:p>
            <a:pPr marL="0" indent="0">
              <a:buNone/>
            </a:pPr>
            <a:r>
              <a:rPr lang="en-US" sz="2000" dirty="0" smtClean="0"/>
              <a:t>+7-938-415-70-30</a:t>
            </a:r>
            <a:endParaRPr lang="ru-RU" sz="1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28800"/>
            <a:ext cx="1728192" cy="1728192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4048" y="1556792"/>
            <a:ext cx="3682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Пользуясь случаем хочу представить новый проект</a:t>
            </a:r>
          </a:p>
          <a:p>
            <a:endParaRPr lang="ru-RU" sz="2400" dirty="0"/>
          </a:p>
          <a:p>
            <a:r>
              <a:rPr lang="en-US" sz="3200" b="1" dirty="0" smtClean="0"/>
              <a:t>CheckTrust.ru</a:t>
            </a:r>
          </a:p>
          <a:p>
            <a:endParaRPr lang="en-US" sz="2400" dirty="0"/>
          </a:p>
          <a:p>
            <a:r>
              <a:rPr lang="ru-RU" sz="2400" dirty="0"/>
              <a:t>Сегодня </a:t>
            </a:r>
            <a:r>
              <a:rPr lang="ru-RU" sz="2400" dirty="0" smtClean="0"/>
              <a:t>бета-запуск</a:t>
            </a:r>
          </a:p>
          <a:p>
            <a:r>
              <a:rPr lang="ru-RU" sz="2400" dirty="0" smtClean="0"/>
              <a:t>Аналог </a:t>
            </a:r>
            <a:r>
              <a:rPr lang="en-US" sz="2400" dirty="0" smtClean="0"/>
              <a:t>FastTrust </a:t>
            </a:r>
            <a:r>
              <a:rPr lang="ru-RU" sz="2400" dirty="0" smtClean="0"/>
              <a:t>в вебе</a:t>
            </a:r>
          </a:p>
          <a:p>
            <a:r>
              <a:rPr lang="ru-RU" sz="2400" dirty="0" smtClean="0"/>
              <a:t>500 бесплатных проверок при регистрации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8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Александр Алаев, </a:t>
            </a:r>
            <a:r>
              <a:rPr lang="ru-RU" dirty="0" err="1"/>
              <a:t>АлаичЪ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Опыт </a:t>
            </a:r>
            <a:r>
              <a:rPr lang="ru-RU" sz="2000" dirty="0"/>
              <a:t>более 9 лет:</a:t>
            </a:r>
          </a:p>
          <a:p>
            <a:pPr lvl="1"/>
            <a:r>
              <a:rPr lang="ru-RU" sz="1800" dirty="0" smtClean="0"/>
              <a:t>веб-мастер </a:t>
            </a:r>
            <a:r>
              <a:rPr lang="ru-RU" sz="1800" dirty="0"/>
              <a:t>с 2005 </a:t>
            </a:r>
            <a:r>
              <a:rPr lang="ru-RU" sz="1800" dirty="0" smtClean="0"/>
              <a:t>года</a:t>
            </a:r>
            <a:endParaRPr lang="ru-RU" sz="1800" dirty="0"/>
          </a:p>
          <a:p>
            <a:pPr lvl="1"/>
            <a:r>
              <a:rPr lang="ru-RU" sz="1800" dirty="0" smtClean="0"/>
              <a:t>коммерческое </a:t>
            </a:r>
            <a:r>
              <a:rPr lang="ru-RU" sz="1800" dirty="0"/>
              <a:t>SEO с 2006 </a:t>
            </a:r>
            <a:r>
              <a:rPr lang="ru-RU" sz="1800" dirty="0" smtClean="0"/>
              <a:t>года</a:t>
            </a:r>
            <a:endParaRPr lang="ru-RU" sz="1800" dirty="0"/>
          </a:p>
          <a:p>
            <a:r>
              <a:rPr lang="ru-RU" sz="2000" dirty="0"/>
              <a:t>Автор блога </a:t>
            </a:r>
            <a:r>
              <a:rPr lang="ru-RU" sz="2000" dirty="0">
                <a:hlinkClick r:id="rId2"/>
              </a:rPr>
              <a:t>http://</a:t>
            </a:r>
            <a:r>
              <a:rPr lang="ru-RU" sz="2000" dirty="0" smtClean="0">
                <a:hlinkClick r:id="rId2"/>
              </a:rPr>
              <a:t>alaev.info</a:t>
            </a:r>
            <a:r>
              <a:rPr lang="ru-RU" sz="2000" dirty="0" smtClean="0"/>
              <a:t> </a:t>
            </a:r>
            <a:endParaRPr lang="ru-RU" sz="2000" dirty="0"/>
          </a:p>
          <a:p>
            <a:r>
              <a:rPr lang="ru-RU" sz="2000" dirty="0"/>
              <a:t>Создатель </a:t>
            </a:r>
            <a:r>
              <a:rPr lang="ru-RU" sz="2000" b="1" dirty="0" smtClean="0"/>
              <a:t>FastTrust</a:t>
            </a:r>
            <a:endParaRPr lang="ru-RU" sz="20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проблемы у SEO-специалистов сегодня?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9046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помощь приходят специальные </a:t>
            </a:r>
            <a:r>
              <a:rPr lang="en-US" dirty="0" smtClean="0"/>
              <a:t>seo-</a:t>
            </a:r>
            <a:r>
              <a:rPr lang="ru-RU" dirty="0" smtClean="0"/>
              <a:t>сервисы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3353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2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Сравним сервисы в боевых условиях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3250704" cy="43533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качестве исследуемой выборки берем доноров из биржи вечных ссылок </a:t>
            </a:r>
            <a:r>
              <a:rPr lang="en-US" dirty="0" err="1" smtClean="0"/>
              <a:t>GoGetLinks</a:t>
            </a:r>
            <a:r>
              <a:rPr lang="ru-RU" dirty="0" smtClean="0"/>
              <a:t>:</a:t>
            </a:r>
            <a:endParaRPr lang="en-US" dirty="0"/>
          </a:p>
          <a:p>
            <a:pPr marL="285750" indent="-285750"/>
            <a:r>
              <a:rPr lang="ru-RU" sz="2200" dirty="0"/>
              <a:t>Полная база биржи от </a:t>
            </a:r>
            <a:r>
              <a:rPr lang="ru-RU" sz="2200" dirty="0" smtClean="0"/>
              <a:t>22.01.2014 (актуальность параметров 03.02.2014)</a:t>
            </a:r>
            <a:endParaRPr lang="ru-RU" sz="2200" dirty="0"/>
          </a:p>
          <a:p>
            <a:pPr marL="285750" indent="-285750"/>
            <a:r>
              <a:rPr lang="ru-RU" sz="2200" dirty="0"/>
              <a:t>Количество сайтов: </a:t>
            </a:r>
            <a:r>
              <a:rPr lang="ru-RU" sz="2200" dirty="0" smtClean="0"/>
              <a:t>6992 (кстати</a:t>
            </a:r>
            <a:r>
              <a:rPr lang="ru-RU" sz="2200" dirty="0"/>
              <a:t>, а было </a:t>
            </a:r>
            <a:r>
              <a:rPr lang="ru-RU" sz="2200" dirty="0" smtClean="0"/>
              <a:t>8500+    </a:t>
            </a:r>
            <a:r>
              <a:rPr lang="ru-RU" sz="2200" dirty="0"/>
              <a:t>до АГС-40 в </a:t>
            </a:r>
            <a:r>
              <a:rPr lang="ru-RU" sz="2200" dirty="0" smtClean="0"/>
              <a:t>ноябре)</a:t>
            </a:r>
            <a:endParaRPr lang="ru-RU" sz="2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851920" y="1484784"/>
            <a:ext cx="5040560" cy="639762"/>
          </a:xfrm>
        </p:spPr>
        <p:txBody>
          <a:bodyPr>
            <a:noAutofit/>
          </a:bodyPr>
          <a:lstStyle/>
          <a:p>
            <a:r>
              <a:rPr lang="ru-RU" sz="2600" dirty="0"/>
              <a:t>Какие </a:t>
            </a:r>
            <a:r>
              <a:rPr lang="ru-RU" sz="2600" dirty="0" smtClean="0"/>
              <a:t>параметры</a:t>
            </a:r>
            <a:r>
              <a:rPr lang="en-US" sz="2600" dirty="0" smtClean="0"/>
              <a:t> </a:t>
            </a:r>
            <a:r>
              <a:rPr lang="ru-RU" sz="2600" dirty="0" smtClean="0"/>
              <a:t>анализируем</a:t>
            </a:r>
            <a:r>
              <a:rPr lang="ru-RU" sz="2600" dirty="0"/>
              <a:t>?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6917307"/>
              </p:ext>
            </p:extLst>
          </p:nvPr>
        </p:nvGraphicFramePr>
        <p:xfrm>
          <a:off x="3923928" y="2174875"/>
          <a:ext cx="4762873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Представим результат в виде «ящиков с усами»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628800"/>
            <a:ext cx="5148064" cy="4075549"/>
          </a:xfrm>
        </p:spPr>
      </p:pic>
      <p:sp>
        <p:nvSpPr>
          <p:cNvPr id="4" name="Текст 3"/>
          <p:cNvSpPr>
            <a:spLocks noGrp="1"/>
          </p:cNvSpPr>
          <p:nvPr>
            <p:ph sz="half" idx="2"/>
          </p:nvPr>
        </p:nvSpPr>
        <p:spPr>
          <a:xfrm>
            <a:off x="107504" y="1484784"/>
            <a:ext cx="3878138" cy="4525963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Диаграмма наглядно отражает статистическое распределение.</a:t>
            </a:r>
          </a:p>
          <a:p>
            <a:pPr marL="0" indent="0">
              <a:buNone/>
            </a:pPr>
            <a:r>
              <a:rPr lang="ru-RU" sz="1600" dirty="0" smtClean="0"/>
              <a:t>«Ящики» легко сравнивать друг с другом.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Медиана — это число, расположенное в центре числового ряда.</a:t>
            </a:r>
          </a:p>
          <a:p>
            <a:pPr marL="0" indent="0">
              <a:buNone/>
            </a:pPr>
            <a:r>
              <a:rPr lang="ru-RU" sz="1600" dirty="0" smtClean="0"/>
              <a:t>Квартили — это медианы в ряду чисел больше медианы (верхний квартиль) и в ряду чисел меньше медианы (нижний квартиль).</a:t>
            </a:r>
            <a:endParaRPr lang="ru-RU" sz="1600" dirty="0"/>
          </a:p>
          <a:p>
            <a:endParaRPr lang="ru-RU" sz="1600" dirty="0" smtClean="0"/>
          </a:p>
          <a:p>
            <a:pPr marL="0" indent="0">
              <a:buNone/>
            </a:pPr>
            <a:endParaRPr lang="ru-RU" sz="1600" dirty="0" smtClean="0">
              <a:hlinkClick r:id="rId3"/>
            </a:endParaRPr>
          </a:p>
          <a:p>
            <a:pPr marL="0" indent="0">
              <a:buNone/>
            </a:pPr>
            <a:r>
              <a:rPr lang="en-US" sz="1600" dirty="0" smtClean="0">
                <a:hlinkClick r:id="rId3"/>
              </a:rPr>
              <a:t>http://ru.wikipedia.org/wiki</a:t>
            </a:r>
            <a:r>
              <a:rPr lang="en-US" sz="1600" dirty="0">
                <a:hlinkClick r:id="rId3"/>
              </a:rPr>
              <a:t>/</a:t>
            </a:r>
            <a:r>
              <a:rPr lang="ru-RU" sz="1600" dirty="0" smtClean="0">
                <a:hlinkClick r:id="rId3"/>
              </a:rPr>
              <a:t>Ящик_с</a:t>
            </a:r>
            <a:r>
              <a:rPr lang="en-US" sz="1600" dirty="0" smtClean="0">
                <a:hlinkClick r:id="rId3"/>
              </a:rPr>
              <a:t>_</a:t>
            </a:r>
            <a:r>
              <a:rPr lang="ru-RU" sz="1600" dirty="0" smtClean="0">
                <a:hlinkClick r:id="rId3"/>
              </a:rPr>
              <a:t>усами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Linkpad vs. Ahrefs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3898776" cy="2253928"/>
          </a:xfrm>
        </p:spPr>
        <p:txBody>
          <a:bodyPr>
            <a:noAutofit/>
          </a:bodyPr>
          <a:lstStyle/>
          <a:p>
            <a:endParaRPr lang="ru-RU" sz="1400" b="0" dirty="0" smtClean="0"/>
          </a:p>
          <a:p>
            <a:r>
              <a:rPr lang="ru-RU" sz="1400" b="0" dirty="0" smtClean="0"/>
              <a:t>На базе полученных данных о количестве страниц, входящих и исходящих ссылок рассчитывается показатель заспамленности сайта.</a:t>
            </a:r>
          </a:p>
          <a:p>
            <a:r>
              <a:rPr lang="ru-RU" sz="1400" b="0" dirty="0" smtClean="0"/>
              <a:t>Учитываются отношение кол-ва исходящих ссылок к кол-ву страниц, а так же отношения входящих к исходящим ссылкам.</a:t>
            </a:r>
          </a:p>
          <a:p>
            <a:r>
              <a:rPr lang="ru-RU" sz="1400" b="0" dirty="0" smtClean="0"/>
              <a:t>Последующая нормировка к шкале 0 – 100</a:t>
            </a:r>
          </a:p>
          <a:p>
            <a:endParaRPr lang="ru-RU" sz="1400" b="0" dirty="0" smtClean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9564011"/>
              </p:ext>
            </p:extLst>
          </p:nvPr>
        </p:nvGraphicFramePr>
        <p:xfrm>
          <a:off x="539553" y="3645022"/>
          <a:ext cx="3528392" cy="2304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9948"/>
                <a:gridCol w="817101"/>
                <a:gridCol w="817101"/>
                <a:gridCol w="854242"/>
              </a:tblGrid>
              <a:tr h="512057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Спам по </a:t>
                      </a:r>
                      <a:r>
                        <a:rPr lang="en-US" sz="1400" u="none" strike="noStrike" dirty="0">
                          <a:effectLst/>
                        </a:rPr>
                        <a:t>Linkpad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Спам по </a:t>
                      </a:r>
                      <a:r>
                        <a:rPr lang="en-US" sz="1400" u="none" strike="noStrike" dirty="0">
                          <a:effectLst/>
                        </a:rPr>
                        <a:t>Ahrefs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FastTrust Spam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Сайтов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6576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5758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6840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Ср. знач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10,99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11,29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11,05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Мин. Знач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0,00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0,00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3,32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3,72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3,72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Медиана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6,61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6,89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6,94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13,06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12,88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13,21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2560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Макс. Знач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100,00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453216" y="1052736"/>
            <a:ext cx="422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953" y="1367162"/>
            <a:ext cx="3963841" cy="4759002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Linkpad vs. Ahrefs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22068"/>
            <a:ext cx="3985672" cy="2253928"/>
          </a:xfrm>
        </p:spPr>
        <p:txBody>
          <a:bodyPr>
            <a:noAutofit/>
          </a:bodyPr>
          <a:lstStyle/>
          <a:p>
            <a:endParaRPr lang="ru-RU" sz="1400" b="0" dirty="0" smtClean="0"/>
          </a:p>
          <a:p>
            <a:r>
              <a:rPr lang="ru-RU" sz="1400" b="0" dirty="0" smtClean="0"/>
              <a:t>Данные </a:t>
            </a:r>
            <a:r>
              <a:rPr lang="en-US" sz="1400" b="0" dirty="0" smtClean="0"/>
              <a:t>Linkpad </a:t>
            </a:r>
            <a:r>
              <a:rPr lang="ru-RU" sz="1400" b="0" dirty="0" smtClean="0"/>
              <a:t>и </a:t>
            </a:r>
            <a:r>
              <a:rPr lang="en-US" sz="1400" b="0" dirty="0" smtClean="0"/>
              <a:t>Ahrefs </a:t>
            </a:r>
            <a:r>
              <a:rPr lang="ru-RU" sz="1400" b="0" dirty="0" smtClean="0"/>
              <a:t>практически идентичны!</a:t>
            </a:r>
          </a:p>
          <a:p>
            <a:endParaRPr lang="ru-RU" sz="1400" b="0" dirty="0" smtClean="0"/>
          </a:p>
          <a:p>
            <a:r>
              <a:rPr lang="ru-RU" sz="1400" b="0" dirty="0" smtClean="0"/>
              <a:t>1203 сайта в </a:t>
            </a:r>
            <a:r>
              <a:rPr lang="en-US" sz="1400" b="0" dirty="0" smtClean="0"/>
              <a:t>ahrefs </a:t>
            </a:r>
            <a:r>
              <a:rPr lang="ru-RU" sz="1400" b="0" dirty="0" smtClean="0"/>
              <a:t>имеют 0 страниц в индексе – это по большей части ошибка нового </a:t>
            </a:r>
            <a:r>
              <a:rPr lang="en-US" sz="1400" b="0" dirty="0" smtClean="0"/>
              <a:t>API v2.</a:t>
            </a:r>
            <a:endParaRPr lang="ru-RU" sz="1400" b="0" dirty="0" smtClean="0"/>
          </a:p>
          <a:p>
            <a:endParaRPr lang="ru-RU" sz="1400" b="0" dirty="0" smtClean="0"/>
          </a:p>
          <a:p>
            <a:r>
              <a:rPr lang="ru-RU" sz="1400" b="0" dirty="0" smtClean="0"/>
              <a:t>Ровно половина сайтов из </a:t>
            </a:r>
            <a:r>
              <a:rPr lang="en-US" sz="1400" b="0" dirty="0" smtClean="0"/>
              <a:t>GGL </a:t>
            </a:r>
            <a:r>
              <a:rPr lang="ru-RU" sz="1400" b="0" dirty="0" smtClean="0"/>
              <a:t>имеют низкую заспамленность (</a:t>
            </a:r>
            <a:r>
              <a:rPr lang="en-US" sz="1400" b="0" dirty="0" smtClean="0"/>
              <a:t>Spam &lt; 7</a:t>
            </a:r>
            <a:r>
              <a:rPr lang="ru-RU" sz="1400" b="0" dirty="0" smtClean="0"/>
              <a:t>)</a:t>
            </a:r>
            <a:r>
              <a:rPr lang="en-US" sz="1400" b="0" dirty="0" smtClean="0"/>
              <a:t>.</a:t>
            </a:r>
            <a:endParaRPr lang="ru-RU" sz="1400" b="0" dirty="0" smtClean="0"/>
          </a:p>
          <a:p>
            <a:endParaRPr lang="ru-RU" sz="1400" b="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453216" y="1052736"/>
            <a:ext cx="4223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1316423"/>
              </p:ext>
            </p:extLst>
          </p:nvPr>
        </p:nvGraphicFramePr>
        <p:xfrm>
          <a:off x="539552" y="3645024"/>
          <a:ext cx="3528392" cy="210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720080"/>
                <a:gridCol w="599734"/>
                <a:gridCol w="768418"/>
              </a:tblGrid>
              <a:tr h="52732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Linkpad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Ahrefs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FastTrust Spam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790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Сайт не проиндексирован сервисом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390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1203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148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790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Недостаточно данных для </a:t>
                      </a:r>
                      <a:r>
                        <a:rPr lang="ru-RU" sz="1400" u="none" strike="noStrike" dirty="0" smtClean="0">
                          <a:effectLst/>
                        </a:rPr>
                        <a:t>расчётов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26</a:t>
                      </a:r>
                      <a:endParaRPr lang="ru-RU" sz="1400" b="0" i="0" u="none" strike="noStrike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31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1027"/>
            <a:ext cx="4104456" cy="4470261"/>
          </a:xfrm>
          <a:prstGeom prst="rect">
            <a:avLst/>
          </a:prstGeo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9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ВердиктЪ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Linkpad.ru:</a:t>
            </a:r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Бесплатный</a:t>
            </a:r>
            <a:r>
              <a:rPr lang="en-US" dirty="0" smtClean="0"/>
              <a:t> </a:t>
            </a:r>
            <a:r>
              <a:rPr lang="ru-RU" dirty="0" smtClean="0"/>
              <a:t>доступ</a:t>
            </a:r>
            <a:endParaRPr lang="en-US" dirty="0" smtClean="0"/>
          </a:p>
          <a:p>
            <a:pPr marL="400050" lvl="1" indent="0">
              <a:buNone/>
            </a:pPr>
            <a:r>
              <a:rPr lang="en-US" b="1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Быстрый бесплатный </a:t>
            </a:r>
            <a:r>
              <a:rPr lang="en-US" dirty="0" smtClean="0"/>
              <a:t>API</a:t>
            </a:r>
            <a:endParaRPr lang="ru-RU" dirty="0" smtClean="0"/>
          </a:p>
          <a:p>
            <a:pPr marL="400050" lvl="1" indent="0">
              <a:buNone/>
            </a:pPr>
            <a:r>
              <a:rPr lang="ru-RU" b="1" dirty="0" smtClean="0"/>
              <a:t>–</a:t>
            </a:r>
            <a:r>
              <a:rPr lang="ru-RU" dirty="0" smtClean="0"/>
              <a:t> Медленно обновляется, данные о молодом сайте могут отсутствовать и год</a:t>
            </a:r>
          </a:p>
          <a:p>
            <a:pPr marL="400050" lvl="1" indent="0">
              <a:buNone/>
            </a:pPr>
            <a:r>
              <a:rPr lang="ru-RU" b="1" dirty="0" smtClean="0"/>
              <a:t>–</a:t>
            </a:r>
            <a:r>
              <a:rPr lang="ru-RU" dirty="0" smtClean="0"/>
              <a:t> Минимальный набор функций для такого рода сервиса</a:t>
            </a:r>
          </a:p>
          <a:p>
            <a:pPr marL="400050" lvl="1" indent="0">
              <a:buNone/>
            </a:pPr>
            <a:r>
              <a:rPr lang="ru-RU" b="1" dirty="0" smtClean="0"/>
              <a:t>–</a:t>
            </a:r>
            <a:r>
              <a:rPr lang="ru-RU" dirty="0" smtClean="0"/>
              <a:t> Не наглядно, нет визуализации данных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Ahrefs.com:</a:t>
            </a:r>
          </a:p>
          <a:p>
            <a:pPr marL="400050" lvl="1" indent="0">
              <a:buNone/>
            </a:pPr>
            <a:r>
              <a:rPr lang="ru-RU" b="1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Доступ от </a:t>
            </a:r>
            <a:r>
              <a:rPr lang="en-US" dirty="0" smtClean="0"/>
              <a:t>$</a:t>
            </a:r>
            <a:r>
              <a:rPr lang="ru-RU" dirty="0" smtClean="0"/>
              <a:t>79</a:t>
            </a:r>
          </a:p>
          <a:p>
            <a:pPr marL="400050" lvl="1" indent="0">
              <a:buNone/>
            </a:pP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en-US" dirty="0" smtClean="0"/>
              <a:t>API </a:t>
            </a:r>
            <a:r>
              <a:rPr lang="ru-RU" dirty="0" smtClean="0"/>
              <a:t>от </a:t>
            </a:r>
            <a:r>
              <a:rPr lang="en-US" dirty="0" smtClean="0"/>
              <a:t>$500</a:t>
            </a:r>
            <a:endParaRPr lang="ru-RU" dirty="0" smtClean="0"/>
          </a:p>
          <a:p>
            <a:pPr marL="400050" lvl="1" indent="0">
              <a:buNone/>
            </a:pPr>
            <a:r>
              <a:rPr lang="ru-RU" b="1" dirty="0" smtClean="0"/>
              <a:t>–</a:t>
            </a:r>
            <a:r>
              <a:rPr lang="ru-RU" dirty="0" smtClean="0"/>
              <a:t> Очень медленный и глючный новый </a:t>
            </a:r>
            <a:r>
              <a:rPr lang="en-US" dirty="0" smtClean="0"/>
              <a:t>API</a:t>
            </a:r>
            <a:endParaRPr lang="ru-RU" dirty="0" smtClean="0"/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Быстрое обновление базы</a:t>
            </a:r>
          </a:p>
          <a:p>
            <a:pPr marL="400050" lvl="1" indent="0">
              <a:buNone/>
            </a:pPr>
            <a:r>
              <a:rPr lang="ru-RU" b="1" dirty="0" smtClean="0"/>
              <a:t>+</a:t>
            </a:r>
            <a:r>
              <a:rPr lang="ru-RU" dirty="0" smtClean="0"/>
              <a:t> Множество различных отчетов и интересных возможностей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13.02.2014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twitter: @victimalex / </a:t>
            </a:r>
            <a:r>
              <a:rPr lang="ru-RU" dirty="0" smtClean="0"/>
              <a:t>блог: </a:t>
            </a:r>
            <a:r>
              <a:rPr lang="en-US" dirty="0" smtClean="0"/>
              <a:t>alaev.info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5933</TotalTime>
  <Words>1322</Words>
  <Application>Microsoft Office PowerPoint</Application>
  <PresentationFormat>Экран (4:3)</PresentationFormat>
  <Paragraphs>366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Александр Алаев, АлаичЪ</vt:lpstr>
      <vt:lpstr>Какие проблемы у SEO-специалистов сегодня?</vt:lpstr>
      <vt:lpstr>На помощь приходят специальные seo-сервисы</vt:lpstr>
      <vt:lpstr>Сравним сервисы в боевых условиях</vt:lpstr>
      <vt:lpstr>Представим результат в виде «ящиков с усами»</vt:lpstr>
      <vt:lpstr>Linkpad vs. Ahrefs</vt:lpstr>
      <vt:lpstr>Linkpad vs. Ahrefs</vt:lpstr>
      <vt:lpstr>ВердиктЪ</vt:lpstr>
      <vt:lpstr>MajesticSeo vs. Moz</vt:lpstr>
      <vt:lpstr>MajesticSeo vs. Moz</vt:lpstr>
      <vt:lpstr>ВердиктЪ</vt:lpstr>
      <vt:lpstr>Linkpad + Ahrefs + Majestic + Moz</vt:lpstr>
      <vt:lpstr>ВердиктЪ</vt:lpstr>
      <vt:lpstr>Linkpad – вне конкурса</vt:lpstr>
      <vt:lpstr>Majesticseo – надо брать!</vt:lpstr>
      <vt:lpstr>Ahrefs – только ради беклинков</vt:lpstr>
      <vt:lpstr>Moz – темная лошадка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ключевых метрик seo-сервисов</dc:title>
  <dc:creator>Victim</dc:creator>
  <cp:lastModifiedBy>Александр Алаев</cp:lastModifiedBy>
  <cp:revision>83</cp:revision>
  <dcterms:created xsi:type="dcterms:W3CDTF">2014-02-06T20:33:52Z</dcterms:created>
  <dcterms:modified xsi:type="dcterms:W3CDTF">2014-02-13T07:50:00Z</dcterms:modified>
</cp:coreProperties>
</file>