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0" d="100"/>
          <a:sy n="100" d="100"/>
        </p:scale>
        <p:origin x="-111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printerSettings" Target="printerSettings/printerSettings1.bin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432C8-69A7-458B-9684-2BFA64B31948}" type="datetime2">
              <a:rPr lang="en-US" smtClean="0"/>
              <a:t>Четверг, 13 Февраль 14 г.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057FC-95B6-4D89-AFDA-ABA33EE921E5}" type="datetime2">
              <a:rPr lang="en-US" smtClean="0"/>
              <a:t>Четверг, 13 Февраль 14 г.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549AC-EB31-477F-92A9-B1988E232878}" type="datetime2">
              <a:rPr lang="en-US" smtClean="0"/>
              <a:t>Четверг, 13 Февраль 14 г.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6A3A3-94A6-4E5B-AF39-173ACA3E61CC}" type="datetime2">
              <a:rPr lang="en-US" smtClean="0"/>
              <a:t>Четверг, 13 Февраль 14 г.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3D019-A32C-4EAD-B8E6-DBDA699692FD}" type="datetime2">
              <a:rPr lang="en-US" smtClean="0"/>
              <a:t>Четверг, 13 Февраль 14 г.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BA98F-560C-4997-81C4-81D4D9187EAB}" type="datetime2">
              <a:rPr lang="en-US" smtClean="0"/>
              <a:t>Четверг, 13 Февраль 14 г.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972B2-CA5C-437D-87D0-8081271A9E4B}" type="datetime2">
              <a:rPr lang="en-US" smtClean="0"/>
              <a:t>Четверг, 13 Февраль 14 г.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4847-11EF-4466-A8AD-85CDB7B49118}" type="datetime2">
              <a:rPr lang="en-US" smtClean="0"/>
              <a:t>Четверг, 13 Февраль 14 г.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8457A-3AB9-4880-8A0C-9F8524491207}" type="datetime2">
              <a:rPr lang="en-US" smtClean="0"/>
              <a:t>Четверг, 13 Февраль 14 г.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976D3-5B7F-4300-ABED-C91F1B2AE209}" type="datetime2">
              <a:rPr lang="en-US" smtClean="0"/>
              <a:t>Четверг, 13 Февраль 14 г.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Чтобы добавить рисунок, перетащите его на заполнитель или щелкните значок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C1E59-17DD-41CE-97CA-624A472382D4}" type="datetime2">
              <a:rPr lang="en-US" smtClean="0"/>
              <a:t>Четверг, 13 Февраль 14 г.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A80CB818-7379-467D-8E76-EF9D9074A26C}" type="datetime2">
              <a:rPr lang="en-US" smtClean="0"/>
              <a:t>Четверг, 13 Февраль 14 г.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Relationship Id="rId3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Relationship Id="rId3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22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Relationship Id="rId3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Relationship Id="rId3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Relationship Id="rId3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585216" y="672415"/>
            <a:ext cx="7949184" cy="2067050"/>
          </a:xfrm>
        </p:spPr>
        <p:txBody>
          <a:bodyPr/>
          <a:lstStyle/>
          <a:p>
            <a:r>
              <a:rPr lang="ru-RU" sz="3600" dirty="0"/>
              <a:t>Как улучшать </a:t>
            </a:r>
            <a:r>
              <a:rPr lang="ru-RU" sz="3600" b="1" dirty="0">
                <a:solidFill>
                  <a:schemeClr val="tx1"/>
                </a:solidFill>
              </a:rPr>
              <a:t>конверсию</a:t>
            </a:r>
            <a:r>
              <a:rPr lang="ru-RU" sz="3600" dirty="0"/>
              <a:t> коммерческого сайта на практике</a:t>
            </a:r>
            <a:r>
              <a:rPr lang="ru-RU" sz="2800" dirty="0"/>
              <a:t> - </a:t>
            </a:r>
            <a:r>
              <a:rPr lang="ru-RU" sz="2800" dirty="0">
                <a:solidFill>
                  <a:srgbClr val="292934"/>
                </a:solidFill>
              </a:rPr>
              <a:t>примеры, инструменты, результаты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5142722"/>
            <a:ext cx="6400800" cy="1083332"/>
          </a:xfrm>
        </p:spPr>
        <p:txBody>
          <a:bodyPr>
            <a:normAutofit/>
          </a:bodyPr>
          <a:lstStyle/>
          <a:p>
            <a:r>
              <a:rPr lang="ru-RU" dirty="0" smtClean="0"/>
              <a:t>Виктор Карпенко</a:t>
            </a:r>
          </a:p>
          <a:p>
            <a:r>
              <a:rPr lang="en-US" dirty="0" smtClean="0"/>
              <a:t>SeoProfy</a:t>
            </a:r>
            <a:endParaRPr lang="ru-RU" dirty="0"/>
          </a:p>
        </p:txBody>
      </p:sp>
      <p:pic>
        <p:nvPicPr>
          <p:cNvPr id="4" name="Изображение 3" descr="seoprof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6800" y="4279901"/>
            <a:ext cx="2578099" cy="2578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0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</a:t>
            </a:r>
            <a:r>
              <a:rPr lang="ru-RU" dirty="0" smtClean="0">
                <a:solidFill>
                  <a:srgbClr val="292934"/>
                </a:solidFill>
              </a:rPr>
              <a:t>улучшает</a:t>
            </a:r>
            <a:r>
              <a:rPr lang="ru-RU" dirty="0" smtClean="0"/>
              <a:t> конверсию 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sz="3200" dirty="0"/>
          </a:p>
          <a:p>
            <a:pPr marL="0" indent="0" algn="ctr">
              <a:buNone/>
            </a:pPr>
            <a:r>
              <a:rPr lang="ru-RU" sz="3200" dirty="0" smtClean="0"/>
              <a:t>Или </a:t>
            </a:r>
            <a:r>
              <a:rPr lang="ru-RU" sz="3200" dirty="0" smtClean="0">
                <a:solidFill>
                  <a:schemeClr val="tx2"/>
                </a:solidFill>
              </a:rPr>
              <a:t>над чем работать</a:t>
            </a:r>
            <a:r>
              <a:rPr lang="ru-RU" sz="3200" dirty="0" smtClean="0"/>
              <a:t> чтобы ее улучшить?</a:t>
            </a:r>
            <a:endParaRPr lang="ru-RU" sz="3200" dirty="0"/>
          </a:p>
        </p:txBody>
      </p:sp>
      <p:pic>
        <p:nvPicPr>
          <p:cNvPr id="4" name="Изображение 3" descr="seoprof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5516" y="4800601"/>
            <a:ext cx="2578099" cy="2578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8373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Основные</a:t>
            </a:r>
            <a:r>
              <a:rPr lang="ru-RU" dirty="0" smtClean="0"/>
              <a:t> моменты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511300"/>
          </a:xfrm>
        </p:spPr>
        <p:txBody>
          <a:bodyPr/>
          <a:lstStyle/>
          <a:p>
            <a:r>
              <a:rPr lang="ru-RU" dirty="0" smtClean="0"/>
              <a:t>Дизайн и структура</a:t>
            </a:r>
          </a:p>
          <a:p>
            <a:r>
              <a:rPr lang="ru-RU" dirty="0" smtClean="0"/>
              <a:t>Тексты на сайте</a:t>
            </a:r>
          </a:p>
          <a:p>
            <a:r>
              <a:rPr lang="ru-RU" dirty="0" smtClean="0"/>
              <a:t>Социальное доказательство</a:t>
            </a:r>
          </a:p>
        </p:txBody>
      </p:sp>
      <p:pic>
        <p:nvPicPr>
          <p:cNvPr id="4" name="Изображение 3" descr="seoprof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5516" y="4800601"/>
            <a:ext cx="2578099" cy="2578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4785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 </a:t>
            </a:r>
            <a:r>
              <a:rPr lang="ru-RU" dirty="0" smtClean="0">
                <a:solidFill>
                  <a:srgbClr val="292934"/>
                </a:solidFill>
              </a:rPr>
              <a:t>улучшения</a:t>
            </a:r>
            <a:r>
              <a:rPr lang="ru-RU" dirty="0" smtClean="0"/>
              <a:t> дизайна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013200" cy="6604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Было:</a:t>
            </a:r>
            <a:endParaRPr lang="ru-RU" dirty="0"/>
          </a:p>
        </p:txBody>
      </p:sp>
      <p:pic>
        <p:nvPicPr>
          <p:cNvPr id="4" name="Изображение 3" descr="ait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70100"/>
            <a:ext cx="7470925" cy="4599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261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 </a:t>
            </a:r>
            <a:r>
              <a:rPr lang="ru-RU" dirty="0" smtClean="0">
                <a:solidFill>
                  <a:srgbClr val="292934"/>
                </a:solidFill>
              </a:rPr>
              <a:t>улучшения</a:t>
            </a:r>
            <a:r>
              <a:rPr lang="ru-RU" dirty="0" smtClean="0"/>
              <a:t> дизайна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26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Стало:</a:t>
            </a:r>
            <a:endParaRPr lang="ru-RU" dirty="0"/>
          </a:p>
        </p:txBody>
      </p:sp>
      <p:pic>
        <p:nvPicPr>
          <p:cNvPr id="4" name="Изображение 3" descr="ait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00" y="2248973"/>
            <a:ext cx="8407400" cy="4215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7125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Пример </a:t>
            </a:r>
            <a:r>
              <a:rPr lang="ru-RU" dirty="0">
                <a:solidFill>
                  <a:srgbClr val="292934"/>
                </a:solidFill>
              </a:rPr>
              <a:t>улучшения</a:t>
            </a:r>
            <a:r>
              <a:rPr lang="ru-RU" dirty="0"/>
              <a:t> дизайна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Стало:</a:t>
            </a:r>
            <a:endParaRPr lang="ru-RU" dirty="0"/>
          </a:p>
        </p:txBody>
      </p:sp>
      <p:pic>
        <p:nvPicPr>
          <p:cNvPr id="4" name="Изображение 3" descr="ait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" y="2189409"/>
            <a:ext cx="8077200" cy="4557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1753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Пример </a:t>
            </a:r>
            <a:r>
              <a:rPr lang="ru-RU" dirty="0">
                <a:solidFill>
                  <a:srgbClr val="292934"/>
                </a:solidFill>
              </a:rPr>
              <a:t>улучшения</a:t>
            </a:r>
            <a:r>
              <a:rPr lang="ru-RU" dirty="0"/>
              <a:t> дизайна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99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Стало:</a:t>
            </a:r>
            <a:endParaRPr lang="ru-RU" dirty="0"/>
          </a:p>
        </p:txBody>
      </p:sp>
      <p:pic>
        <p:nvPicPr>
          <p:cNvPr id="4" name="Изображение 3" descr="ait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235200"/>
            <a:ext cx="7632700" cy="4288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8709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292934"/>
                </a:solidFill>
              </a:rPr>
              <a:t>Улучшение</a:t>
            </a:r>
            <a:r>
              <a:rPr lang="ru-RU" dirty="0" smtClean="0"/>
              <a:t> дизайна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5168900" cy="30861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Проектирование</a:t>
            </a:r>
            <a:r>
              <a:rPr lang="en-US" dirty="0" smtClean="0"/>
              <a:t> = </a:t>
            </a:r>
            <a:r>
              <a:rPr lang="ru-RU" dirty="0" smtClean="0"/>
              <a:t>прототип сайта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>
              <a:buFontTx/>
              <a:buChar char="-"/>
            </a:pPr>
            <a:r>
              <a:rPr lang="ru-RU" dirty="0" smtClean="0"/>
              <a:t>Структура</a:t>
            </a:r>
          </a:p>
          <a:p>
            <a:pPr>
              <a:buFontTx/>
              <a:buChar char="-"/>
            </a:pPr>
            <a:r>
              <a:rPr lang="ru-RU" dirty="0" smtClean="0"/>
              <a:t>Основные элементы</a:t>
            </a:r>
          </a:p>
          <a:p>
            <a:pPr>
              <a:buFontTx/>
              <a:buChar char="-"/>
            </a:pPr>
            <a:r>
              <a:rPr lang="ru-RU" dirty="0" smtClean="0"/>
              <a:t>Основные блоки</a:t>
            </a:r>
          </a:p>
          <a:p>
            <a:pPr>
              <a:buFontTx/>
              <a:buChar char="-"/>
            </a:pPr>
            <a:r>
              <a:rPr lang="ru-RU" dirty="0" smtClean="0"/>
              <a:t>Наглядно и понятно для дизайнера</a:t>
            </a:r>
            <a:endParaRPr lang="ru-RU" dirty="0"/>
          </a:p>
        </p:txBody>
      </p:sp>
      <p:pic>
        <p:nvPicPr>
          <p:cNvPr id="4" name="Изображение 3" descr="ait1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6100" y="800100"/>
            <a:ext cx="3276327" cy="5494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2752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292934"/>
                </a:solidFill>
              </a:rPr>
              <a:t>Продающий</a:t>
            </a:r>
            <a:r>
              <a:rPr lang="ru-RU" dirty="0" smtClean="0"/>
              <a:t> или </a:t>
            </a:r>
            <a:r>
              <a:rPr lang="ru-RU" dirty="0" smtClean="0">
                <a:solidFill>
                  <a:srgbClr val="292934"/>
                </a:solidFill>
              </a:rPr>
              <a:t>убедительный</a:t>
            </a:r>
            <a:r>
              <a:rPr lang="ru-RU" dirty="0" smtClean="0"/>
              <a:t> текст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917700"/>
          </a:xfrm>
        </p:spPr>
        <p:txBody>
          <a:bodyPr/>
          <a:lstStyle/>
          <a:p>
            <a:pPr>
              <a:buFontTx/>
              <a:buChar char="-"/>
            </a:pPr>
            <a:r>
              <a:rPr lang="ru-RU" dirty="0" smtClean="0"/>
              <a:t>Заголовок </a:t>
            </a:r>
            <a:r>
              <a:rPr lang="en-US" dirty="0" smtClean="0"/>
              <a:t>/ </a:t>
            </a:r>
            <a:r>
              <a:rPr lang="ru-RU" dirty="0" smtClean="0"/>
              <a:t>ударная фраза</a:t>
            </a:r>
          </a:p>
          <a:p>
            <a:pPr>
              <a:buFontTx/>
              <a:buChar char="-"/>
            </a:pPr>
            <a:r>
              <a:rPr lang="ru-RU" dirty="0" smtClean="0"/>
              <a:t>Сильное начало</a:t>
            </a:r>
          </a:p>
          <a:p>
            <a:pPr>
              <a:buFontTx/>
              <a:buChar char="-"/>
            </a:pPr>
            <a:r>
              <a:rPr lang="ru-RU" dirty="0" smtClean="0"/>
              <a:t>Просто и понятно</a:t>
            </a:r>
          </a:p>
          <a:p>
            <a:pPr>
              <a:buFontTx/>
              <a:buChar char="-"/>
            </a:pPr>
            <a:r>
              <a:rPr lang="ru-RU" dirty="0" smtClean="0"/>
              <a:t>Приводим к целевому действию</a:t>
            </a:r>
            <a:endParaRPr lang="ru-RU" dirty="0"/>
          </a:p>
        </p:txBody>
      </p:sp>
      <p:pic>
        <p:nvPicPr>
          <p:cNvPr id="4" name="Изображение 3" descr="seoprof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5516" y="4800601"/>
            <a:ext cx="2578099" cy="2578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1020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292934"/>
                </a:solidFill>
              </a:rPr>
              <a:t>Кто</a:t>
            </a:r>
            <a:r>
              <a:rPr lang="ru-RU" dirty="0" smtClean="0"/>
              <a:t> пишет?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806700"/>
          </a:xfrm>
        </p:spPr>
        <p:txBody>
          <a:bodyPr/>
          <a:lstStyle/>
          <a:p>
            <a:r>
              <a:rPr lang="ru-RU" dirty="0" smtClean="0"/>
              <a:t>Копирайтеры в штате</a:t>
            </a:r>
          </a:p>
          <a:p>
            <a:r>
              <a:rPr lang="ru-RU" dirty="0" smtClean="0"/>
              <a:t>Агентства</a:t>
            </a:r>
          </a:p>
          <a:p>
            <a:r>
              <a:rPr lang="ru-RU" dirty="0" smtClean="0"/>
              <a:t>Толковые копирайтеры</a:t>
            </a:r>
            <a:endParaRPr lang="en-US" dirty="0" smtClean="0"/>
          </a:p>
          <a:p>
            <a:r>
              <a:rPr lang="ru-RU" dirty="0" smtClean="0"/>
              <a:t>Самостоятельно</a:t>
            </a:r>
          </a:p>
          <a:p>
            <a:endParaRPr lang="ru-RU" dirty="0"/>
          </a:p>
        </p:txBody>
      </p:sp>
      <p:pic>
        <p:nvPicPr>
          <p:cNvPr id="4" name="Изображение 3" descr="ait1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168400"/>
            <a:ext cx="3657600" cy="3124200"/>
          </a:xfrm>
          <a:prstGeom prst="rect">
            <a:avLst/>
          </a:prstGeom>
        </p:spPr>
      </p:pic>
      <p:pic>
        <p:nvPicPr>
          <p:cNvPr id="5" name="Изображение 4" descr="seoprof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5516" y="4800601"/>
            <a:ext cx="2578099" cy="2578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4520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Социальное </a:t>
            </a:r>
            <a:r>
              <a:rPr lang="ru-RU" dirty="0" smtClean="0">
                <a:solidFill>
                  <a:srgbClr val="292934"/>
                </a:solidFill>
              </a:rPr>
              <a:t>доказательство</a:t>
            </a:r>
            <a:endParaRPr lang="ru-RU" dirty="0">
              <a:solidFill>
                <a:srgbClr val="292934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46100"/>
          </a:xfrm>
        </p:spPr>
        <p:txBody>
          <a:bodyPr/>
          <a:lstStyle/>
          <a:p>
            <a:r>
              <a:rPr lang="ru-RU" dirty="0" smtClean="0"/>
              <a:t>Отзывы, рекомендации, видео отзывы</a:t>
            </a:r>
          </a:p>
        </p:txBody>
      </p:sp>
      <p:pic>
        <p:nvPicPr>
          <p:cNvPr id="4" name="Изображение 3" descr="ait1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700" y="2324100"/>
            <a:ext cx="5918200" cy="4181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6466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Немного </a:t>
            </a:r>
            <a:r>
              <a:rPr lang="ru-RU" dirty="0" smtClean="0">
                <a:solidFill>
                  <a:schemeClr val="tx1"/>
                </a:solidFill>
              </a:rPr>
              <a:t>о себе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12261"/>
            <a:ext cx="8229600" cy="3164739"/>
          </a:xfrm>
        </p:spPr>
        <p:txBody>
          <a:bodyPr/>
          <a:lstStyle/>
          <a:p>
            <a:r>
              <a:rPr lang="ru-RU" dirty="0" smtClean="0"/>
              <a:t>Руководитель </a:t>
            </a:r>
            <a:r>
              <a:rPr lang="en-US" dirty="0" smtClean="0">
                <a:solidFill>
                  <a:srgbClr val="FF0000"/>
                </a:solidFill>
              </a:rPr>
              <a:t>SeoProfy</a:t>
            </a:r>
          </a:p>
          <a:p>
            <a:r>
              <a:rPr lang="ru-RU" dirty="0" smtClean="0"/>
              <a:t>Основная направленность: продвижение сайтов в России, Украина и </a:t>
            </a:r>
            <a:r>
              <a:rPr lang="ru-RU" dirty="0" smtClean="0">
                <a:solidFill>
                  <a:srgbClr val="FF0000"/>
                </a:solidFill>
              </a:rPr>
              <a:t>англоязычных рынках</a:t>
            </a:r>
          </a:p>
          <a:p>
            <a:r>
              <a:rPr lang="ru-RU" dirty="0" smtClean="0"/>
              <a:t>Автор блога </a:t>
            </a:r>
            <a:r>
              <a:rPr lang="en-US" dirty="0" smtClean="0"/>
              <a:t>seoprofy.ua/blog</a:t>
            </a:r>
          </a:p>
          <a:p>
            <a:r>
              <a:rPr lang="ru-RU" dirty="0" smtClean="0"/>
              <a:t>Пик поискового трафика </a:t>
            </a:r>
            <a:r>
              <a:rPr lang="en-US" dirty="0" smtClean="0"/>
              <a:t>&gt; </a:t>
            </a:r>
            <a:r>
              <a:rPr lang="en-US" dirty="0" smtClean="0">
                <a:solidFill>
                  <a:srgbClr val="FF0000"/>
                </a:solidFill>
              </a:rPr>
              <a:t>1 000 000 </a:t>
            </a:r>
            <a:r>
              <a:rPr lang="ru-RU" dirty="0" smtClean="0"/>
              <a:t>посетителей в сутки</a:t>
            </a:r>
            <a:endParaRPr lang="en-US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Изображение 3" descr="VK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0223" y="949473"/>
            <a:ext cx="2224343" cy="2362788"/>
          </a:xfrm>
          <a:prstGeom prst="rect">
            <a:avLst/>
          </a:prstGeom>
        </p:spPr>
      </p:pic>
      <p:pic>
        <p:nvPicPr>
          <p:cNvPr id="5" name="Изображение 4" descr="seoprof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5516" y="4800601"/>
            <a:ext cx="2578099" cy="2578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5655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Социальное </a:t>
            </a:r>
            <a:r>
              <a:rPr lang="ru-RU" dirty="0">
                <a:solidFill>
                  <a:srgbClr val="292934"/>
                </a:solidFill>
              </a:rPr>
              <a:t>доказательство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58800"/>
          </a:xfrm>
        </p:spPr>
        <p:txBody>
          <a:bodyPr/>
          <a:lstStyle/>
          <a:p>
            <a:r>
              <a:rPr lang="ru-RU" dirty="0" smtClean="0"/>
              <a:t>Рекомендации и одобрения авторитетов</a:t>
            </a:r>
            <a:endParaRPr lang="ru-RU" dirty="0"/>
          </a:p>
        </p:txBody>
      </p:sp>
      <p:pic>
        <p:nvPicPr>
          <p:cNvPr id="4" name="Изображение 3" descr="ait1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600" y="2578100"/>
            <a:ext cx="7416800" cy="307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6452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Социальное </a:t>
            </a:r>
            <a:r>
              <a:rPr lang="ru-RU" dirty="0">
                <a:solidFill>
                  <a:srgbClr val="292934"/>
                </a:solidFill>
              </a:rPr>
              <a:t>доказательство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0700"/>
          </a:xfrm>
        </p:spPr>
        <p:txBody>
          <a:bodyPr/>
          <a:lstStyle/>
          <a:p>
            <a:r>
              <a:rPr lang="ru-RU" dirty="0" smtClean="0"/>
              <a:t>Социальные кнопки на сайте</a:t>
            </a:r>
            <a:endParaRPr lang="ru-RU" dirty="0"/>
          </a:p>
        </p:txBody>
      </p:sp>
      <p:pic>
        <p:nvPicPr>
          <p:cNvPr id="4" name="Изображение 3" descr="ait1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700" y="2476500"/>
            <a:ext cx="7645400" cy="344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9306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Социальное </a:t>
            </a:r>
            <a:r>
              <a:rPr lang="ru-RU" dirty="0">
                <a:solidFill>
                  <a:srgbClr val="292934"/>
                </a:solidFill>
              </a:rPr>
              <a:t>доказательство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84200"/>
          </a:xfrm>
        </p:spPr>
        <p:txBody>
          <a:bodyPr/>
          <a:lstStyle/>
          <a:p>
            <a:r>
              <a:rPr lang="ru-RU" dirty="0" smtClean="0"/>
              <a:t>СМИ о нас</a:t>
            </a:r>
            <a:endParaRPr lang="ru-RU" dirty="0"/>
          </a:p>
        </p:txBody>
      </p:sp>
      <p:pic>
        <p:nvPicPr>
          <p:cNvPr id="5" name="Изображение 4" descr="ait1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994" y="2349500"/>
            <a:ext cx="4764564" cy="417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2906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Социальное </a:t>
            </a:r>
            <a:r>
              <a:rPr lang="ru-RU" dirty="0" smtClean="0">
                <a:solidFill>
                  <a:srgbClr val="292934"/>
                </a:solidFill>
              </a:rPr>
              <a:t>доказательство</a:t>
            </a:r>
            <a:endParaRPr lang="ru-RU" dirty="0">
              <a:solidFill>
                <a:srgbClr val="292934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609600"/>
          </a:xfrm>
        </p:spPr>
        <p:txBody>
          <a:bodyPr/>
          <a:lstStyle/>
          <a:p>
            <a:r>
              <a:rPr lang="ru-RU" dirty="0" smtClean="0"/>
              <a:t>СМИ – хороший пример</a:t>
            </a:r>
            <a:endParaRPr lang="ru-RU" dirty="0"/>
          </a:p>
        </p:txBody>
      </p:sp>
      <p:pic>
        <p:nvPicPr>
          <p:cNvPr id="4" name="Изображение 3" descr="ait1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300" y="2921000"/>
            <a:ext cx="8234199" cy="1954014"/>
          </a:xfrm>
          <a:prstGeom prst="rect">
            <a:avLst/>
          </a:prstGeom>
        </p:spPr>
      </p:pic>
      <p:pic>
        <p:nvPicPr>
          <p:cNvPr id="5" name="Изображение 4" descr="seoprof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5516" y="4800601"/>
            <a:ext cx="2578099" cy="2578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5613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Социальное </a:t>
            </a:r>
            <a:r>
              <a:rPr lang="ru-RU" dirty="0">
                <a:solidFill>
                  <a:srgbClr val="292934"/>
                </a:solidFill>
              </a:rPr>
              <a:t>доказательство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635000"/>
          </a:xfrm>
        </p:spPr>
        <p:txBody>
          <a:bodyPr/>
          <a:lstStyle/>
          <a:p>
            <a:r>
              <a:rPr lang="ru-RU" dirty="0" smtClean="0"/>
              <a:t>Портфолио, примеры работ, кейсы</a:t>
            </a:r>
            <a:endParaRPr lang="ru-RU" dirty="0"/>
          </a:p>
        </p:txBody>
      </p:sp>
      <p:pic>
        <p:nvPicPr>
          <p:cNvPr id="4" name="Изображение 3" descr="ait1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726" y="2235200"/>
            <a:ext cx="7138274" cy="3979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7625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Просто </a:t>
            </a:r>
            <a:r>
              <a:rPr lang="ru-RU" dirty="0" smtClean="0">
                <a:solidFill>
                  <a:srgbClr val="292934"/>
                </a:solidFill>
              </a:rPr>
              <a:t>посмотрите</a:t>
            </a:r>
            <a:r>
              <a:rPr lang="ru-RU" dirty="0" smtClean="0"/>
              <a:t> этот сайт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sz="4400" b="1" dirty="0" smtClean="0"/>
              <a:t>3208</a:t>
            </a:r>
            <a:r>
              <a:rPr lang="ru-RU" sz="4400" b="1" dirty="0"/>
              <a:t>.ru</a:t>
            </a:r>
          </a:p>
        </p:txBody>
      </p:sp>
      <p:pic>
        <p:nvPicPr>
          <p:cNvPr id="4" name="Изображение 3" descr="seoprof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5516" y="4800601"/>
            <a:ext cx="2578099" cy="2578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0990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Все </a:t>
            </a:r>
            <a:r>
              <a:rPr lang="ru-RU" dirty="0" smtClean="0">
                <a:solidFill>
                  <a:srgbClr val="292934"/>
                </a:solidFill>
              </a:rPr>
              <a:t>тот же </a:t>
            </a:r>
            <a:r>
              <a:rPr lang="ru-RU" dirty="0" smtClean="0"/>
              <a:t>сайт</a:t>
            </a:r>
            <a:endParaRPr lang="ru-RU" dirty="0"/>
          </a:p>
        </p:txBody>
      </p:sp>
      <p:pic>
        <p:nvPicPr>
          <p:cNvPr id="4" name="Изображение 3" descr="ait1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22" y="2044700"/>
            <a:ext cx="7857178" cy="4032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8612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 </a:t>
            </a:r>
            <a:r>
              <a:rPr lang="ru-RU" dirty="0" smtClean="0">
                <a:solidFill>
                  <a:srgbClr val="292934"/>
                </a:solidFill>
              </a:rPr>
              <a:t>отслеживать</a:t>
            </a:r>
            <a:r>
              <a:rPr lang="ru-RU" dirty="0" smtClean="0"/>
              <a:t> результат?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079500"/>
          </a:xfrm>
        </p:spPr>
        <p:txBody>
          <a:bodyPr/>
          <a:lstStyle/>
          <a:p>
            <a:r>
              <a:rPr lang="en-US" dirty="0" smtClean="0"/>
              <a:t>Google Analytics</a:t>
            </a:r>
          </a:p>
          <a:p>
            <a:r>
              <a:rPr lang="ru-RU" dirty="0" smtClean="0"/>
              <a:t>Яндекс Метрика</a:t>
            </a:r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Изображение 3" descr="seoprof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5516" y="4800601"/>
            <a:ext cx="2578099" cy="2578099"/>
          </a:xfrm>
          <a:prstGeom prst="rect">
            <a:avLst/>
          </a:prstGeom>
        </p:spPr>
      </p:pic>
      <p:pic>
        <p:nvPicPr>
          <p:cNvPr id="5" name="Изображение 4" descr="ait2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800" y="2679700"/>
            <a:ext cx="3946176" cy="3774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0469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292934"/>
                </a:solidFill>
              </a:rPr>
              <a:t>A/B </a:t>
            </a:r>
            <a:r>
              <a:rPr lang="ru-RU" dirty="0" smtClean="0"/>
              <a:t>или </a:t>
            </a:r>
            <a:r>
              <a:rPr lang="ru-RU" dirty="0" smtClean="0">
                <a:solidFill>
                  <a:srgbClr val="292934"/>
                </a:solidFill>
              </a:rPr>
              <a:t>сплит</a:t>
            </a:r>
            <a:r>
              <a:rPr lang="ru-RU" dirty="0" smtClean="0"/>
              <a:t> тестирование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990600"/>
          </a:xfrm>
        </p:spPr>
        <p:txBody>
          <a:bodyPr/>
          <a:lstStyle/>
          <a:p>
            <a:r>
              <a:rPr lang="en-US" dirty="0"/>
              <a:t>U</a:t>
            </a:r>
            <a:r>
              <a:rPr lang="en-US" dirty="0" smtClean="0"/>
              <a:t>nbounce.com</a:t>
            </a:r>
          </a:p>
          <a:p>
            <a:r>
              <a:rPr lang="en-US" dirty="0" smtClean="0"/>
              <a:t>Visualwebsiteoptimizer.com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" name="Изображение 3" descr="seoprof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5516" y="4800601"/>
            <a:ext cx="2578099" cy="2578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7365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743200"/>
          </a:xfrm>
        </p:spPr>
        <p:txBody>
          <a:bodyPr/>
          <a:lstStyle/>
          <a:p>
            <a:r>
              <a:rPr lang="ru-RU" dirty="0" smtClean="0"/>
              <a:t>Замеряем что есть</a:t>
            </a:r>
          </a:p>
          <a:p>
            <a:r>
              <a:rPr lang="ru-RU" dirty="0" smtClean="0"/>
              <a:t>Вносим правки</a:t>
            </a:r>
          </a:p>
          <a:p>
            <a:r>
              <a:rPr lang="ru-RU" dirty="0" smtClean="0"/>
              <a:t>Смотрим изменения</a:t>
            </a:r>
          </a:p>
          <a:p>
            <a:r>
              <a:rPr lang="ru-RU" dirty="0" smtClean="0"/>
              <a:t>Постоянно улучшаем</a:t>
            </a:r>
          </a:p>
          <a:p>
            <a:r>
              <a:rPr lang="ru-RU" dirty="0" smtClean="0"/>
              <a:t>Постоянно тестируем</a:t>
            </a:r>
          </a:p>
          <a:p>
            <a:r>
              <a:rPr lang="ru-RU" dirty="0" smtClean="0"/>
              <a:t>Основная цель – рост конверсии в продажи и </a:t>
            </a:r>
            <a:r>
              <a:rPr lang="ru-RU" dirty="0" smtClean="0">
                <a:solidFill>
                  <a:schemeClr val="tx2"/>
                </a:solidFill>
              </a:rPr>
              <a:t>прибыль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4" name="Изображение 3" descr="seoprof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5516" y="4800601"/>
            <a:ext cx="2578099" cy="2578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9193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такое </a:t>
            </a:r>
            <a:r>
              <a:rPr lang="ru-RU" dirty="0" smtClean="0">
                <a:solidFill>
                  <a:srgbClr val="292934"/>
                </a:solidFill>
              </a:rPr>
              <a:t>КОНВЕРСИЯ</a:t>
            </a:r>
            <a:r>
              <a:rPr lang="ru-RU" dirty="0" smtClean="0"/>
              <a:t>?</a:t>
            </a:r>
            <a:endParaRPr lang="ru-RU" dirty="0"/>
          </a:p>
        </p:txBody>
      </p:sp>
      <p:pic>
        <p:nvPicPr>
          <p:cNvPr id="4" name="Изображение 3" descr="seoprof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5516" y="4800601"/>
            <a:ext cx="2578099" cy="2578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1552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Тестируем</a:t>
            </a:r>
            <a:endParaRPr lang="ru-RU" dirty="0"/>
          </a:p>
        </p:txBody>
      </p:sp>
      <p:pic>
        <p:nvPicPr>
          <p:cNvPr id="4" name="Изображение 3" descr="ait2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4200" y="1850302"/>
            <a:ext cx="5524500" cy="4423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75628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Все проверяется </a:t>
            </a:r>
            <a:r>
              <a:rPr lang="ru-RU" dirty="0" smtClean="0">
                <a:solidFill>
                  <a:schemeClr val="tx1"/>
                </a:solidFill>
              </a:rPr>
              <a:t>результатом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Изображение 3" descr="ait2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316" y="2247900"/>
            <a:ext cx="7857884" cy="3569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8285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292934"/>
                </a:solidFill>
              </a:rPr>
              <a:t>Еще</a:t>
            </a:r>
            <a:r>
              <a:rPr lang="ru-RU" dirty="0" smtClean="0"/>
              <a:t> раз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451100"/>
          </a:xfrm>
        </p:spPr>
        <p:txBody>
          <a:bodyPr/>
          <a:lstStyle/>
          <a:p>
            <a:r>
              <a:rPr lang="ru-RU" dirty="0" smtClean="0"/>
              <a:t>Дизайн, структура, удобство </a:t>
            </a:r>
          </a:p>
          <a:p>
            <a:r>
              <a:rPr lang="ru-RU" dirty="0" smtClean="0"/>
              <a:t>Тексты</a:t>
            </a:r>
          </a:p>
          <a:p>
            <a:r>
              <a:rPr lang="ru-RU" dirty="0" smtClean="0"/>
              <a:t>Социальное доказательство</a:t>
            </a:r>
          </a:p>
          <a:p>
            <a:r>
              <a:rPr lang="ru-RU" dirty="0" smtClean="0"/>
              <a:t>Тестирование</a:t>
            </a:r>
          </a:p>
          <a:p>
            <a:r>
              <a:rPr lang="ru-RU" dirty="0" smtClean="0">
                <a:solidFill>
                  <a:schemeClr val="tx2"/>
                </a:solidFill>
              </a:rPr>
              <a:t>Улучшение </a:t>
            </a:r>
            <a:r>
              <a:rPr lang="ru-RU" dirty="0" smtClean="0"/>
              <a:t>конверсии</a:t>
            </a:r>
            <a:endParaRPr lang="ru-RU" dirty="0"/>
          </a:p>
        </p:txBody>
      </p:sp>
      <p:pic>
        <p:nvPicPr>
          <p:cNvPr id="4" name="Изображение 3" descr="seoprof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5516" y="4800601"/>
            <a:ext cx="2578099" cy="2578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7317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</a:t>
            </a:r>
            <a:r>
              <a:rPr lang="ru-RU" dirty="0" smtClean="0">
                <a:solidFill>
                  <a:schemeClr val="tx1"/>
                </a:solidFill>
              </a:rPr>
              <a:t>за внимание!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378200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PS: </a:t>
            </a:r>
            <a:r>
              <a:rPr lang="ru-RU" dirty="0" smtClean="0"/>
              <a:t>по этой ссылке 23 проверенных способа увеличить конверсию</a:t>
            </a:r>
            <a:r>
              <a:rPr lang="en-US" dirty="0"/>
              <a:t> </a:t>
            </a:r>
            <a:r>
              <a:rPr lang="en-US" sz="2800" b="1" dirty="0" smtClean="0"/>
              <a:t>goo.gl</a:t>
            </a:r>
            <a:r>
              <a:rPr lang="en-US" sz="2800" b="1" dirty="0"/>
              <a:t>/iw9E5l</a:t>
            </a:r>
            <a:endParaRPr lang="en-US" sz="2800" b="1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ru-RU" dirty="0" smtClean="0"/>
              <a:t>Сайт: </a:t>
            </a:r>
            <a:r>
              <a:rPr lang="en-US" sz="2800" dirty="0" smtClean="0"/>
              <a:t>seoprofy.ua</a:t>
            </a:r>
          </a:p>
          <a:p>
            <a:pPr marL="0" indent="0">
              <a:buNone/>
            </a:pPr>
            <a:r>
              <a:rPr lang="ru-RU" dirty="0" smtClean="0"/>
              <a:t>Блог: </a:t>
            </a:r>
            <a:r>
              <a:rPr lang="en-US" sz="2800" dirty="0" smtClean="0">
                <a:solidFill>
                  <a:srgbClr val="FF0000"/>
                </a:solidFill>
              </a:rPr>
              <a:t>seoprofy.ua/blog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5" name="Изображение 4" descr="seoprof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5516" y="4800601"/>
            <a:ext cx="2578099" cy="2578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7342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Типы </a:t>
            </a:r>
            <a:r>
              <a:rPr lang="ru-RU" dirty="0" smtClean="0">
                <a:solidFill>
                  <a:schemeClr val="tx1"/>
                </a:solidFill>
              </a:rPr>
              <a:t>целей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sz="3200" dirty="0"/>
          </a:p>
          <a:p>
            <a:pPr marL="0" indent="0">
              <a:buNone/>
            </a:pPr>
            <a:r>
              <a:rPr lang="ru-RU" sz="3600" dirty="0" smtClean="0"/>
              <a:t>Что нам </a:t>
            </a:r>
            <a:r>
              <a:rPr lang="ru-RU" sz="3600" dirty="0" smtClean="0">
                <a:solidFill>
                  <a:srgbClr val="FF0000"/>
                </a:solidFill>
              </a:rPr>
              <a:t>необходимо</a:t>
            </a:r>
            <a:r>
              <a:rPr lang="ru-RU" sz="3600" dirty="0" smtClean="0"/>
              <a:t> отслеживать и улучшать?</a:t>
            </a:r>
            <a:endParaRPr lang="ru-RU" sz="3600" dirty="0"/>
          </a:p>
        </p:txBody>
      </p:sp>
      <p:pic>
        <p:nvPicPr>
          <p:cNvPr id="4" name="Изображение 3" descr="seoprof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5516" y="4800601"/>
            <a:ext cx="2578099" cy="2578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9384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Для </a:t>
            </a:r>
            <a:r>
              <a:rPr lang="ru-RU" dirty="0" smtClean="0">
                <a:solidFill>
                  <a:schemeClr val="tx1"/>
                </a:solidFill>
              </a:rPr>
              <a:t>интернет магазина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978346"/>
          </a:xfrm>
        </p:spPr>
        <p:txBody>
          <a:bodyPr/>
          <a:lstStyle/>
          <a:p>
            <a:r>
              <a:rPr lang="ru-RU" dirty="0"/>
              <a:t>спасибо</a:t>
            </a:r>
          </a:p>
          <a:p>
            <a:r>
              <a:rPr lang="ru-RU" dirty="0"/>
              <a:t>корзина</a:t>
            </a:r>
          </a:p>
          <a:p>
            <a:r>
              <a:rPr lang="ru-RU" dirty="0"/>
              <a:t>добавить в корзину</a:t>
            </a:r>
          </a:p>
          <a:p>
            <a:r>
              <a:rPr lang="ru-RU" dirty="0"/>
              <a:t>обратный звонок</a:t>
            </a:r>
          </a:p>
          <a:p>
            <a:r>
              <a:rPr lang="ru-RU" dirty="0"/>
              <a:t>задать вопрос</a:t>
            </a:r>
          </a:p>
          <a:p>
            <a:r>
              <a:rPr lang="ru-RU" dirty="0" smtClean="0"/>
              <a:t>регистрация</a:t>
            </a:r>
            <a:endParaRPr lang="ru-RU" dirty="0"/>
          </a:p>
          <a:p>
            <a:r>
              <a:rPr lang="ru-RU" dirty="0"/>
              <a:t>подписка на рассылку</a:t>
            </a:r>
          </a:p>
          <a:p>
            <a:r>
              <a:rPr lang="ru-RU" dirty="0"/>
              <a:t>доставка</a:t>
            </a:r>
          </a:p>
          <a:p>
            <a:r>
              <a:rPr lang="ru-RU" dirty="0" smtClean="0"/>
              <a:t>контакты</a:t>
            </a:r>
            <a:endParaRPr lang="ru-RU" dirty="0"/>
          </a:p>
        </p:txBody>
      </p:sp>
      <p:pic>
        <p:nvPicPr>
          <p:cNvPr id="4" name="Изображение 3" descr="ait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963" y="1922162"/>
            <a:ext cx="3187700" cy="2552700"/>
          </a:xfrm>
          <a:prstGeom prst="rect">
            <a:avLst/>
          </a:prstGeom>
        </p:spPr>
      </p:pic>
      <p:pic>
        <p:nvPicPr>
          <p:cNvPr id="5" name="Изображение 4" descr="seoprof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5516" y="4800601"/>
            <a:ext cx="2578099" cy="2578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7351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Для сайта </a:t>
            </a:r>
            <a:r>
              <a:rPr lang="ru-RU" dirty="0" smtClean="0">
                <a:solidFill>
                  <a:srgbClr val="292934"/>
                </a:solidFill>
              </a:rPr>
              <a:t>продающего услуги</a:t>
            </a:r>
            <a:endParaRPr lang="ru-RU" dirty="0">
              <a:solidFill>
                <a:srgbClr val="292934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359571"/>
          </a:xfrm>
        </p:spPr>
        <p:txBody>
          <a:bodyPr/>
          <a:lstStyle/>
          <a:p>
            <a:r>
              <a:rPr lang="ru-RU" dirty="0"/>
              <a:t>заполнение формы /заявка</a:t>
            </a:r>
          </a:p>
          <a:p>
            <a:r>
              <a:rPr lang="ru-RU" dirty="0"/>
              <a:t>контакты</a:t>
            </a:r>
          </a:p>
          <a:p>
            <a:r>
              <a:rPr lang="ru-RU" dirty="0"/>
              <a:t>подписка на рассылку</a:t>
            </a:r>
          </a:p>
          <a:p>
            <a:r>
              <a:rPr lang="ru-RU" dirty="0"/>
              <a:t>портфолио / отзывы</a:t>
            </a:r>
          </a:p>
          <a:p>
            <a:r>
              <a:rPr lang="ru-RU" dirty="0"/>
              <a:t>скачка прайс / кейс</a:t>
            </a:r>
          </a:p>
        </p:txBody>
      </p:sp>
      <p:pic>
        <p:nvPicPr>
          <p:cNvPr id="5" name="Изображение 4" descr="ait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0" y="1600200"/>
            <a:ext cx="3289300" cy="2463800"/>
          </a:xfrm>
          <a:prstGeom prst="rect">
            <a:avLst/>
          </a:prstGeom>
        </p:spPr>
      </p:pic>
      <p:pic>
        <p:nvPicPr>
          <p:cNvPr id="6" name="Изображение 5" descr="seoprof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5516" y="4800601"/>
            <a:ext cx="2578099" cy="2578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5136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Для </a:t>
            </a:r>
            <a:r>
              <a:rPr lang="ru-RU" dirty="0" smtClean="0">
                <a:solidFill>
                  <a:srgbClr val="292934"/>
                </a:solidFill>
              </a:rPr>
              <a:t>информационного сайта</a:t>
            </a:r>
            <a:endParaRPr lang="ru-RU" dirty="0">
              <a:solidFill>
                <a:srgbClr val="292934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612445"/>
          </a:xfrm>
        </p:spPr>
        <p:txBody>
          <a:bodyPr/>
          <a:lstStyle/>
          <a:p>
            <a:r>
              <a:rPr lang="ru-RU" dirty="0"/>
              <a:t>количество просмотров страниц</a:t>
            </a:r>
          </a:p>
          <a:p>
            <a:r>
              <a:rPr lang="ru-RU" dirty="0"/>
              <a:t>подписка на рассылку</a:t>
            </a:r>
          </a:p>
          <a:p>
            <a:r>
              <a:rPr lang="ru-RU" dirty="0"/>
              <a:t>клик на </a:t>
            </a:r>
            <a:r>
              <a:rPr lang="ru-RU" dirty="0" smtClean="0"/>
              <a:t>баннер</a:t>
            </a:r>
          </a:p>
          <a:p>
            <a:endParaRPr lang="ru-RU" dirty="0"/>
          </a:p>
          <a:p>
            <a:endParaRPr lang="ru-RU" dirty="0" smtClean="0"/>
          </a:p>
          <a:p>
            <a:pPr marL="0" indent="0">
              <a:buNone/>
            </a:pPr>
            <a:endParaRPr lang="ru-RU" dirty="0" smtClean="0"/>
          </a:p>
        </p:txBody>
      </p:sp>
      <p:pic>
        <p:nvPicPr>
          <p:cNvPr id="4" name="Изображение 3" descr="ait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9300" y="1586261"/>
            <a:ext cx="2857500" cy="2857500"/>
          </a:xfrm>
          <a:prstGeom prst="rect">
            <a:avLst/>
          </a:prstGeom>
        </p:spPr>
      </p:pic>
      <p:pic>
        <p:nvPicPr>
          <p:cNvPr id="5" name="Изображение 4" descr="seoprof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5516" y="4800601"/>
            <a:ext cx="2578099" cy="2578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0441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 конечном итоге важно </a:t>
            </a:r>
            <a:r>
              <a:rPr lang="en-US" dirty="0" smtClean="0">
                <a:solidFill>
                  <a:srgbClr val="292934"/>
                </a:solidFill>
              </a:rPr>
              <a:t>ROI</a:t>
            </a:r>
            <a:endParaRPr lang="ru-RU" dirty="0">
              <a:solidFill>
                <a:srgbClr val="292934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463019"/>
          </a:xfrm>
        </p:spPr>
        <p:txBody>
          <a:bodyPr/>
          <a:lstStyle/>
          <a:p>
            <a:r>
              <a:rPr lang="ru-RU" dirty="0" smtClean="0"/>
              <a:t>Сколько вложили</a:t>
            </a:r>
          </a:p>
          <a:p>
            <a:r>
              <a:rPr lang="ru-RU" dirty="0" smtClean="0"/>
              <a:t>Сколько получили</a:t>
            </a:r>
          </a:p>
          <a:p>
            <a:r>
              <a:rPr lang="ru-RU" dirty="0" smtClean="0"/>
              <a:t>Чистая </a:t>
            </a:r>
            <a:r>
              <a:rPr lang="ru-RU" dirty="0" smtClean="0">
                <a:solidFill>
                  <a:schemeClr val="tx2"/>
                </a:solidFill>
              </a:rPr>
              <a:t>прибыль</a:t>
            </a:r>
          </a:p>
        </p:txBody>
      </p:sp>
      <p:pic>
        <p:nvPicPr>
          <p:cNvPr id="4" name="Изображение 3" descr="ai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386" y="3226907"/>
            <a:ext cx="2857500" cy="2844800"/>
          </a:xfrm>
          <a:prstGeom prst="rect">
            <a:avLst/>
          </a:prstGeom>
        </p:spPr>
      </p:pic>
      <p:pic>
        <p:nvPicPr>
          <p:cNvPr id="5" name="Изображение 4" descr="seoprof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5516" y="4800601"/>
            <a:ext cx="2578099" cy="2578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0844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Анатомия </a:t>
            </a:r>
            <a:r>
              <a:rPr lang="ru-RU" dirty="0" smtClean="0">
                <a:solidFill>
                  <a:schemeClr val="tx1"/>
                </a:solidFill>
              </a:rPr>
              <a:t>посадочной страницы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" name="Изображение 4" descr="ait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1" y="1524000"/>
            <a:ext cx="7835900" cy="5165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70897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сность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Ясность.thmx</Template>
  <TotalTime>109</TotalTime>
  <Words>338</Words>
  <Application>Microsoft Macintosh PowerPoint</Application>
  <PresentationFormat>Экран (4:3)</PresentationFormat>
  <Paragraphs>124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Ясность</vt:lpstr>
      <vt:lpstr>Как улучшать конверсию коммерческого сайта на практике - примеры, инструменты, результаты</vt:lpstr>
      <vt:lpstr>Немного о себе</vt:lpstr>
      <vt:lpstr>Что такое КОНВЕРСИЯ?</vt:lpstr>
      <vt:lpstr>Типы целей</vt:lpstr>
      <vt:lpstr>Для интернет магазина</vt:lpstr>
      <vt:lpstr>Для сайта продающего услуги</vt:lpstr>
      <vt:lpstr>Для информационного сайта</vt:lpstr>
      <vt:lpstr>В конечном итоге важно ROI</vt:lpstr>
      <vt:lpstr>Анатомия посадочной страницы</vt:lpstr>
      <vt:lpstr>Что улучшает конверсию ?</vt:lpstr>
      <vt:lpstr>Основные моменты</vt:lpstr>
      <vt:lpstr>Пример улучшения дизайна</vt:lpstr>
      <vt:lpstr>Пример улучшения дизайна</vt:lpstr>
      <vt:lpstr>Пример улучшения дизайна</vt:lpstr>
      <vt:lpstr>Пример улучшения дизайна</vt:lpstr>
      <vt:lpstr>Улучшение дизайна</vt:lpstr>
      <vt:lpstr>Продающий или убедительный текст</vt:lpstr>
      <vt:lpstr>Кто пишет?</vt:lpstr>
      <vt:lpstr>Социальное доказательство</vt:lpstr>
      <vt:lpstr>Социальное доказательство</vt:lpstr>
      <vt:lpstr>Социальное доказательство</vt:lpstr>
      <vt:lpstr>Социальное доказательство</vt:lpstr>
      <vt:lpstr>Социальное доказательство</vt:lpstr>
      <vt:lpstr>Социальное доказательство</vt:lpstr>
      <vt:lpstr>Просто посмотрите этот сайт</vt:lpstr>
      <vt:lpstr>Все тот же сайт</vt:lpstr>
      <vt:lpstr>Как отслеживать результат?</vt:lpstr>
      <vt:lpstr>A/B или сплит тестирование</vt:lpstr>
      <vt:lpstr>Задачи</vt:lpstr>
      <vt:lpstr>Тестируем</vt:lpstr>
      <vt:lpstr>Все проверяется результатом</vt:lpstr>
      <vt:lpstr>Еще раз</vt:lpstr>
      <vt:lpstr>Спасибо за внимание!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улучшать конверсию коммерческого сайта на практике - примеры, инструменты, результаты</dc:title>
  <dc:creator>Виктор</dc:creator>
  <cp:lastModifiedBy>Виктор</cp:lastModifiedBy>
  <cp:revision>10</cp:revision>
  <dcterms:created xsi:type="dcterms:W3CDTF">2014-02-13T05:47:15Z</dcterms:created>
  <dcterms:modified xsi:type="dcterms:W3CDTF">2014-02-13T07:36:38Z</dcterms:modified>
</cp:coreProperties>
</file>