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68" r:id="rId3"/>
    <p:sldId id="282" r:id="rId4"/>
    <p:sldId id="284" r:id="rId5"/>
    <p:sldId id="274" r:id="rId6"/>
    <p:sldId id="285" r:id="rId7"/>
    <p:sldId id="296" r:id="rId8"/>
    <p:sldId id="299" r:id="rId9"/>
    <p:sldId id="286" r:id="rId10"/>
    <p:sldId id="287" r:id="rId11"/>
    <p:sldId id="305" r:id="rId12"/>
    <p:sldId id="306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7" r:id="rId22"/>
    <p:sldId id="298" r:id="rId23"/>
    <p:sldId id="281" r:id="rId24"/>
    <p:sldId id="280" r:id="rId25"/>
    <p:sldId id="301" r:id="rId26"/>
    <p:sldId id="303" r:id="rId27"/>
    <p:sldId id="300" r:id="rId28"/>
    <p:sldId id="304" r:id="rId29"/>
    <p:sldId id="302" r:id="rId30"/>
    <p:sldId id="279" r:id="rId31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5C6CD-2E2A-A742-809E-B36904F3C694}" type="datetimeFigureOut">
              <a:rPr lang="ru-RU" smtClean="0"/>
              <a:t>12.02.14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A2B4C-F207-594D-B883-9448E812F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09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24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C941-92EF-D443-A394-FC0938A8BDB1}" type="datetimeFigureOut">
              <a:rPr lang="ru-RU" smtClean="0"/>
              <a:t>12.02.14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AFCF-1A81-5143-BA3F-2D44AFA78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32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C941-92EF-D443-A394-FC0938A8BDB1}" type="datetimeFigureOut">
              <a:rPr lang="ru-RU" smtClean="0"/>
              <a:t>12.02.14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AFCF-1A81-5143-BA3F-2D44AFA78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39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C941-92EF-D443-A394-FC0938A8BDB1}" type="datetimeFigureOut">
              <a:rPr lang="ru-RU" smtClean="0"/>
              <a:t>12.02.14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AFCF-1A81-5143-BA3F-2D44AFA78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12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C941-92EF-D443-A394-FC0938A8BDB1}" type="datetimeFigureOut">
              <a:rPr lang="ru-RU" smtClean="0"/>
              <a:t>12.02.14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AFCF-1A81-5143-BA3F-2D44AFA78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50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C941-92EF-D443-A394-FC0938A8BDB1}" type="datetimeFigureOut">
              <a:rPr lang="ru-RU" smtClean="0"/>
              <a:t>12.02.14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AFCF-1A81-5143-BA3F-2D44AFA78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79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C941-92EF-D443-A394-FC0938A8BDB1}" type="datetimeFigureOut">
              <a:rPr lang="ru-RU" smtClean="0"/>
              <a:t>12.02.14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AFCF-1A81-5143-BA3F-2D44AFA78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9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C941-92EF-D443-A394-FC0938A8BDB1}" type="datetimeFigureOut">
              <a:rPr lang="ru-RU" smtClean="0"/>
              <a:t>12.02.14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AFCF-1A81-5143-BA3F-2D44AFA78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50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C941-92EF-D443-A394-FC0938A8BDB1}" type="datetimeFigureOut">
              <a:rPr lang="ru-RU" smtClean="0"/>
              <a:t>12.02.14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AFCF-1A81-5143-BA3F-2D44AFA78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6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C941-92EF-D443-A394-FC0938A8BDB1}" type="datetimeFigureOut">
              <a:rPr lang="ru-RU" smtClean="0"/>
              <a:t>12.02.14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AFCF-1A81-5143-BA3F-2D44AFA78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88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C941-92EF-D443-A394-FC0938A8BDB1}" type="datetimeFigureOut">
              <a:rPr lang="ru-RU" smtClean="0"/>
              <a:t>12.02.14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AFCF-1A81-5143-BA3F-2D44AFA78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40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C941-92EF-D443-A394-FC0938A8BDB1}" type="datetimeFigureOut">
              <a:rPr lang="ru-RU" smtClean="0"/>
              <a:t>12.02.14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AFCF-1A81-5143-BA3F-2D44AFA78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02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5C941-92EF-D443-A394-FC0938A8BDB1}" type="datetimeFigureOut">
              <a:rPr lang="ru-RU" smtClean="0"/>
              <a:t>12.02.14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FAFCF-1A81-5143-BA3F-2D44AFA78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9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27.png"/><Relationship Id="rId6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27.png"/><Relationship Id="rId6" Type="http://schemas.openxmlformats.org/officeDocument/2006/relationships/image" Target="../media/image30.jpg"/><Relationship Id="rId7" Type="http://schemas.openxmlformats.org/officeDocument/2006/relationships/image" Target="../media/image31.jpg"/><Relationship Id="rId8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48" y="533378"/>
            <a:ext cx="6488732" cy="131144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/>
              <a:t>Поведенческие факторы, как замена ссылок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0" y="6419850"/>
            <a:ext cx="800100" cy="43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5661248"/>
            <a:ext cx="553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 </a:t>
            </a:r>
            <a:r>
              <a:rPr lang="ru-RU" sz="1200" dirty="0" smtClean="0">
                <a:solidFill>
                  <a:schemeClr val="bg1"/>
                </a:solidFill>
              </a:rPr>
              <a:t>з </a:t>
            </a:r>
            <a:r>
              <a:rPr lang="en-US" sz="1200" dirty="0" smtClean="0">
                <a:solidFill>
                  <a:schemeClr val="bg1"/>
                </a:solidFill>
              </a:rPr>
              <a:t>25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700808"/>
            <a:ext cx="172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Автор проекта userator.ru </a:t>
            </a:r>
          </a:p>
          <a:p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Морозов Роман </a:t>
            </a:r>
            <a:endParaRPr lang="ru-RU" sz="10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99592" y="6473229"/>
            <a:ext cx="298376" cy="412155"/>
          </a:xfrm>
        </p:spPr>
        <p:txBody>
          <a:bodyPr/>
          <a:lstStyle/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t>1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" name="Изображение 6" descr="yin-ya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029" y="1700808"/>
            <a:ext cx="4265381" cy="426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42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err="1" smtClean="0"/>
              <a:t>Твиттер</a:t>
            </a:r>
            <a:r>
              <a:rPr lang="ru-RU" sz="2000" dirty="0" smtClean="0"/>
              <a:t> 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899592" y="6445845"/>
            <a:ext cx="43197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10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86" y="1381844"/>
            <a:ext cx="85979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Цепочки </a:t>
            </a:r>
            <a:r>
              <a:rPr lang="ru-RU" sz="2000" dirty="0"/>
              <a:t>заданий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11560" y="6453336"/>
            <a:ext cx="586408" cy="360040"/>
          </a:xfrm>
        </p:spPr>
        <p:txBody>
          <a:bodyPr/>
          <a:lstStyle/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t>11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9" name="Изображение 8" descr="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80" y="1556792"/>
            <a:ext cx="6338664" cy="471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4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Twitter </a:t>
            </a:r>
            <a:r>
              <a:rPr lang="ru-RU" sz="2000" dirty="0" smtClean="0"/>
              <a:t>обсуждение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899592" y="6445845"/>
            <a:ext cx="298376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12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6" name="Изображение 5" descr="Снимок экрана 2014-02-13 в 0.42.2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23" y="1649848"/>
            <a:ext cx="4831765" cy="520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92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Google +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899592" y="6445845"/>
            <a:ext cx="43197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13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746" y="1397695"/>
            <a:ext cx="6960786" cy="493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 smtClean="0"/>
              <a:t>Youtube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899592" y="6445845"/>
            <a:ext cx="43197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14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955" y="1476260"/>
            <a:ext cx="7838023" cy="45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8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 smtClean="0"/>
              <a:t>FaceBook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899592" y="6445845"/>
            <a:ext cx="43197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15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606" y="1408032"/>
            <a:ext cx="8639325" cy="478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8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Google +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899592" y="6445845"/>
            <a:ext cx="43197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16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793" y="1431068"/>
            <a:ext cx="85979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8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Mail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899592" y="6445845"/>
            <a:ext cx="43197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17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" y="1391786"/>
            <a:ext cx="85979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8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en-US" sz="2000" dirty="0"/>
              <a:t>App Store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899592" y="6445845"/>
            <a:ext cx="43197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18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86" y="1391786"/>
            <a:ext cx="85979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8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 smtClean="0"/>
              <a:t>Yandex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899592" y="6445845"/>
            <a:ext cx="43197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19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001" y="1450473"/>
            <a:ext cx="7170267" cy="492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8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Рост после сообщения об отмене ссылочного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899592" y="6445845"/>
            <a:ext cx="298376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2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5" name="Изображение 4" descr="Снимок экрана 2014-02-13 в 0.19.2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32" y="1514534"/>
            <a:ext cx="6010384" cy="2854246"/>
          </a:xfrm>
          <a:prstGeom prst="rect">
            <a:avLst/>
          </a:prstGeom>
        </p:spPr>
      </p:pic>
      <p:pic>
        <p:nvPicPr>
          <p:cNvPr id="6" name="Изображение 5" descr="926379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240" y="4393437"/>
            <a:ext cx="2709064" cy="203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7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Одноклассники 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899592" y="6445845"/>
            <a:ext cx="43197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20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001" y="1373386"/>
            <a:ext cx="7052428" cy="484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8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Google play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899592" y="6445845"/>
            <a:ext cx="335990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21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582" y="1353109"/>
            <a:ext cx="6607257" cy="483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8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 smtClean="0"/>
              <a:t>Blogger.com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839111" y="6445845"/>
            <a:ext cx="431979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22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396" y="1379296"/>
            <a:ext cx="6712003" cy="490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7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Яндекс и </a:t>
            </a:r>
            <a:r>
              <a:rPr lang="en-US" sz="2000" dirty="0" smtClean="0"/>
              <a:t>Google</a:t>
            </a:r>
            <a:r>
              <a:rPr lang="ru-RU" sz="2000" dirty="0" smtClean="0"/>
              <a:t>: </a:t>
            </a:r>
            <a:r>
              <a:rPr kumimoji="0" lang="ru-RU" sz="2000" dirty="0" smtClean="0">
                <a:latin typeface="Arial" charset="0"/>
                <a:cs typeface="Arial" charset="0"/>
              </a:rPr>
              <a:t>Улучшение </a:t>
            </a:r>
            <a:r>
              <a:rPr kumimoji="0" lang="ru-RU" sz="2000" dirty="0" err="1" smtClean="0">
                <a:latin typeface="Arial" charset="0"/>
                <a:cs typeface="Arial" charset="0"/>
              </a:rPr>
              <a:t>Юзабилити</a:t>
            </a:r>
            <a:r>
              <a:rPr kumimoji="0" lang="ru-RU" sz="2000" dirty="0" smtClean="0">
                <a:latin typeface="Arial" charset="0"/>
                <a:cs typeface="Arial" charset="0"/>
              </a:rPr>
              <a:t> (делаем СДЛ)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52796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713539" y="6445845"/>
            <a:ext cx="484429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23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9" name="Изображение 8" descr="Снимок экрана 2014-02-13 в 0.13.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19" y="1604206"/>
            <a:ext cx="6743025" cy="2384729"/>
          </a:xfrm>
          <a:prstGeom prst="rect">
            <a:avLst/>
          </a:prstGeom>
        </p:spPr>
      </p:pic>
      <p:pic>
        <p:nvPicPr>
          <p:cNvPr id="11" name="Изображение 10" descr="Снимок экрана 2014-02-13 в 0.11.5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924" y="4480379"/>
            <a:ext cx="1440120" cy="64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1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Яндекс и </a:t>
            </a:r>
            <a:r>
              <a:rPr lang="en-US" sz="2000" dirty="0" smtClean="0"/>
              <a:t>Google</a:t>
            </a:r>
            <a:r>
              <a:rPr lang="ru-RU" sz="2000" dirty="0" smtClean="0"/>
              <a:t>: </a:t>
            </a:r>
            <a:r>
              <a:rPr kumimoji="0" lang="ru-RU" sz="2000" dirty="0" smtClean="0">
                <a:latin typeface="Arial" charset="0"/>
                <a:cs typeface="Arial" charset="0"/>
              </a:rPr>
              <a:t>Улучшение </a:t>
            </a:r>
            <a:r>
              <a:rPr kumimoji="0" lang="ru-RU" sz="2000" dirty="0" err="1" smtClean="0">
                <a:latin typeface="Arial" charset="0"/>
                <a:cs typeface="Arial" charset="0"/>
              </a:rPr>
              <a:t>Юзабилити</a:t>
            </a:r>
            <a:r>
              <a:rPr kumimoji="0" lang="ru-RU" sz="2000" dirty="0" smtClean="0">
                <a:latin typeface="Arial" charset="0"/>
                <a:cs typeface="Arial" charset="0"/>
              </a:rPr>
              <a:t> (делаем СДЛ)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52796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713539" y="6445845"/>
            <a:ext cx="484429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24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144" y="1521128"/>
            <a:ext cx="78426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Список </a:t>
            </a:r>
            <a:r>
              <a:rPr lang="ru-RU" b="1" dirty="0" smtClean="0"/>
              <a:t>вопросов</a:t>
            </a:r>
            <a:r>
              <a:rPr lang="en-US" b="1" dirty="0" smtClean="0"/>
              <a:t> </a:t>
            </a:r>
            <a:r>
              <a:rPr lang="ru-RU" b="1" dirty="0" smtClean="0"/>
              <a:t>(</a:t>
            </a:r>
            <a:r>
              <a:rPr lang="ru-RU" b="1" dirty="0"/>
              <a:t>автор Дмитрий </a:t>
            </a:r>
            <a:r>
              <a:rPr lang="ru-RU" b="1" dirty="0" err="1" smtClean="0"/>
              <a:t>Севальнев</a:t>
            </a:r>
            <a:r>
              <a:rPr lang="ru-RU" b="1" dirty="0" smtClean="0"/>
              <a:t>)</a:t>
            </a:r>
            <a:endParaRPr lang="ru-RU" dirty="0"/>
          </a:p>
          <a:p>
            <a:r>
              <a:rPr lang="ru-RU" sz="1200" b="1" dirty="0"/>
              <a:t> 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Достаточно ли быстро загрузился сайт?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По главной странице сайта можно чётко сказать, чему он посвящён, и определить его тематическую направленность?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Можете ли вы теперь сказать название компании?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Удобно ли навигационное меню на сайте?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Хорошо </a:t>
            </a:r>
            <a:r>
              <a:rPr lang="ru-RU" sz="1200" dirty="0"/>
              <a:t>ли читается текст на странице?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Аккуратно </a:t>
            </a:r>
            <a:r>
              <a:rPr lang="ru-RU" sz="1200" dirty="0"/>
              <a:t>ли оформлен текст на страницах (заголовки, абзацы, списки, иллюстрации)?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Видны ли на сайте технические ошибки, битые картинки или неработающий функционал?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Нет ли отвлекающих элементов (фоновая музыка, заставка, всплывающая реклама)?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Зайдите </a:t>
            </a:r>
            <a:r>
              <a:rPr lang="ru-RU" sz="1200" dirty="0"/>
              <a:t>на внутреннюю страницу сайта. Понятно ли сразу где вы теперь находитесь и как вернуться обратно</a:t>
            </a:r>
            <a:r>
              <a:rPr lang="ru-RU" sz="1200" dirty="0" smtClean="0"/>
              <a:t>?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Достаточно </a:t>
            </a:r>
            <a:r>
              <a:rPr lang="ru-RU" sz="1200" dirty="0"/>
              <a:t>ли просто найти контактный телефон?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Имеются ли дополнительные способы связи (онлайн-заявка, </a:t>
            </a:r>
            <a:r>
              <a:rPr lang="en-US" sz="1200" dirty="0"/>
              <a:t>e</a:t>
            </a:r>
            <a:r>
              <a:rPr lang="ru-RU" sz="1200" dirty="0"/>
              <a:t>-</a:t>
            </a:r>
            <a:r>
              <a:rPr lang="en-US" sz="1200" dirty="0"/>
              <a:t>mail</a:t>
            </a:r>
            <a:r>
              <a:rPr lang="ru-RU" sz="1200" dirty="0"/>
              <a:t>, онлайн-консультант)?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Подчеркнуты ли ссылки?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/>
              <a:t> </a:t>
            </a:r>
            <a:r>
              <a:rPr lang="ru-RU" sz="1200" dirty="0" smtClean="0"/>
              <a:t>Нет </a:t>
            </a:r>
            <a:r>
              <a:rPr lang="ru-RU" sz="1200" dirty="0"/>
              <a:t>ли дублей информации (одинаковые куски текста, повторяющиеся пункты меню)?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Попробуйте совершить какое-либо активное действие на сайте: написать тестовый комментарий, заполнить онлайн-форму, подписаться на рассылку. Всё ли прошло успешно и гладко?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/>
              <a:t>Доверяете ли вы этой компании? Сложилось ли впечатление её надежности и грамотности</a:t>
            </a:r>
            <a:r>
              <a:rPr lang="ru-RU" sz="1200" dirty="0" smtClean="0"/>
              <a:t>?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b="1" dirty="0" smtClean="0"/>
              <a:t>Перечислите </a:t>
            </a:r>
            <a:r>
              <a:rPr lang="ru-RU" sz="1200" b="1" dirty="0"/>
              <a:t>три-пять основных недостатков сайта на ваш </a:t>
            </a:r>
            <a:r>
              <a:rPr lang="ru-RU" sz="1200" b="1" dirty="0" smtClean="0"/>
              <a:t>взгляд (автор </a:t>
            </a:r>
            <a:r>
              <a:rPr lang="ru-RU" sz="1200" dirty="0" smtClean="0"/>
              <a:t>Станислав </a:t>
            </a:r>
            <a:r>
              <a:rPr lang="ru-RU" sz="1200" dirty="0" err="1"/>
              <a:t>Ставский</a:t>
            </a:r>
            <a:r>
              <a:rPr lang="ru-RU" sz="1200" b="1" dirty="0" smtClean="0"/>
              <a:t>)</a:t>
            </a:r>
            <a:endParaRPr lang="ru-RU" sz="1200" b="1" dirty="0"/>
          </a:p>
          <a:p>
            <a:endParaRPr lang="ru-RU" dirty="0" smtClean="0"/>
          </a:p>
          <a:p>
            <a:r>
              <a:rPr lang="ru-RU" dirty="0" smtClean="0"/>
              <a:t>+ Анализ </a:t>
            </a:r>
            <a:r>
              <a:rPr lang="ru-RU" dirty="0" err="1" smtClean="0"/>
              <a:t>юзабилити</a:t>
            </a:r>
            <a:r>
              <a:rPr lang="ru-RU" dirty="0"/>
              <a:t> от Александра </a:t>
            </a:r>
            <a:r>
              <a:rPr lang="ru-RU" dirty="0" err="1" smtClean="0"/>
              <a:t>Митника</a:t>
            </a:r>
            <a:endParaRPr lang="ru-RU" dirty="0" smtClean="0"/>
          </a:p>
          <a:p>
            <a:r>
              <a:rPr lang="ru-RU" dirty="0" smtClean="0"/>
              <a:t>+ Анализ </a:t>
            </a:r>
            <a:r>
              <a:rPr lang="ru-RU" dirty="0" err="1" smtClean="0"/>
              <a:t>ТОПа</a:t>
            </a:r>
            <a:r>
              <a:rPr lang="ru-RU" dirty="0"/>
              <a:t> от </a:t>
            </a:r>
            <a:r>
              <a:rPr lang="ru-RU" dirty="0" smtClean="0"/>
              <a:t>Михаила </a:t>
            </a:r>
            <a:r>
              <a:rPr lang="ru-RU" dirty="0" err="1" smtClean="0"/>
              <a:t>Сливинского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Изображение 4" descr="Снимок экрана 2014-02-13 в 0.11.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75" y="1521128"/>
            <a:ext cx="1440120" cy="64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3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Входные данные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52796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713539" y="6445845"/>
            <a:ext cx="484429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25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5" name="Изображение 4" descr="Снимок экрана 2014-02-13 в 0.11.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89" y="331504"/>
            <a:ext cx="1440120" cy="645571"/>
          </a:xfrm>
          <a:prstGeom prst="rect">
            <a:avLst/>
          </a:prstGeom>
        </p:spPr>
      </p:pic>
      <p:pic>
        <p:nvPicPr>
          <p:cNvPr id="18" name="Изображение 17" descr="Снимок экрана 2014-02-13 в 11.02.3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35" y="1397240"/>
            <a:ext cx="4411417" cy="488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5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Объективное понимание картины сайта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52796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713539" y="6445845"/>
            <a:ext cx="484429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26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5" name="Изображение 4" descr="Снимок экрана 2014-02-13 в 0.11.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75" y="1521128"/>
            <a:ext cx="1440120" cy="645571"/>
          </a:xfrm>
          <a:prstGeom prst="rect">
            <a:avLst/>
          </a:prstGeom>
        </p:spPr>
      </p:pic>
      <p:pic>
        <p:nvPicPr>
          <p:cNvPr id="6" name="Изображение 5" descr="5c75d8981fb85cdc4bca67094b8_prev-e129720424647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53" y="1566120"/>
            <a:ext cx="5731155" cy="422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9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Полный </a:t>
            </a:r>
            <a:r>
              <a:rPr lang="ru-RU" sz="2000" dirty="0" err="1" smtClean="0"/>
              <a:t>юзабилити</a:t>
            </a:r>
            <a:r>
              <a:rPr lang="ru-RU" sz="2000" dirty="0" smtClean="0"/>
              <a:t> отчет (время 1 неделя)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52796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713539" y="6445845"/>
            <a:ext cx="484429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27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5" name="Изображение 4" descr="Снимок экрана 2014-02-13 в 0.11.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89" y="331504"/>
            <a:ext cx="1440120" cy="645571"/>
          </a:xfrm>
          <a:prstGeom prst="rect">
            <a:avLst/>
          </a:prstGeom>
        </p:spPr>
      </p:pic>
      <p:pic>
        <p:nvPicPr>
          <p:cNvPr id="6" name="Изображение 5" descr="irkutsk_aikido_201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75" y="1892175"/>
            <a:ext cx="3093334" cy="20622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84284" y="1384146"/>
            <a:ext cx="255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50 </a:t>
            </a:r>
            <a:r>
              <a:rPr lang="ru-RU" dirty="0"/>
              <a:t>асессоров </a:t>
            </a:r>
            <a:r>
              <a:rPr lang="ru-RU" dirty="0" smtClean="0"/>
              <a:t>Интернета </a:t>
            </a:r>
            <a:endParaRPr lang="ru-RU" dirty="0"/>
          </a:p>
        </p:txBody>
      </p:sp>
      <p:pic>
        <p:nvPicPr>
          <p:cNvPr id="10" name="Изображение 9" descr="index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95" y="1892175"/>
            <a:ext cx="3213100" cy="252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95732" y="2265269"/>
            <a:ext cx="5678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+</a:t>
            </a:r>
            <a:endParaRPr lang="ru-RU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2016360" y="4870981"/>
            <a:ext cx="5678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=</a:t>
            </a:r>
            <a:endParaRPr lang="ru-RU" sz="6000" dirty="0"/>
          </a:p>
        </p:txBody>
      </p:sp>
      <p:pic>
        <p:nvPicPr>
          <p:cNvPr id="14" name="Изображение 13" descr="отчет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88" y="4150808"/>
            <a:ext cx="3864377" cy="25762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17005" y="1522843"/>
            <a:ext cx="290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специалист по </a:t>
            </a:r>
            <a:r>
              <a:rPr lang="ru-RU" dirty="0" err="1" smtClean="0"/>
              <a:t>юзабилити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03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Состав отчета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52796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713539" y="6445845"/>
            <a:ext cx="484429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28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5" name="Изображение 4" descr="Снимок экрана 2014-02-13 в 0.11.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89" y="331504"/>
            <a:ext cx="1440120" cy="645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8309" y="1449616"/>
            <a:ext cx="5686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Краткий технический анализ </a:t>
            </a:r>
            <a:r>
              <a:rPr lang="en-US" dirty="0" smtClean="0"/>
              <a:t>~</a:t>
            </a:r>
            <a:r>
              <a:rPr lang="ru-RU" dirty="0" smtClean="0"/>
              <a:t> 5 страниц,</a:t>
            </a:r>
          </a:p>
          <a:p>
            <a:pPr marL="342900" indent="-342900">
              <a:buAutoNum type="arabicPeriod"/>
            </a:pPr>
            <a:r>
              <a:rPr lang="ru-RU" dirty="0" smtClean="0"/>
              <a:t>Анализ </a:t>
            </a:r>
            <a:r>
              <a:rPr lang="ru-RU" dirty="0" err="1" smtClean="0"/>
              <a:t>юзабили</a:t>
            </a:r>
            <a:r>
              <a:rPr lang="ru-RU" dirty="0" smtClean="0"/>
              <a:t> от специалиста </a:t>
            </a:r>
            <a:r>
              <a:rPr lang="en-US" dirty="0" smtClean="0"/>
              <a:t>~ 15 </a:t>
            </a:r>
            <a:r>
              <a:rPr lang="ru-RU" dirty="0" smtClean="0"/>
              <a:t>страниц,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ru-RU" dirty="0"/>
              <a:t>Отчеты </a:t>
            </a:r>
            <a:r>
              <a:rPr lang="ru-RU" dirty="0" smtClean="0"/>
              <a:t>асессоров 8-10 страниц </a:t>
            </a:r>
            <a:r>
              <a:rPr lang="en-US" dirty="0" smtClean="0"/>
              <a:t>* 50 = ~ 500</a:t>
            </a:r>
            <a:r>
              <a:rPr lang="ru-RU" dirty="0" smtClean="0"/>
              <a:t> страниц,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197968" y="2854499"/>
            <a:ext cx="622974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Всем клиентам, которые не </a:t>
            </a:r>
          </a:p>
          <a:p>
            <a:r>
              <a:rPr lang="ru-RU" sz="4000" dirty="0" smtClean="0"/>
              <a:t>найдут в отчете полезной </a:t>
            </a:r>
          </a:p>
          <a:p>
            <a:r>
              <a:rPr lang="ru-RU" sz="4000" dirty="0" smtClean="0"/>
              <a:t>информации  мы готовы </a:t>
            </a:r>
          </a:p>
          <a:p>
            <a:r>
              <a:rPr lang="ru-RU" sz="4000" dirty="0">
                <a:solidFill>
                  <a:srgbClr val="FF0000"/>
                </a:solidFill>
              </a:rPr>
              <a:t>в</a:t>
            </a:r>
            <a:r>
              <a:rPr lang="ru-RU" sz="4000" dirty="0" smtClean="0">
                <a:solidFill>
                  <a:srgbClr val="FF0000"/>
                </a:solidFill>
              </a:rPr>
              <a:t>ернуть деньги </a:t>
            </a:r>
            <a:r>
              <a:rPr lang="ru-RU" sz="4000" dirty="0" smtClean="0"/>
              <a:t>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0296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Цена вопроса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52796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713539" y="6445845"/>
            <a:ext cx="484429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29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5" name="Изображение 4" descr="Снимок экрана 2014-02-13 в 0.11.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89" y="331504"/>
            <a:ext cx="1440120" cy="645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89353" y="1814186"/>
            <a:ext cx="1580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14 999 рублей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328526" y="2210507"/>
            <a:ext cx="440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9999 рублей для участников</a:t>
            </a:r>
            <a:r>
              <a:rPr lang="en-US" dirty="0"/>
              <a:t> </a:t>
            </a:r>
            <a:r>
              <a:rPr lang="en-US" dirty="0" err="1"/>
              <a:t>allintopconf.ru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05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Обзор кейсов поведенческой раскрутки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899592" y="6445845"/>
            <a:ext cx="298376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3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5" name="Изображение 4" descr="139020888985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536302"/>
            <a:ext cx="8425845" cy="194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9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Всем спасибо !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52796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713539" y="6445845"/>
            <a:ext cx="484429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30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470" y="1441670"/>
            <a:ext cx="2294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Блог : </a:t>
            </a:r>
            <a:r>
              <a:rPr lang="en-US" dirty="0" err="1" smtClean="0"/>
              <a:t>Seonly.ru</a:t>
            </a:r>
            <a:endParaRPr lang="ru-RU" dirty="0" smtClean="0"/>
          </a:p>
          <a:p>
            <a:r>
              <a:rPr lang="en-US" dirty="0" smtClean="0"/>
              <a:t>Skype: </a:t>
            </a:r>
            <a:r>
              <a:rPr lang="en-US" dirty="0" err="1" smtClean="0"/>
              <a:t>romanmorozov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539859"/>
            <a:ext cx="421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Ps. </a:t>
            </a:r>
            <a:r>
              <a:rPr lang="ru-RU" dirty="0" smtClean="0"/>
              <a:t>Мы ищем программистов в </a:t>
            </a:r>
            <a:r>
              <a:rPr lang="ru-RU" dirty="0" err="1" smtClean="0"/>
              <a:t>Тайланде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Изображение 6" descr="kartinki24_home_001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30" y="3053880"/>
            <a:ext cx="3991836" cy="299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1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200800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Что очень хорошо работает для продвижения в Яндексе, </a:t>
            </a:r>
            <a:r>
              <a:rPr lang="en-US" sz="2000" dirty="0" smtClean="0"/>
              <a:t>Google</a:t>
            </a:r>
            <a:br>
              <a:rPr lang="en-US" sz="2000" dirty="0" smtClean="0"/>
            </a:br>
            <a:r>
              <a:rPr lang="ru-RU" sz="2000" dirty="0" smtClean="0"/>
              <a:t>ТОП5</a:t>
            </a:r>
            <a:r>
              <a:rPr lang="en-US" sz="2000" dirty="0" smtClean="0"/>
              <a:t> 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899592" y="6445845"/>
            <a:ext cx="298376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4199" y="2317644"/>
            <a:ext cx="513255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Поведенческая накрутка,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Усиление ссылок,</a:t>
            </a:r>
          </a:p>
          <a:p>
            <a:pPr marL="342900" indent="-342900">
              <a:buAutoNum type="arabicPeriod"/>
            </a:pPr>
            <a:r>
              <a:rPr lang="en-US" sz="2800" dirty="0" err="1" smtClean="0"/>
              <a:t>Zakladki.yandex.ru</a:t>
            </a:r>
            <a:r>
              <a:rPr lang="en-US" sz="2800" dirty="0" smtClean="0"/>
              <a:t>, </a:t>
            </a:r>
          </a:p>
          <a:p>
            <a:pPr marL="342900" indent="-342900">
              <a:buAutoNum type="arabicPeriod"/>
            </a:pPr>
            <a:r>
              <a:rPr lang="en-US" sz="2800" dirty="0" err="1" smtClean="0"/>
              <a:t>ya.ru</a:t>
            </a:r>
            <a:r>
              <a:rPr lang="en-US" sz="2800" dirty="0" smtClean="0"/>
              <a:t>,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twitter</a:t>
            </a:r>
            <a:r>
              <a:rPr lang="ru-RU" sz="2800" dirty="0"/>
              <a:t>.</a:t>
            </a:r>
            <a:endParaRPr lang="en-US" sz="2800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47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Боты и люди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pic>
        <p:nvPicPr>
          <p:cNvPr id="6" name="Изображение 5" descr="4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84784"/>
            <a:ext cx="5507276" cy="4651416"/>
          </a:xfrm>
          <a:prstGeom prst="rect">
            <a:avLst/>
          </a:prstGeom>
        </p:spPr>
      </p:pic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11560" y="6453336"/>
            <a:ext cx="586408" cy="360040"/>
          </a:xfrm>
        </p:spPr>
        <p:txBody>
          <a:bodyPr/>
          <a:lstStyle/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t>5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0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Накрутка поведенческих факторов 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899592" y="6445845"/>
            <a:ext cx="298376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6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" name="Изображение 6" descr="Без заголовка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68" y="1412240"/>
            <a:ext cx="688848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6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Усиление ссылок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899592" y="6445845"/>
            <a:ext cx="298376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7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212" y="1379297"/>
            <a:ext cx="6620360" cy="484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8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Социальные факторы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899592" y="6445845"/>
            <a:ext cx="43197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8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1397240"/>
            <a:ext cx="73914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7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54290"/>
            <a:ext cx="8924925" cy="742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3415"/>
            <a:ext cx="7128792" cy="576064"/>
          </a:xfrm>
        </p:spPr>
        <p:txBody>
          <a:bodyPr>
            <a:noAutofit/>
          </a:bodyPr>
          <a:lstStyle/>
          <a:p>
            <a:pPr algn="l"/>
            <a:r>
              <a:rPr lang="ru-RU" sz="2000" dirty="0" err="1" smtClean="0"/>
              <a:t>ВКонтакте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0" y="6419850"/>
            <a:ext cx="800100" cy="438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14400" cy="209550"/>
          </a:xfrm>
          <a:prstGeom prst="rect">
            <a:avLst/>
          </a:prstGeom>
        </p:spPr>
      </p:pic>
      <p:sp>
        <p:nvSpPr>
          <p:cNvPr id="12" name="Номер слайда 8"/>
          <p:cNvSpPr txBox="1">
            <a:spLocks/>
          </p:cNvSpPr>
          <p:nvPr/>
        </p:nvSpPr>
        <p:spPr>
          <a:xfrm>
            <a:off x="899592" y="6445845"/>
            <a:ext cx="43197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646D9-11DF-4203-8C03-E631F52B09DE}" type="slidenum">
              <a:rPr lang="ru-RU" smtClean="0">
                <a:solidFill>
                  <a:srgbClr val="FFFFFF"/>
                </a:solidFill>
              </a:rPr>
              <a:pPr/>
              <a:t>9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299" y="1333499"/>
            <a:ext cx="7971877" cy="450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3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227</Words>
  <Application>Microsoft Macintosh PowerPoint</Application>
  <PresentationFormat>Экран (4:3)</PresentationFormat>
  <Paragraphs>105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Поведенческие факторы, как замена ссылок</vt:lpstr>
      <vt:lpstr>Рост после сообщения об отмене ссылочного</vt:lpstr>
      <vt:lpstr>Обзор кейсов поведенческой раскрутки</vt:lpstr>
      <vt:lpstr>Что очень хорошо работает для продвижения в Яндексе, Google ТОП5 </vt:lpstr>
      <vt:lpstr>Боты и люди </vt:lpstr>
      <vt:lpstr>Накрутка поведенческих факторов </vt:lpstr>
      <vt:lpstr>Усиление ссылок</vt:lpstr>
      <vt:lpstr>Социальные факторы</vt:lpstr>
      <vt:lpstr>ВКонтакте</vt:lpstr>
      <vt:lpstr>Твиттер </vt:lpstr>
      <vt:lpstr>Цепочки заданий</vt:lpstr>
      <vt:lpstr>Twitter обсуждение</vt:lpstr>
      <vt:lpstr>Google +</vt:lpstr>
      <vt:lpstr>Youtube</vt:lpstr>
      <vt:lpstr>FaceBook</vt:lpstr>
      <vt:lpstr>Google +</vt:lpstr>
      <vt:lpstr>Mail</vt:lpstr>
      <vt:lpstr>App Store</vt:lpstr>
      <vt:lpstr>Yandex</vt:lpstr>
      <vt:lpstr>Одноклассники </vt:lpstr>
      <vt:lpstr>Google play</vt:lpstr>
      <vt:lpstr>Blogger.com</vt:lpstr>
      <vt:lpstr>Яндекс и Google: Улучшение Юзабилити (делаем СДЛ)</vt:lpstr>
      <vt:lpstr>Яндекс и Google: Улучшение Юзабилити (делаем СДЛ)</vt:lpstr>
      <vt:lpstr>Входные данные </vt:lpstr>
      <vt:lpstr>Объективное понимание картины сайта </vt:lpstr>
      <vt:lpstr>Полный юзабилити отчет (время 1 неделя)</vt:lpstr>
      <vt:lpstr>Состав отчета </vt:lpstr>
      <vt:lpstr>Цена вопроса </vt:lpstr>
      <vt:lpstr>Всем спасибо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Нестандартные методы влияния на ТОПы Яндекса и Google</dc:title>
  <dc:creator>Роман</dc:creator>
  <cp:lastModifiedBy>Роман Морозов</cp:lastModifiedBy>
  <cp:revision>32</cp:revision>
  <dcterms:created xsi:type="dcterms:W3CDTF">2013-10-24T17:12:23Z</dcterms:created>
  <dcterms:modified xsi:type="dcterms:W3CDTF">2014-02-13T07:09:54Z</dcterms:modified>
</cp:coreProperties>
</file>