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6" r:id="rId1"/>
    <p:sldMasterId id="2147483864" r:id="rId2"/>
    <p:sldMasterId id="2147483843" r:id="rId3"/>
    <p:sldMasterId id="2147483901" r:id="rId4"/>
    <p:sldMasterId id="2147483922" r:id="rId5"/>
    <p:sldMasterId id="2147483871" r:id="rId6"/>
    <p:sldMasterId id="2147483840" r:id="rId7"/>
    <p:sldMasterId id="2147483854" r:id="rId8"/>
    <p:sldMasterId id="2147483875" r:id="rId9"/>
    <p:sldMasterId id="2147483905" r:id="rId10"/>
    <p:sldMasterId id="2147483884" r:id="rId11"/>
    <p:sldMasterId id="2147483897" r:id="rId12"/>
    <p:sldMasterId id="2147483915" r:id="rId13"/>
  </p:sldMasterIdLst>
  <p:notesMasterIdLst>
    <p:notesMasterId r:id="rId40"/>
  </p:notesMasterIdLst>
  <p:handoutMasterIdLst>
    <p:handoutMasterId r:id="rId41"/>
  </p:handoutMasterIdLst>
  <p:sldIdLst>
    <p:sldId id="256" r:id="rId14"/>
    <p:sldId id="287" r:id="rId15"/>
    <p:sldId id="288" r:id="rId16"/>
    <p:sldId id="298" r:id="rId17"/>
    <p:sldId id="289" r:id="rId18"/>
    <p:sldId id="306" r:id="rId19"/>
    <p:sldId id="290" r:id="rId20"/>
    <p:sldId id="294" r:id="rId21"/>
    <p:sldId id="291" r:id="rId22"/>
    <p:sldId id="293" r:id="rId23"/>
    <p:sldId id="292" r:id="rId24"/>
    <p:sldId id="299" r:id="rId25"/>
    <p:sldId id="281" r:id="rId26"/>
    <p:sldId id="283" r:id="rId27"/>
    <p:sldId id="282" r:id="rId28"/>
    <p:sldId id="285" r:id="rId29"/>
    <p:sldId id="284" r:id="rId30"/>
    <p:sldId id="286" r:id="rId31"/>
    <p:sldId id="297" r:id="rId32"/>
    <p:sldId id="296" r:id="rId33"/>
    <p:sldId id="295" r:id="rId34"/>
    <p:sldId id="300" r:id="rId35"/>
    <p:sldId id="302" r:id="rId36"/>
    <p:sldId id="305" r:id="rId37"/>
    <p:sldId id="304" r:id="rId38"/>
    <p:sldId id="280" r:id="rId3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442"/>
    <a:srgbClr val="80DC76"/>
    <a:srgbClr val="70B2DE"/>
    <a:srgbClr val="B53516"/>
    <a:srgbClr val="6D1F0E"/>
    <a:srgbClr val="8C3315"/>
    <a:srgbClr val="DDD6D3"/>
    <a:srgbClr val="F1F1F3"/>
    <a:srgbClr val="B74A2B"/>
    <a:srgbClr val="AC4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2" autoAdjust="0"/>
    <p:restoredTop sz="94625" autoAdjust="0"/>
  </p:normalViewPr>
  <p:slideViewPr>
    <p:cSldViewPr snapToGrid="0" snapToObjects="1">
      <p:cViewPr>
        <p:scale>
          <a:sx n="76" d="100"/>
          <a:sy n="76" d="100"/>
        </p:scale>
        <p:origin x="-1264" y="-72"/>
      </p:cViewPr>
      <p:guideLst>
        <p:guide orient="horz" pos="3073"/>
        <p:guide orient="horz" pos="613"/>
        <p:guide orient="horz" pos="5531"/>
        <p:guide orient="horz" pos="1529"/>
        <p:guide pos="608"/>
        <p:guide pos="7576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959543850122"/>
          <c:y val="0.0325195318751448"/>
          <c:w val="0.573792288894923"/>
          <c:h val="0.87857909922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351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B2DE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DC7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0647336"/>
        <c:axId val="-2120154376"/>
      </c:barChart>
      <c:catAx>
        <c:axId val="-211064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20154376"/>
        <c:crosses val="autoZero"/>
        <c:auto val="1"/>
        <c:lblAlgn val="ctr"/>
        <c:lblOffset val="100"/>
        <c:noMultiLvlLbl val="0"/>
      </c:catAx>
      <c:valAx>
        <c:axId val="-21201543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10647336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65055389628021"/>
          <c:y val="0.728848592997366"/>
          <c:w val="0.134944630638509"/>
          <c:h val="0.1839043888392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093570270053"/>
          <c:y val="0.127918444137609"/>
          <c:w val="0.516619686815219"/>
          <c:h val="0.756322258057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Наличие H2</c:v>
                </c:pt>
                <c:pt idx="1">
                  <c:v>Наличие Describtion</c:v>
                </c:pt>
                <c:pt idx="2">
                  <c:v>Вхождение ключевого слова в имени домена</c:v>
                </c:pt>
                <c:pt idx="3">
                  <c:v>Позиция ключевого слова в Title</c:v>
                </c:pt>
                <c:pt idx="4">
                  <c:v>Длина url'a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2.0</c:v>
                </c:pt>
                <c:pt idx="4">
                  <c:v>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Наличие H2</c:v>
                </c:pt>
                <c:pt idx="1">
                  <c:v>Наличие Describtion</c:v>
                </c:pt>
                <c:pt idx="2">
                  <c:v>Вхождение ключевого слова в имени домена</c:v>
                </c:pt>
                <c:pt idx="3">
                  <c:v>Позиция ключевого слова в Title</c:v>
                </c:pt>
                <c:pt idx="4">
                  <c:v>Длина url'a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5.0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674088"/>
        <c:axId val="-2054671080"/>
      </c:barChart>
      <c:catAx>
        <c:axId val="-2054674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 b="0"/>
            </a:pPr>
            <a:endParaRPr lang="en-US"/>
          </a:p>
        </c:txPr>
        <c:crossAx val="-2054671080"/>
        <c:crosses val="autoZero"/>
        <c:auto val="1"/>
        <c:lblAlgn val="ctr"/>
        <c:lblOffset val="100"/>
        <c:noMultiLvlLbl val="0"/>
      </c:catAx>
      <c:valAx>
        <c:axId val="-2054671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54674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Средняя позиция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20-41</c:v>
                </c:pt>
                <c:pt idx="1">
                  <c:v>42-63</c:v>
                </c:pt>
                <c:pt idx="2">
                  <c:v>64-85</c:v>
                </c:pt>
                <c:pt idx="3">
                  <c:v>86-107</c:v>
                </c:pt>
                <c:pt idx="4">
                  <c:v>108-129</c:v>
                </c:pt>
                <c:pt idx="5">
                  <c:v>130-151</c:v>
                </c:pt>
                <c:pt idx="6">
                  <c:v>152-173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9.524018838304553</c:v>
                </c:pt>
                <c:pt idx="1">
                  <c:v>10.12332990750257</c:v>
                </c:pt>
                <c:pt idx="2">
                  <c:v>10.05271481286241</c:v>
                </c:pt>
                <c:pt idx="3">
                  <c:v>11.3227344992051</c:v>
                </c:pt>
                <c:pt idx="4">
                  <c:v>11.57643312101911</c:v>
                </c:pt>
                <c:pt idx="5">
                  <c:v>12.1326164874552</c:v>
                </c:pt>
                <c:pt idx="6">
                  <c:v>14.1375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841768"/>
        <c:axId val="-2085662664"/>
      </c:barChart>
      <c:catAx>
        <c:axId val="-21198417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5662664"/>
        <c:crosses val="autoZero"/>
        <c:auto val="1"/>
        <c:lblAlgn val="ctr"/>
        <c:lblOffset val="100"/>
        <c:noMultiLvlLbl val="0"/>
      </c:catAx>
      <c:valAx>
        <c:axId val="-2085662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841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Без вхождения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1-3</c:v>
                </c:pt>
                <c:pt idx="1">
                  <c:v>4-6</c:v>
                </c:pt>
                <c:pt idx="2">
                  <c:v>7-10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0.466666666666667</c:v>
                </c:pt>
                <c:pt idx="1">
                  <c:v>0.333333333333333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 вхождением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1-3</c:v>
                </c:pt>
                <c:pt idx="1">
                  <c:v>4-6</c:v>
                </c:pt>
                <c:pt idx="2">
                  <c:v>7-10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0.533333333333333</c:v>
                </c:pt>
                <c:pt idx="1">
                  <c:v>0.666666666666667</c:v>
                </c:pt>
                <c:pt idx="2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879640"/>
        <c:axId val="2095473336"/>
      </c:barChart>
      <c:catAx>
        <c:axId val="-2082879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5473336"/>
        <c:crosses val="autoZero"/>
        <c:auto val="1"/>
        <c:lblAlgn val="ctr"/>
        <c:lblOffset val="100"/>
        <c:noMultiLvlLbl val="0"/>
      </c:catAx>
      <c:valAx>
        <c:axId val="209547333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2082879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Ключ не в начале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19-21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0.388888888888889</c:v>
                </c:pt>
                <c:pt idx="1">
                  <c:v>0.88</c:v>
                </c:pt>
                <c:pt idx="2">
                  <c:v>0.588235294117647</c:v>
                </c:pt>
                <c:pt idx="3">
                  <c:v>0.730769230769231</c:v>
                </c:pt>
                <c:pt idx="4">
                  <c:v>0.833333333333333</c:v>
                </c:pt>
                <c:pt idx="5">
                  <c:v>0.625</c:v>
                </c:pt>
                <c:pt idx="6">
                  <c:v>0.791666666666667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Начинается с ключа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19-21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0.611111111111111</c:v>
                </c:pt>
                <c:pt idx="1">
                  <c:v>0.12</c:v>
                </c:pt>
                <c:pt idx="2">
                  <c:v>0.411764705882353</c:v>
                </c:pt>
                <c:pt idx="3">
                  <c:v>0.269230769230769</c:v>
                </c:pt>
                <c:pt idx="4">
                  <c:v>0.166666666666667</c:v>
                </c:pt>
                <c:pt idx="5">
                  <c:v>0.375</c:v>
                </c:pt>
                <c:pt idx="6">
                  <c:v>0.208333333333333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319640"/>
        <c:axId val="-2083316856"/>
      </c:barChart>
      <c:catAx>
        <c:axId val="-2083319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083316856"/>
        <c:crosses val="autoZero"/>
        <c:auto val="1"/>
        <c:lblAlgn val="ctr"/>
        <c:lblOffset val="100"/>
        <c:noMultiLvlLbl val="0"/>
      </c:catAx>
      <c:valAx>
        <c:axId val="-208331685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-20833196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Fb (likes+shares)</c:v>
                </c:pt>
                <c:pt idx="1">
                  <c:v>Google+</c:v>
                </c:pt>
                <c:pt idx="2">
                  <c:v>Twitter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0.184</c:v>
                </c:pt>
                <c:pt idx="1">
                  <c:v>0.317</c:v>
                </c:pt>
                <c:pt idx="2">
                  <c:v>0.499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837656"/>
        <c:axId val="-2054832184"/>
      </c:barChart>
      <c:catAx>
        <c:axId val="-2054837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 algn="ctr">
              <a:defRPr sz="2000" b="0"/>
            </a:pPr>
            <a:endParaRPr lang="en-US"/>
          </a:p>
        </c:txPr>
        <c:crossAx val="-2054832184"/>
        <c:crosses val="autoZero"/>
        <c:auto val="1"/>
        <c:lblAlgn val="ctr"/>
        <c:lblOffset val="100"/>
        <c:noMultiLvlLbl val="0"/>
      </c:catAx>
      <c:valAx>
        <c:axId val="-2054832184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-2054837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917088317959"/>
          <c:y val="0.120680940012853"/>
          <c:w val="0.516619686815219"/>
          <c:h val="0.756322258057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SEO видимость ссылок</c:v>
                </c:pt>
                <c:pt idx="1">
                  <c:v>Ссылки из той же страны</c:v>
                </c:pt>
                <c:pt idx="2">
                  <c:v>Анкоры с ключевыми словами</c:v>
                </c:pt>
                <c:pt idx="3">
                  <c:v>Dofollow</c:v>
                </c:pt>
                <c:pt idx="4">
                  <c:v>Количество ссылок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543016"/>
        <c:axId val="2093637080"/>
      </c:barChart>
      <c:catAx>
        <c:axId val="-2117543016"/>
        <c:scaling>
          <c:orientation val="minMax"/>
        </c:scaling>
        <c:delete val="0"/>
        <c:axPos val="l"/>
        <c:majorTickMark val="out"/>
        <c:minorTickMark val="none"/>
        <c:tickLblPos val="nextTo"/>
        <c:crossAx val="2093637080"/>
        <c:crosses val="autoZero"/>
        <c:auto val="1"/>
        <c:lblAlgn val="ctr"/>
        <c:lblOffset val="100"/>
        <c:noMultiLvlLbl val="0"/>
      </c:catAx>
      <c:valAx>
        <c:axId val="2093637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7543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Backlinks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0.0113913270344016</c:v>
                </c:pt>
                <c:pt idx="1">
                  <c:v>0.0109127858734091</c:v>
                </c:pt>
                <c:pt idx="2">
                  <c:v>0.0325687231496379</c:v>
                </c:pt>
                <c:pt idx="3">
                  <c:v>0.0796488512396204</c:v>
                </c:pt>
                <c:pt idx="4">
                  <c:v>0.0190802592353735</c:v>
                </c:pt>
                <c:pt idx="5">
                  <c:v>0.0424792478114241</c:v>
                </c:pt>
                <c:pt idx="6">
                  <c:v>0.279796947870056</c:v>
                </c:pt>
                <c:pt idx="7">
                  <c:v>0.00368811533260529</c:v>
                </c:pt>
                <c:pt idx="8">
                  <c:v>0.379694159181904</c:v>
                </c:pt>
                <c:pt idx="9">
                  <c:v>0.140739583271568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753976"/>
        <c:axId val="2115980728"/>
      </c:areaChart>
      <c:catAx>
        <c:axId val="-208575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5980728"/>
        <c:crosses val="autoZero"/>
        <c:auto val="1"/>
        <c:lblAlgn val="ctr"/>
        <c:lblOffset val="100"/>
        <c:noMultiLvlLbl val="0"/>
      </c:catAx>
      <c:valAx>
        <c:axId val="2115980728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-20857539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Follow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1-3</c:v>
                </c:pt>
                <c:pt idx="1">
                  <c:v>4-6</c:v>
                </c:pt>
                <c:pt idx="2">
                  <c:v>7-10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0.920424858412311</c:v>
                </c:pt>
                <c:pt idx="1">
                  <c:v>0.984389318539413</c:v>
                </c:pt>
                <c:pt idx="2">
                  <c:v>0.937223873072399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Nofollow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1-3</c:v>
                </c:pt>
                <c:pt idx="1">
                  <c:v>4-6</c:v>
                </c:pt>
                <c:pt idx="2">
                  <c:v>7-10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0.079575141587689</c:v>
                </c:pt>
                <c:pt idx="1">
                  <c:v>0.0156106814605867</c:v>
                </c:pt>
                <c:pt idx="2">
                  <c:v>0.0627761269276008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559528"/>
        <c:axId val="2118286424"/>
      </c:barChart>
      <c:catAx>
        <c:axId val="-208255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8286424"/>
        <c:crosses val="autoZero"/>
        <c:auto val="1"/>
        <c:lblAlgn val="ctr"/>
        <c:lblOffset val="100"/>
        <c:noMultiLvlLbl val="0"/>
      </c:catAx>
      <c:valAx>
        <c:axId val="211828642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-20825595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50285093673636"/>
          <c:y val="0.0325195318751448"/>
          <c:w val="0.778389990044348"/>
          <c:h val="0.878579099228344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3789848"/>
        <c:axId val="-2109325240"/>
      </c:lineChart>
      <c:catAx>
        <c:axId val="2093789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09325240"/>
        <c:crosses val="autoZero"/>
        <c:auto val="1"/>
        <c:lblAlgn val="ctr"/>
        <c:lblOffset val="100"/>
        <c:noMultiLvlLbl val="0"/>
      </c:catAx>
      <c:valAx>
        <c:axId val="-21093252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093789848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65055389628021"/>
          <c:y val="0.728848592997366"/>
          <c:w val="0.112680695085528"/>
          <c:h val="0.1839043888392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959543850122"/>
          <c:y val="0.0325195318751448"/>
          <c:w val="0.573792288894923"/>
          <c:h val="0.8785790992283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351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B2DE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DC7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222056"/>
        <c:axId val="2118155800"/>
      </c:barChart>
      <c:catAx>
        <c:axId val="-20832220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2118155800"/>
        <c:crosses val="autoZero"/>
        <c:auto val="1"/>
        <c:lblAlgn val="ctr"/>
        <c:lblOffset val="100"/>
        <c:noMultiLvlLbl val="0"/>
      </c:catAx>
      <c:valAx>
        <c:axId val="211815580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083222056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65055389628021"/>
          <c:y val="0.728848592997366"/>
          <c:w val="0.105887591637252"/>
          <c:h val="0.1839043888392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959543850122"/>
          <c:y val="0.0325195318751448"/>
          <c:w val="0.573792288894923"/>
          <c:h val="0.878579099228344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3516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B2DE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DC76"/>
            </a:solidFill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802840"/>
        <c:axId val="-2119750712"/>
      </c:areaChart>
      <c:catAx>
        <c:axId val="-21198028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19750712"/>
        <c:crosses val="autoZero"/>
        <c:auto val="1"/>
        <c:lblAlgn val="ctr"/>
        <c:lblOffset val="100"/>
        <c:noMultiLvlLbl val="0"/>
      </c:catAx>
      <c:valAx>
        <c:axId val="-21197507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en-US"/>
          </a:p>
        </c:txPr>
        <c:crossAx val="-2119802840"/>
        <c:crosses val="autoZero"/>
        <c:crossBetween val="midCat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65055389628021"/>
          <c:y val="0.728848592997366"/>
          <c:w val="0.105887591637252"/>
          <c:h val="0.1839043888392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0983524300841705"/>
          <c:y val="0.035156250675832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2959543850122"/>
          <c:y val="0.0325195318751448"/>
          <c:w val="0.573792288894923"/>
          <c:h val="0.8785790992283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53516"/>
            </a:solidFill>
            <a:ln w="47625">
              <a:noFill/>
            </a:ln>
          </c:spPr>
          <c:dPt>
            <c:idx val="1"/>
            <c:bubble3D val="0"/>
            <c:spPr>
              <a:solidFill>
                <a:srgbClr val="70B2DE"/>
              </a:solidFill>
              <a:ln w="47625">
                <a:noFill/>
              </a:ln>
            </c:spPr>
          </c:dPt>
          <c:dPt>
            <c:idx val="2"/>
            <c:bubble3D val="0"/>
            <c:spPr>
              <a:solidFill>
                <a:srgbClr val="80DC76"/>
              </a:solidFill>
              <a:ln w="47625">
                <a:noFill/>
              </a:ln>
            </c:spPr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0B2DE"/>
            </a:solidFill>
            <a:ln w="47625"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DC76"/>
            </a:solidFill>
            <a:ln w="47625"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>
          <a:solidFill>
            <a:schemeClr val="bg1">
              <a:lumMod val="85000"/>
            </a:schemeClr>
          </a:solidFill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76631342663"/>
          <c:y val="0.0368861620359861"/>
          <c:w val="0.667192950957568"/>
          <c:h val="0.878670874160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Целевые ключи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19-21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0.230769230769231</c:v>
                </c:pt>
                <c:pt idx="1">
                  <c:v>0.25</c:v>
                </c:pt>
                <c:pt idx="2">
                  <c:v>0.186046511627907</c:v>
                </c:pt>
                <c:pt idx="3">
                  <c:v>0.157303370786517</c:v>
                </c:pt>
                <c:pt idx="4">
                  <c:v>0.117647058823529</c:v>
                </c:pt>
                <c:pt idx="5">
                  <c:v>0.109826589595376</c:v>
                </c:pt>
                <c:pt idx="6">
                  <c:v>0.0568181818181818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7-9</c:v>
                </c:pt>
                <c:pt idx="3">
                  <c:v>10-12</c:v>
                </c:pt>
                <c:pt idx="4">
                  <c:v>13-15</c:v>
                </c:pt>
                <c:pt idx="5">
                  <c:v>16-18</c:v>
                </c:pt>
                <c:pt idx="6">
                  <c:v>19-21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0.769230769230769</c:v>
                </c:pt>
                <c:pt idx="1">
                  <c:v>0.75</c:v>
                </c:pt>
                <c:pt idx="2">
                  <c:v>0.813953488372093</c:v>
                </c:pt>
                <c:pt idx="3">
                  <c:v>0.842696629213483</c:v>
                </c:pt>
                <c:pt idx="4">
                  <c:v>0.882352941176471</c:v>
                </c:pt>
                <c:pt idx="5">
                  <c:v>0.890173410404624</c:v>
                </c:pt>
                <c:pt idx="6">
                  <c:v>0.943181818181818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056616"/>
        <c:axId val="-2054924296"/>
      </c:barChart>
      <c:catAx>
        <c:axId val="-20550566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54924296"/>
        <c:crosses val="autoZero"/>
        <c:auto val="1"/>
        <c:lblAlgn val="ctr"/>
        <c:lblOffset val="100"/>
        <c:noMultiLvlLbl val="0"/>
      </c:catAx>
      <c:valAx>
        <c:axId val="-20549242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055056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576631342663"/>
          <c:y val="0.0368861620359861"/>
          <c:w val="0.667192950957568"/>
          <c:h val="0.8786708741602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Февраль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6"/>
                <c:pt idx="0">
                  <c:v>17-19</c:v>
                </c:pt>
                <c:pt idx="1">
                  <c:v>14-17</c:v>
                </c:pt>
                <c:pt idx="2">
                  <c:v>11-13</c:v>
                </c:pt>
                <c:pt idx="3">
                  <c:v>8-10</c:v>
                </c:pt>
                <c:pt idx="4">
                  <c:v>5-7</c:v>
                </c:pt>
                <c:pt idx="5">
                  <c:v>2-4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6.0</c:v>
                </c:pt>
                <c:pt idx="4">
                  <c:v>28.0</c:v>
                </c:pt>
                <c:pt idx="5">
                  <c:v>232.0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Январь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6"/>
                <c:pt idx="0">
                  <c:v>17-19</c:v>
                </c:pt>
                <c:pt idx="1">
                  <c:v>14-17</c:v>
                </c:pt>
                <c:pt idx="2">
                  <c:v>11-13</c:v>
                </c:pt>
                <c:pt idx="3">
                  <c:v>8-10</c:v>
                </c:pt>
                <c:pt idx="4">
                  <c:v>5-7</c:v>
                </c:pt>
                <c:pt idx="5">
                  <c:v>2-4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1">
                  <c:v>1.0</c:v>
                </c:pt>
                <c:pt idx="2">
                  <c:v>5.0</c:v>
                </c:pt>
                <c:pt idx="3">
                  <c:v>11.0</c:v>
                </c:pt>
                <c:pt idx="4">
                  <c:v>23.0</c:v>
                </c:pt>
                <c:pt idx="5">
                  <c:v>245.0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3169144"/>
        <c:axId val="-2083303544"/>
      </c:barChart>
      <c:catAx>
        <c:axId val="-2083169144"/>
        <c:scaling>
          <c:orientation val="minMax"/>
        </c:scaling>
        <c:delete val="0"/>
        <c:axPos val="l"/>
        <c:majorTickMark val="out"/>
        <c:minorTickMark val="none"/>
        <c:tickLblPos val="nextTo"/>
        <c:crossAx val="-2083303544"/>
        <c:crosses val="autoZero"/>
        <c:auto val="1"/>
        <c:lblAlgn val="ctr"/>
        <c:lblOffset val="100"/>
        <c:noMultiLvlLbl val="0"/>
      </c:catAx>
      <c:valAx>
        <c:axId val="-2083303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83169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58701834655"/>
          <c:y val="0.410739928787562"/>
          <c:w val="0.120007857031058"/>
          <c:h val="0.1253274033870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093570270053"/>
          <c:y val="0.127918444137609"/>
          <c:w val="0.516619686815219"/>
          <c:h val="0.756322258057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Наличие H2</c:v>
                </c:pt>
                <c:pt idx="1">
                  <c:v>Наличие Describtion</c:v>
                </c:pt>
                <c:pt idx="2">
                  <c:v>Нахождение ключевого слова в имени домена</c:v>
                </c:pt>
                <c:pt idx="3">
                  <c:v>Позиция ключевого слова в Title</c:v>
                </c:pt>
                <c:pt idx="4">
                  <c:v>Длина url'a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185896"/>
        <c:axId val="-2055182888"/>
      </c:barChart>
      <c:catAx>
        <c:axId val="-2055185896"/>
        <c:scaling>
          <c:orientation val="minMax"/>
        </c:scaling>
        <c:delete val="0"/>
        <c:axPos val="l"/>
        <c:majorTickMark val="out"/>
        <c:minorTickMark val="none"/>
        <c:tickLblPos val="nextTo"/>
        <c:crossAx val="-2055182888"/>
        <c:crosses val="autoZero"/>
        <c:auto val="1"/>
        <c:lblAlgn val="ctr"/>
        <c:lblOffset val="100"/>
        <c:noMultiLvlLbl val="0"/>
      </c:catAx>
      <c:valAx>
        <c:axId val="-2055182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55185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8093570270053"/>
          <c:y val="0.127918444137609"/>
          <c:w val="0.516619686815219"/>
          <c:h val="0.756322258057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Наличие H2</c:v>
                </c:pt>
                <c:pt idx="1">
                  <c:v>Наличие Describtion</c:v>
                </c:pt>
                <c:pt idx="2">
                  <c:v>Вхождение ключевого слова в имени домена</c:v>
                </c:pt>
                <c:pt idx="3">
                  <c:v>Позиция ключевого слова в Title</c:v>
                </c:pt>
                <c:pt idx="4">
                  <c:v>Длина url'a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4.0</c:v>
                </c:pt>
                <c:pt idx="2">
                  <c:v>5.0</c:v>
                </c:pt>
                <c:pt idx="3">
                  <c:v>2.0</c:v>
                </c:pt>
                <c:pt idx="4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146392"/>
        <c:axId val="-2055143352"/>
      </c:barChart>
      <c:catAx>
        <c:axId val="-20551463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ctr">
              <a:defRPr sz="2000" b="0"/>
            </a:pPr>
            <a:endParaRPr lang="en-US"/>
          </a:p>
        </c:txPr>
        <c:crossAx val="-2055143352"/>
        <c:crosses val="autoZero"/>
        <c:auto val="1"/>
        <c:lblAlgn val="ctr"/>
        <c:lblOffset val="100"/>
        <c:noMultiLvlLbl val="0"/>
      </c:catAx>
      <c:valAx>
        <c:axId val="-2055143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55146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80DC1-AACD-A442-B6F9-9BDA5D07F05C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3A53A-0DA2-9145-9B29-C727503B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56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0A44-B454-E341-BCC2-3B2F9CC021AB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645CF-F4AE-B14C-BAC0-B0017AA35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632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45CF-F4AE-B14C-BAC0-B0017AA35C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45CF-F4AE-B14C-BAC0-B0017AA35C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645CF-F4AE-B14C-BAC0-B0017AA35C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chart" Target="../charts/chart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chart" Target="../charts/chart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chart" Target="../charts/chart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chart" Target="../charts/chart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chart" Target="../charts/chart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emf"/><Relationship Id="rId3" Type="http://schemas.openxmlformats.org/officeDocument/2006/relationships/image" Target="../media/image8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emf"/><Relationship Id="rId3" Type="http://schemas.openxmlformats.org/officeDocument/2006/relationships/image" Target="../media/image8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1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emf"/><Relationship Id="rId3" Type="http://schemas.openxmlformats.org/officeDocument/2006/relationships/image" Target="../media/image11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emf"/><Relationship Id="rId3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3004800" cy="48768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9000" y="3053292"/>
            <a:ext cx="9353550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6070600"/>
            <a:ext cx="5638799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3771900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продолжение заголовка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133" y="6434666"/>
            <a:ext cx="3175000" cy="342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944032" y="6578593"/>
            <a:ext cx="3056468" cy="0"/>
          </a:xfrm>
          <a:prstGeom prst="line">
            <a:avLst/>
          </a:prstGeom>
          <a:ln>
            <a:solidFill>
              <a:srgbClr val="B84E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675005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704242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733478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2433638"/>
            <a:ext cx="11163299" cy="55292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848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2751138"/>
            <a:ext cx="11163299" cy="50212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8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2706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3004800" cy="48768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9000" y="3053292"/>
            <a:ext cx="9353550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6070600"/>
            <a:ext cx="5638799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3771900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продолжение заголовка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133" y="6434666"/>
            <a:ext cx="3175000" cy="342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944032" y="6578593"/>
            <a:ext cx="3056468" cy="0"/>
          </a:xfrm>
          <a:prstGeom prst="line">
            <a:avLst/>
          </a:prstGeom>
          <a:ln>
            <a:solidFill>
              <a:srgbClr val="B84E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675005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704242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733478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61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2559050"/>
            <a:ext cx="11163299" cy="5760000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2600"/>
              </a:spcAft>
              <a:buClrTx/>
              <a:buSzTx/>
              <a:buFont typeface="Wingdings" charset="2"/>
              <a:buChar char="§"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  <a:endParaRPr lang="en-US" dirty="0" smtClean="0"/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</a:p>
          <a:p>
            <a:r>
              <a:rPr lang="ru-RU" dirty="0" smtClean="0"/>
              <a:t>Пункт 5</a:t>
            </a:r>
          </a:p>
          <a:p>
            <a:r>
              <a:rPr lang="ru-RU" dirty="0" smtClean="0"/>
              <a:t>Пункт 6</a:t>
            </a:r>
          </a:p>
          <a:p>
            <a:r>
              <a:rPr lang="ru-RU" dirty="0" smtClean="0"/>
              <a:t>Пункт 7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7259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27224" y="3771900"/>
            <a:ext cx="10099675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44032" y="7361759"/>
            <a:ext cx="8890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200" y="8339138"/>
            <a:ext cx="3175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" y="3905883"/>
            <a:ext cx="520700" cy="558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05884"/>
            <a:ext cx="520700" cy="52006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5000"/>
              </a:lnSpc>
              <a:buNone/>
              <a:defRPr sz="2400" b="1">
                <a:solidFill>
                  <a:srgbClr val="B84E2B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8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536700" y="2893229"/>
            <a:ext cx="993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latin typeface="Arial"/>
                <a:cs typeface="Arial"/>
              </a:rPr>
              <a:t>К сожалению, </a:t>
            </a:r>
            <a:r>
              <a:rPr lang="en-US" b="1" i="0" dirty="0" err="1" smtClean="0">
                <a:latin typeface="Arial"/>
                <a:cs typeface="Arial"/>
              </a:rPr>
              <a:t>Powerpoint</a:t>
            </a:r>
            <a:r>
              <a:rPr lang="en-US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smtClean="0">
                <a:latin typeface="Arial"/>
                <a:cs typeface="Arial"/>
              </a:rPr>
              <a:t>не позволяет создавать стили таблиц и сохранять их. Поэтому придётся копировать таблицу с мастер-слайда на обычный слайд и редактировать её содержимое. </a:t>
            </a:r>
            <a:r>
              <a:rPr lang="en-US" b="1" i="0" baseline="0" dirty="0" smtClean="0">
                <a:latin typeface="Arial"/>
                <a:cs typeface="Arial"/>
              </a:rPr>
              <a:t>:(</a:t>
            </a:r>
            <a:endParaRPr lang="en-US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40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1047985"/>
              </p:ext>
            </p:extLst>
          </p:nvPr>
        </p:nvGraphicFramePr>
        <p:xfrm>
          <a:off x="979200" y="2455864"/>
          <a:ext cx="11049003" cy="49728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83001"/>
                <a:gridCol w="3683001"/>
                <a:gridCol w="368300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Заголовок 1</a:t>
                      </a:r>
                      <a:endParaRPr lang="en-US" sz="1600" dirty="0"/>
                    </a:p>
                  </a:txBody>
                  <a:tcPr marL="144000" marR="144000" marT="198000" marB="1980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4A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Заголовок 2</a:t>
                      </a:r>
                      <a:endParaRPr lang="en-US" sz="1600" dirty="0"/>
                    </a:p>
                  </a:txBody>
                  <a:tcPr marL="144000" marR="144000" marT="198000" marB="198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4A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Заголовок 3</a:t>
                      </a:r>
                      <a:endParaRPr lang="en-US" sz="1600" dirty="0"/>
                    </a:p>
                  </a:txBody>
                  <a:tcPr marL="144000" marR="144000" marT="198000" marB="198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4A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Ячейка 1</a:t>
                      </a:r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Ячейка 2</a:t>
                      </a:r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Ячейка 3</a:t>
                      </a:r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44000" marR="144000" marT="118800" marB="1188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932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03094688"/>
              </p:ext>
            </p:extLst>
          </p:nvPr>
        </p:nvGraphicFramePr>
        <p:xfrm>
          <a:off x="979200" y="3002268"/>
          <a:ext cx="11049003" cy="3803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83001"/>
                <a:gridCol w="3683001"/>
                <a:gridCol w="3683001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Заголовок 1</a:t>
                      </a:r>
                      <a:endParaRPr lang="en-US" sz="1600" dirty="0"/>
                    </a:p>
                  </a:txBody>
                  <a:tcPr marL="216000" marR="216000" marT="270000" marB="2700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4A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Заголовок 2</a:t>
                      </a:r>
                      <a:endParaRPr lang="en-US" sz="1600" dirty="0"/>
                    </a:p>
                  </a:txBody>
                  <a:tcPr marL="216000" marR="216000" marT="270000" marB="27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4A2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Заголовок 3</a:t>
                      </a:r>
                      <a:endParaRPr lang="en-US" sz="1600" dirty="0"/>
                    </a:p>
                  </a:txBody>
                  <a:tcPr marL="216000" marR="216000" marT="270000" marB="27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4A2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Ячейка 1</a:t>
                      </a:r>
                      <a:endParaRPr lang="en-US" sz="1600" dirty="0"/>
                    </a:p>
                  </a:txBody>
                  <a:tcPr marL="216000" marR="216000" marT="180000" marB="1800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Ячейка 2</a:t>
                      </a:r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Ячейка 3</a:t>
                      </a:r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6D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12700" cmpd="sng">
                      <a:noFill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216000" marR="216000" marT="180000" marB="180000">
                    <a:lnL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1F1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9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41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1431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2433638"/>
            <a:ext cx="11163299" cy="55292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848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3004800" cy="48768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6070600"/>
            <a:ext cx="5638799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6133" y="6434666"/>
            <a:ext cx="3175000" cy="342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944032" y="6578593"/>
            <a:ext cx="3056468" cy="0"/>
          </a:xfrm>
          <a:prstGeom prst="line">
            <a:avLst/>
          </a:prstGeom>
          <a:ln>
            <a:solidFill>
              <a:srgbClr val="B84E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675005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704242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733478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2552700"/>
            <a:ext cx="10058400" cy="1917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Очень очень очень очень очень очень очень очень очень очень очень длинный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96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536700" y="2893229"/>
            <a:ext cx="993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 smtClean="0">
                <a:latin typeface="Arial"/>
                <a:cs typeface="Arial"/>
              </a:rPr>
              <a:t>К сожалению, </a:t>
            </a:r>
            <a:r>
              <a:rPr lang="en-US" b="1" i="0" dirty="0" err="1" smtClean="0">
                <a:latin typeface="Arial"/>
                <a:cs typeface="Arial"/>
              </a:rPr>
              <a:t>Powerpoint</a:t>
            </a:r>
            <a:r>
              <a:rPr lang="en-US" b="1" i="0" baseline="0" dirty="0" smtClean="0">
                <a:latin typeface="Arial"/>
                <a:cs typeface="Arial"/>
              </a:rPr>
              <a:t> </a:t>
            </a:r>
            <a:r>
              <a:rPr lang="ru-RU" b="1" i="0" baseline="0" dirty="0" smtClean="0">
                <a:latin typeface="Arial"/>
                <a:cs typeface="Arial"/>
              </a:rPr>
              <a:t>не позволяет создавать стили графиков и сохранять их. Поэтому придётся копировать график с мастер-слайда на обычный слайд и редактировать его. </a:t>
            </a:r>
            <a:r>
              <a:rPr lang="en-US" b="1" i="0" baseline="0" dirty="0" smtClean="0">
                <a:latin typeface="Arial"/>
                <a:cs typeface="Arial"/>
              </a:rPr>
              <a:t>:(</a:t>
            </a:r>
            <a:endParaRPr lang="en-US" b="1" i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22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04997551"/>
              </p:ext>
            </p:extLst>
          </p:nvPr>
        </p:nvGraphicFramePr>
        <p:xfrm>
          <a:off x="977900" y="2427288"/>
          <a:ext cx="11049000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495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3091197348"/>
              </p:ext>
            </p:extLst>
          </p:nvPr>
        </p:nvGraphicFramePr>
        <p:xfrm>
          <a:off x="977900" y="2427288"/>
          <a:ext cx="11049000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47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740573259"/>
              </p:ext>
            </p:extLst>
          </p:nvPr>
        </p:nvGraphicFramePr>
        <p:xfrm>
          <a:off x="977900" y="2427288"/>
          <a:ext cx="11049000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171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800322190"/>
              </p:ext>
            </p:extLst>
          </p:nvPr>
        </p:nvGraphicFramePr>
        <p:xfrm>
          <a:off x="977900" y="2427288"/>
          <a:ext cx="11049000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717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654956617"/>
              </p:ext>
            </p:extLst>
          </p:nvPr>
        </p:nvGraphicFramePr>
        <p:xfrm>
          <a:off x="977900" y="2427288"/>
          <a:ext cx="11049000" cy="577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3896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143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2433638"/>
            <a:ext cx="11163299" cy="55292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8480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6599" y="3144838"/>
            <a:ext cx="8915401" cy="3316159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199" y="3144838"/>
            <a:ext cx="336551" cy="282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162073" y="6178294"/>
            <a:ext cx="336551" cy="28270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69100" y="7124700"/>
            <a:ext cx="4729524" cy="381000"/>
          </a:xfrm>
          <a:prstGeom prst="rect">
            <a:avLst/>
          </a:prstGeom>
        </p:spPr>
        <p:txBody>
          <a:bodyPr anchor="t"/>
          <a:lstStyle>
            <a:lvl1pPr>
              <a:defRPr lang="en-US" sz="2100" baseline="0" dirty="0">
                <a:solidFill>
                  <a:srgbClr val="373534"/>
                </a:solidFill>
                <a:latin typeface="Arial"/>
                <a:cs typeface="Arial"/>
              </a:defRPr>
            </a:lvl1pPr>
          </a:lstStyle>
          <a:p>
            <a:pPr marL="0" marR="0" lvl="0" indent="0" fontAlgn="auto">
              <a:lnSpc>
                <a:spcPct val="110000"/>
              </a:lnSpc>
              <a:spcAft>
                <a:spcPts val="1800"/>
              </a:spcAft>
              <a:buClrTx/>
              <a:buSzTx/>
              <a:buFont typeface="Wingdings" charset="2"/>
              <a:buNone/>
              <a:tabLst/>
            </a:pPr>
            <a:r>
              <a:rPr lang="ru-RU" dirty="0" smtClean="0"/>
              <a:t>Автор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1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6599" y="3631407"/>
            <a:ext cx="8915401" cy="24939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2000"/>
              </a:spcAft>
              <a:buClrTx/>
              <a:buSzTx/>
              <a:buFont typeface="Wingdings" charset="2"/>
              <a:buNone/>
              <a:tabLst/>
              <a:defRPr sz="28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en-US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199" y="3631406"/>
            <a:ext cx="336551" cy="282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1162073" y="5842666"/>
            <a:ext cx="336551" cy="282703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69100" y="6743700"/>
            <a:ext cx="4729524" cy="381000"/>
          </a:xfrm>
          <a:prstGeom prst="rect">
            <a:avLst/>
          </a:prstGeom>
        </p:spPr>
        <p:txBody>
          <a:bodyPr anchor="t"/>
          <a:lstStyle>
            <a:lvl1pPr>
              <a:defRPr lang="en-US" sz="2100" baseline="0" dirty="0">
                <a:solidFill>
                  <a:srgbClr val="373534"/>
                </a:solidFill>
                <a:latin typeface="Arial"/>
                <a:cs typeface="Arial"/>
              </a:defRPr>
            </a:lvl1pPr>
          </a:lstStyle>
          <a:p>
            <a:pPr marL="0" marR="0" lvl="0" indent="0" fontAlgn="auto">
              <a:lnSpc>
                <a:spcPct val="110000"/>
              </a:lnSpc>
              <a:spcAft>
                <a:spcPts val="1800"/>
              </a:spcAft>
              <a:buClrTx/>
              <a:buSzTx/>
              <a:buFont typeface="Wingdings" charset="2"/>
              <a:buNone/>
              <a:tabLst/>
            </a:pPr>
            <a:r>
              <a:rPr lang="ru-RU" dirty="0" smtClean="0"/>
              <a:t>Автор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4896385"/>
            <a:ext cx="13004800" cy="48768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9000" y="3053292"/>
            <a:ext cx="9353550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6070600"/>
            <a:ext cx="5638799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rgbClr val="D9D9D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3771900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продолжение заголовка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44032" y="6578593"/>
            <a:ext cx="3056468" cy="0"/>
          </a:xfrm>
          <a:prstGeom prst="line">
            <a:avLst/>
          </a:prstGeom>
          <a:ln>
            <a:solidFill>
              <a:srgbClr val="B84E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675005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D9D9D9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704242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D9D9D9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733478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D9D9D9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8856133" y="6434666"/>
            <a:ext cx="3175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39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2971800"/>
            <a:ext cx="11226800" cy="4711699"/>
          </a:xfrm>
          <a:prstGeom prst="rect">
            <a:avLst/>
          </a:prstGeom>
        </p:spPr>
        <p:txBody>
          <a:bodyPr anchor="t"/>
          <a:lstStyle>
            <a:lvl1pPr marL="533400" marR="0" indent="-4318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Wingdings" charset="2"/>
              <a:buChar char="§"/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</a:t>
            </a:r>
            <a:r>
              <a:rPr lang="en-US" dirty="0" smtClean="0"/>
              <a:t> 1</a:t>
            </a:r>
            <a:endParaRPr lang="ru-RU" dirty="0" smtClean="0"/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11083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2559050"/>
            <a:ext cx="11163299" cy="5760000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2600"/>
              </a:spcAft>
              <a:buClrTx/>
              <a:buSzTx/>
              <a:buFont typeface="Wingdings" charset="2"/>
              <a:buChar char="§"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  <a:endParaRPr lang="en-US" dirty="0" smtClean="0"/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</a:p>
          <a:p>
            <a:r>
              <a:rPr lang="ru-RU" dirty="0" smtClean="0"/>
              <a:t>Пункт 5</a:t>
            </a:r>
          </a:p>
          <a:p>
            <a:r>
              <a:rPr lang="ru-RU" dirty="0" smtClean="0"/>
              <a:t>Пункт 6</a:t>
            </a:r>
          </a:p>
          <a:p>
            <a:r>
              <a:rPr lang="ru-RU" dirty="0" smtClean="0"/>
              <a:t>Пункт 7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4737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671762"/>
            <a:ext cx="4968000" cy="5011737"/>
          </a:xfrm>
          <a:prstGeom prst="rect">
            <a:avLst/>
          </a:prstGeom>
        </p:spPr>
        <p:txBody>
          <a:bodyPr numCol="1" anchor="t"/>
          <a:lstStyle>
            <a:lvl1pPr marL="533400" marR="0" indent="-5334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25000"/>
              <a:buFontTx/>
              <a:buBlip>
                <a:blip r:embed="rId2"/>
              </a:buBlip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Плюс 1</a:t>
            </a:r>
          </a:p>
          <a:p>
            <a:r>
              <a:rPr lang="ru-RU" dirty="0" smtClean="0"/>
              <a:t>Плюс 2</a:t>
            </a:r>
            <a:endParaRPr lang="en-US" dirty="0" smtClean="0"/>
          </a:p>
          <a:p>
            <a:r>
              <a:rPr lang="ru-RU" dirty="0" smtClean="0"/>
              <a:t>Плюс 3</a:t>
            </a:r>
          </a:p>
          <a:p>
            <a:r>
              <a:rPr lang="ru-RU" dirty="0" smtClean="0"/>
              <a:t>Плюс 4</a:t>
            </a:r>
          </a:p>
          <a:p>
            <a:r>
              <a:rPr lang="ru-RU" dirty="0" smtClean="0"/>
              <a:t>Плюс 5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7058900" y="2660461"/>
            <a:ext cx="4968000" cy="5023039"/>
          </a:xfrm>
          <a:prstGeom prst="rect">
            <a:avLst/>
          </a:prstGeom>
        </p:spPr>
        <p:txBody>
          <a:bodyPr vert="horz"/>
          <a:lstStyle>
            <a:lvl1pPr marL="533400" indent="-533400">
              <a:lnSpc>
                <a:spcPct val="110000"/>
              </a:lnSpc>
              <a:spcAft>
                <a:spcPts val="3000"/>
              </a:spcAft>
              <a:buSzPct val="50000"/>
              <a:buFontTx/>
              <a:buBlip>
                <a:blip r:embed="rId3"/>
              </a:buBlip>
              <a:defRPr sz="24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Минус 1</a:t>
            </a:r>
          </a:p>
          <a:p>
            <a:pPr lvl="0"/>
            <a:r>
              <a:rPr lang="ru-RU" dirty="0" smtClean="0"/>
              <a:t>Минус 2</a:t>
            </a:r>
          </a:p>
          <a:p>
            <a:pPr lvl="0"/>
            <a:r>
              <a:rPr lang="ru-RU" dirty="0" smtClean="0"/>
              <a:t>Минус 3</a:t>
            </a:r>
          </a:p>
          <a:p>
            <a:pPr lvl="0"/>
            <a:r>
              <a:rPr lang="ru-RU" dirty="0" smtClean="0"/>
              <a:t>Минус 4</a:t>
            </a:r>
          </a:p>
          <a:p>
            <a:pPr lvl="0"/>
            <a:r>
              <a:rPr lang="ru-RU" dirty="0" smtClean="0"/>
              <a:t>Минус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8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/Con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444750"/>
            <a:ext cx="11137900" cy="2340000"/>
          </a:xfrm>
          <a:prstGeom prst="rect">
            <a:avLst/>
          </a:prstGeom>
        </p:spPr>
        <p:txBody>
          <a:bodyPr numCol="1" anchor="t"/>
          <a:lstStyle>
            <a:lvl1pPr marL="533400" marR="0" indent="-5334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25000"/>
              <a:buFontTx/>
              <a:buBlip>
                <a:blip r:embed="rId2"/>
              </a:buBlip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Плюс 1</a:t>
            </a:r>
          </a:p>
          <a:p>
            <a:r>
              <a:rPr lang="ru-RU" dirty="0" smtClean="0"/>
              <a:t>Плюс 2</a:t>
            </a:r>
          </a:p>
          <a:p>
            <a:r>
              <a:rPr lang="ru-RU" dirty="0" smtClean="0"/>
              <a:t>Плюс 3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889000" y="5410200"/>
            <a:ext cx="11137900" cy="2340000"/>
          </a:xfrm>
          <a:prstGeom prst="rect">
            <a:avLst/>
          </a:prstGeom>
        </p:spPr>
        <p:txBody>
          <a:bodyPr vert="horz"/>
          <a:lstStyle>
            <a:lvl1pPr marL="533400" indent="-533400">
              <a:lnSpc>
                <a:spcPct val="110000"/>
              </a:lnSpc>
              <a:spcAft>
                <a:spcPts val="3000"/>
              </a:spcAft>
              <a:buSzPct val="50000"/>
              <a:buFontTx/>
              <a:buBlip>
                <a:blip r:embed="rId3"/>
              </a:buBlip>
              <a:defRPr sz="24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Минус 1</a:t>
            </a:r>
          </a:p>
          <a:p>
            <a:pPr lvl="0"/>
            <a:r>
              <a:rPr lang="ru-RU" dirty="0" smtClean="0"/>
              <a:t>Минус 2</a:t>
            </a:r>
          </a:p>
          <a:p>
            <a:pPr lvl="0"/>
            <a:r>
              <a:rPr lang="ru-RU" dirty="0" smtClean="0"/>
              <a:t>Минус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47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List Super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971800"/>
            <a:ext cx="11137900" cy="4711699"/>
          </a:xfrm>
          <a:prstGeom prst="rect">
            <a:avLst/>
          </a:prstGeom>
        </p:spPr>
        <p:txBody>
          <a:bodyPr numCol="1" anchor="t"/>
          <a:lstStyle>
            <a:lvl1pPr marL="901700" marR="0" indent="-9017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  <a:defRPr sz="32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</a:t>
            </a:r>
            <a:r>
              <a:rPr lang="en-US" dirty="0" smtClean="0"/>
              <a:t>3</a:t>
            </a:r>
            <a:endParaRPr lang="ru-RU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01692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Lis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971800"/>
            <a:ext cx="11137900" cy="4711699"/>
          </a:xfrm>
          <a:prstGeom prst="rect">
            <a:avLst/>
          </a:prstGeom>
        </p:spPr>
        <p:txBody>
          <a:bodyPr numCol="1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83818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List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559050"/>
            <a:ext cx="11137900" cy="5760000"/>
          </a:xfrm>
          <a:prstGeom prst="rect">
            <a:avLst/>
          </a:prstGeom>
        </p:spPr>
        <p:txBody>
          <a:bodyPr numCol="1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2600"/>
              </a:spcAft>
              <a:buClrTx/>
              <a:buSzPct val="150000"/>
              <a:buFontTx/>
              <a:buBlip>
                <a:blip r:embed="rId2"/>
              </a:buBlip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  <a:endParaRPr lang="en-US" dirty="0" smtClean="0"/>
          </a:p>
          <a:p>
            <a:r>
              <a:rPr lang="ru-RU" dirty="0" smtClean="0"/>
              <a:t>Пункт 5</a:t>
            </a:r>
          </a:p>
          <a:p>
            <a:r>
              <a:rPr lang="ru-RU" dirty="0" smtClean="0"/>
              <a:t>Пункт 6</a:t>
            </a:r>
          </a:p>
          <a:p>
            <a:r>
              <a:rPr lang="ru-RU" dirty="0" smtClean="0"/>
              <a:t>Пункт 7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8393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Lis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671762"/>
            <a:ext cx="5040000" cy="5011737"/>
          </a:xfrm>
          <a:prstGeom prst="rect">
            <a:avLst/>
          </a:prstGeom>
        </p:spPr>
        <p:txBody>
          <a:bodyPr numCol="1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  <a:endParaRPr lang="en-US" dirty="0" smtClean="0"/>
          </a:p>
          <a:p>
            <a:r>
              <a:rPr lang="ru-RU" dirty="0" smtClean="0"/>
              <a:t>Пункт 5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85000" y="2671763"/>
            <a:ext cx="5041900" cy="5011737"/>
          </a:xfrm>
          <a:prstGeom prst="rect">
            <a:avLst/>
          </a:prstGeom>
        </p:spPr>
        <p:txBody>
          <a:bodyPr numCol="1" anchor="t"/>
          <a:lstStyle>
            <a:lvl1pPr>
              <a:defRPr lang="ru-RU" sz="2400" baseline="0" dirty="0" smtClean="0">
                <a:solidFill>
                  <a:srgbClr val="373534"/>
                </a:solidFill>
                <a:latin typeface="Arial"/>
                <a:cs typeface="Arial"/>
              </a:defRPr>
            </a:lvl1pPr>
          </a:lstStyle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1</a:t>
            </a:r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2</a:t>
            </a:r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3</a:t>
            </a:r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4</a:t>
            </a:r>
            <a:endParaRPr lang="en-US" dirty="0" smtClean="0"/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5</a:t>
            </a:r>
          </a:p>
        </p:txBody>
      </p:sp>
    </p:spTree>
    <p:extLst>
      <p:ext uri="{BB962C8B-B14F-4D97-AF65-F5344CB8AC3E}">
        <p14:creationId xmlns:p14="http://schemas.microsoft.com/office/powerpoint/2010/main" val="30049854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14318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2433638"/>
            <a:ext cx="11163299" cy="55292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848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>
          <a:xfrm>
            <a:off x="0" y="4896385"/>
            <a:ext cx="13004800" cy="48768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6070600"/>
            <a:ext cx="5638799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rgbClr val="D9D9D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44032" y="6578593"/>
            <a:ext cx="3056468" cy="0"/>
          </a:xfrm>
          <a:prstGeom prst="line">
            <a:avLst/>
          </a:prstGeom>
          <a:ln>
            <a:solidFill>
              <a:srgbClr val="B84E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675005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D9D9D9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704242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D9D9D9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733478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rgbClr val="D9D9D9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8856133" y="6434666"/>
            <a:ext cx="3175000" cy="342900"/>
          </a:xfrm>
          <a:prstGeom prst="rect">
            <a:avLst/>
          </a:prstGeom>
        </p:spPr>
      </p:pic>
      <p:sp>
        <p:nvSpPr>
          <p:cNvPr id="12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2552700"/>
            <a:ext cx="10058400" cy="19177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Очень очень очень очень очень очень очень очень очень очень очень длинный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39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27224" y="3771900"/>
            <a:ext cx="10099675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44032" y="7361759"/>
            <a:ext cx="8890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200" y="8339138"/>
            <a:ext cx="3175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" y="3905883"/>
            <a:ext cx="520700" cy="558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05884"/>
            <a:ext cx="520700" cy="52006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5000"/>
              </a:lnSpc>
              <a:buNone/>
              <a:defRPr sz="2400" b="1">
                <a:solidFill>
                  <a:srgbClr val="B84E2B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71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671762"/>
            <a:ext cx="11137900" cy="5011737"/>
          </a:xfrm>
          <a:prstGeom prst="rect">
            <a:avLst/>
          </a:prstGeom>
        </p:spPr>
        <p:txBody>
          <a:bodyPr numCol="1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>
                <a:srgbClr val="AC4118"/>
              </a:buClr>
              <a:buSzPct val="100000"/>
              <a:buFont typeface="+mj-lt"/>
              <a:buAutoNum type="arabicPeriod"/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  <a:endParaRPr lang="en-US" dirty="0" smtClean="0"/>
          </a:p>
          <a:p>
            <a:r>
              <a:rPr lang="ru-RU" dirty="0" smtClean="0"/>
              <a:t>Пункт 5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06175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Super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3378201"/>
            <a:ext cx="11137900" cy="3365500"/>
          </a:xfrm>
          <a:prstGeom prst="rect">
            <a:avLst/>
          </a:prstGeom>
        </p:spPr>
        <p:txBody>
          <a:bodyPr numCol="1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600"/>
              </a:spcAft>
              <a:buClr>
                <a:srgbClr val="AC4118"/>
              </a:buClr>
              <a:buSzPct val="100000"/>
              <a:buFont typeface="+mj-lt"/>
              <a:buAutoNum type="arabicPeriod"/>
              <a:tabLst/>
              <a:defRPr sz="28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  <a:endParaRPr lang="en-US" dirty="0" smtClean="0"/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32051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2671762"/>
            <a:ext cx="11137900" cy="5011737"/>
          </a:xfrm>
          <a:prstGeom prst="rect">
            <a:avLst/>
          </a:prstGeom>
        </p:spPr>
        <p:txBody>
          <a:bodyPr numCol="2" spcCol="720000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>
                <a:srgbClr val="AC4118"/>
              </a:buClr>
              <a:buSzPct val="100000"/>
              <a:buFont typeface="+mj-lt"/>
              <a:buAutoNum type="arabicPeriod"/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  <a:endParaRPr lang="en-US" dirty="0" smtClean="0"/>
          </a:p>
          <a:p>
            <a:r>
              <a:rPr lang="ru-RU" dirty="0" smtClean="0"/>
              <a:t>Пункт 5</a:t>
            </a:r>
            <a:endParaRPr lang="en-US" dirty="0" smtClean="0"/>
          </a:p>
          <a:p>
            <a:r>
              <a:rPr lang="ru-RU" dirty="0" smtClean="0"/>
              <a:t>Пункт 6</a:t>
            </a:r>
          </a:p>
          <a:p>
            <a:r>
              <a:rPr lang="ru-RU" dirty="0" smtClean="0"/>
              <a:t>Пункт 7</a:t>
            </a:r>
          </a:p>
          <a:p>
            <a:r>
              <a:rPr lang="ru-RU" dirty="0" smtClean="0"/>
              <a:t>Пункт 8</a:t>
            </a:r>
          </a:p>
          <a:p>
            <a:r>
              <a:rPr lang="ru-RU" dirty="0" smtClean="0"/>
              <a:t>Пункт 9</a:t>
            </a:r>
          </a:p>
          <a:p>
            <a:r>
              <a:rPr lang="ru-RU" dirty="0" smtClean="0"/>
              <a:t>Пункт 10</a:t>
            </a:r>
          </a:p>
          <a:p>
            <a:r>
              <a:rPr lang="ru-RU" dirty="0" smtClean="0"/>
              <a:t>Пункт 11</a:t>
            </a:r>
          </a:p>
          <a:p>
            <a:r>
              <a:rPr lang="ru-RU" dirty="0" smtClean="0"/>
              <a:t>Пункт 12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94612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1431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2433638"/>
            <a:ext cx="11163299" cy="55292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78480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65200" y="2427288"/>
            <a:ext cx="11061700" cy="552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50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527300" y="2427288"/>
            <a:ext cx="7950200" cy="5522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55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43400" y="2427288"/>
            <a:ext cx="4318000" cy="5943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21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rtrai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549400" y="2427288"/>
            <a:ext cx="4318000" cy="5943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48500" y="2427288"/>
            <a:ext cx="4318000" cy="5943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27224" y="3771900"/>
            <a:ext cx="10099675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44032" y="7361759"/>
            <a:ext cx="8890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200" y="8339138"/>
            <a:ext cx="3175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" y="3905883"/>
            <a:ext cx="520700" cy="558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05884"/>
            <a:ext cx="520700" cy="52006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5000"/>
              </a:lnSpc>
              <a:buNone/>
              <a:defRPr sz="2400" b="1">
                <a:solidFill>
                  <a:srgbClr val="B84E2B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72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andscap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527300" y="2211388"/>
            <a:ext cx="7950200" cy="2944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527300" y="5588000"/>
            <a:ext cx="7950200" cy="29225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549400" y="2427288"/>
            <a:ext cx="4953000" cy="2741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48500" y="2427288"/>
            <a:ext cx="4318000" cy="4506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533848" y="5664572"/>
            <a:ext cx="4968552" cy="25904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9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1231900" y="2427288"/>
            <a:ext cx="4953000" cy="2741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216348" y="5664572"/>
            <a:ext cx="4968552" cy="25904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837164" y="2427288"/>
            <a:ext cx="4953000" cy="2741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821612" y="5664572"/>
            <a:ext cx="4968552" cy="25904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6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Horizontal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65201" y="2427288"/>
            <a:ext cx="11061698" cy="4125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95500" y="6870700"/>
            <a:ext cx="8813800" cy="134620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300513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514600" y="2427288"/>
            <a:ext cx="7975600" cy="44434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7315200"/>
            <a:ext cx="7975600" cy="101600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4629692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77900" y="2427288"/>
            <a:ext cx="4610100" cy="59039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61100" y="2427288"/>
            <a:ext cx="5765800" cy="299561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3439189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77900" y="2427288"/>
            <a:ext cx="4953000" cy="415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7900" y="7048500"/>
            <a:ext cx="11049000" cy="101600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800" y="2427288"/>
            <a:ext cx="4965700" cy="415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93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+ Two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77900" y="2427288"/>
            <a:ext cx="4953000" cy="415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61200" y="2427288"/>
            <a:ext cx="4965700" cy="415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5200" y="7048500"/>
            <a:ext cx="4965700" cy="101600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061200" y="7048500"/>
            <a:ext cx="4965700" cy="1016000"/>
          </a:xfrm>
          <a:prstGeom prst="rect">
            <a:avLst/>
          </a:prstGeom>
        </p:spPr>
        <p:txBody>
          <a:bodyPr anchor="t"/>
          <a:lstStyle>
            <a:lvl1pPr>
              <a:defRPr lang="en-US" sz="2100" baseline="0" smtClean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marR="0" lvl="0" indent="0" fontAlgn="auto">
              <a:lnSpc>
                <a:spcPct val="110000"/>
              </a:lnSpc>
              <a:spcAft>
                <a:spcPts val="1800"/>
              </a:spcAft>
              <a:buClrTx/>
              <a:buSzTx/>
              <a:buFont typeface="Wingdings" charset="2"/>
              <a:buNone/>
              <a:tabLst/>
            </a:pPr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28938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+ Two Tex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977900" y="2427288"/>
            <a:ext cx="4953000" cy="415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61200" y="3913188"/>
            <a:ext cx="4965700" cy="415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5200" y="7048500"/>
            <a:ext cx="4965700" cy="101600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061200" y="2427288"/>
            <a:ext cx="4965700" cy="1016000"/>
          </a:xfrm>
          <a:prstGeom prst="rect">
            <a:avLst/>
          </a:prstGeom>
        </p:spPr>
        <p:txBody>
          <a:bodyPr anchor="t"/>
          <a:lstStyle>
            <a:lvl1pPr>
              <a:defRPr lang="en-US" sz="2100" baseline="0" smtClean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marR="0" lvl="0" indent="0" fontAlgn="auto">
              <a:lnSpc>
                <a:spcPct val="110000"/>
              </a:lnSpc>
              <a:spcAft>
                <a:spcPts val="1800"/>
              </a:spcAft>
              <a:buClrTx/>
              <a:buSzTx/>
              <a:buFont typeface="Wingdings" charset="2"/>
              <a:buNone/>
              <a:tabLst/>
            </a:pPr>
            <a:r>
              <a:rPr lang="ru-RU" dirty="0" smtClean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486141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2516188"/>
            <a:ext cx="4965700" cy="41513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0" y="7048500"/>
            <a:ext cx="4965700" cy="1206500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1231900" y="2427288"/>
            <a:ext cx="4953000" cy="2741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163476" y="5664572"/>
            <a:ext cx="5021424" cy="25904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8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o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44032" y="7361759"/>
            <a:ext cx="8890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200" y="8339138"/>
            <a:ext cx="3175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" y="3905883"/>
            <a:ext cx="520700" cy="558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05884"/>
            <a:ext cx="520700" cy="52006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5000"/>
              </a:lnSpc>
              <a:buNone/>
              <a:defRPr sz="2400" b="1">
                <a:solidFill>
                  <a:srgbClr val="B84E2B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27224" y="3835400"/>
            <a:ext cx="10058400" cy="1320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Очень очень очень очень очень очень очень очень длинный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80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0" y="2433638"/>
            <a:ext cx="11163299" cy="55292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charset="2"/>
              <a:buNone/>
              <a:tabLst/>
              <a:defRPr sz="21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83364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1431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4902200"/>
            <a:ext cx="11226800" cy="2895599"/>
          </a:xfrm>
          <a:prstGeom prst="rect">
            <a:avLst/>
          </a:prstGeom>
        </p:spPr>
        <p:txBody>
          <a:bodyPr anchor="t"/>
          <a:lstStyle>
            <a:lvl1pPr marL="533400" marR="0" indent="-4318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Wingdings" charset="2"/>
              <a:buChar char="§"/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</a:t>
            </a:r>
            <a:r>
              <a:rPr lang="en-US" dirty="0" smtClean="0"/>
              <a:t> 1</a:t>
            </a:r>
            <a:endParaRPr lang="ru-RU" dirty="0" smtClean="0"/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730500" y="2427288"/>
            <a:ext cx="7543800" cy="1700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64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4902200"/>
            <a:ext cx="11137900" cy="2895599"/>
          </a:xfrm>
          <a:prstGeom prst="rect">
            <a:avLst/>
          </a:prstGeom>
        </p:spPr>
        <p:txBody>
          <a:bodyPr numCol="1" anchor="t"/>
          <a:lstStyle>
            <a:lvl1pPr>
              <a:defRPr lang="ru-RU" sz="2400" baseline="0" dirty="0" smtClean="0">
                <a:solidFill>
                  <a:srgbClr val="373534"/>
                </a:solidFill>
                <a:latin typeface="Arial"/>
                <a:cs typeface="Arial"/>
                <a:sym typeface="Gill Sans" charset="0"/>
              </a:defRPr>
            </a:lvl1pPr>
          </a:lstStyle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</a:t>
            </a:r>
            <a:r>
              <a:rPr lang="en-US" dirty="0" smtClean="0"/>
              <a:t> 1</a:t>
            </a:r>
            <a:endParaRPr lang="ru-RU" dirty="0" smtClean="0"/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2</a:t>
            </a:r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3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730500" y="2427288"/>
            <a:ext cx="7543800" cy="1700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44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730500" y="2427288"/>
            <a:ext cx="7543800" cy="1700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0" y="5043489"/>
            <a:ext cx="5041900" cy="2919411"/>
          </a:xfrm>
          <a:prstGeom prst="rect">
            <a:avLst/>
          </a:prstGeom>
        </p:spPr>
        <p:txBody>
          <a:bodyPr numCol="1" anchor="t"/>
          <a:lstStyle>
            <a:lvl1pPr>
              <a:defRPr lang="ru-RU" sz="2400" baseline="0" dirty="0" smtClean="0">
                <a:solidFill>
                  <a:srgbClr val="373534"/>
                </a:solidFill>
                <a:latin typeface="Arial"/>
                <a:cs typeface="Arial"/>
              </a:defRPr>
            </a:lvl1pPr>
          </a:lstStyle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1</a:t>
            </a:r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2</a:t>
            </a:r>
          </a:p>
          <a:p>
            <a:pPr marL="723900" marR="0" lvl="0" indent="-723900" fontAlgn="auto">
              <a:lnSpc>
                <a:spcPct val="110000"/>
              </a:lnSpc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</a:pPr>
            <a:r>
              <a:rPr lang="ru-RU" dirty="0" smtClean="0"/>
              <a:t>Пункт 3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5043488"/>
            <a:ext cx="5040000" cy="2919411"/>
          </a:xfrm>
          <a:prstGeom prst="rect">
            <a:avLst/>
          </a:prstGeom>
        </p:spPr>
        <p:txBody>
          <a:bodyPr numCol="1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50000"/>
              <a:buFontTx/>
              <a:buBlip>
                <a:blip r:embed="rId2"/>
              </a:buBlip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</p:txBody>
      </p:sp>
    </p:spTree>
    <p:extLst>
      <p:ext uri="{BB962C8B-B14F-4D97-AF65-F5344CB8AC3E}">
        <p14:creationId xmlns:p14="http://schemas.microsoft.com/office/powerpoint/2010/main" val="3517406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ros/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730500" y="2427288"/>
            <a:ext cx="7543800" cy="1700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7058900" y="4872063"/>
            <a:ext cx="4968000" cy="2811437"/>
          </a:xfrm>
          <a:prstGeom prst="rect">
            <a:avLst/>
          </a:prstGeom>
        </p:spPr>
        <p:txBody>
          <a:bodyPr vert="horz"/>
          <a:lstStyle>
            <a:lvl1pPr marL="533400" indent="-533400">
              <a:lnSpc>
                <a:spcPct val="110000"/>
              </a:lnSpc>
              <a:spcAft>
                <a:spcPts val="3000"/>
              </a:spcAft>
              <a:buSzPct val="50000"/>
              <a:buFontTx/>
              <a:buBlip>
                <a:blip r:embed="rId2"/>
              </a:buBlip>
              <a:defRPr sz="24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Минус 1</a:t>
            </a:r>
          </a:p>
          <a:p>
            <a:pPr lvl="0"/>
            <a:r>
              <a:rPr lang="ru-RU" dirty="0" smtClean="0"/>
              <a:t>Минус 2</a:t>
            </a:r>
          </a:p>
          <a:p>
            <a:pPr lvl="0"/>
            <a:r>
              <a:rPr lang="ru-RU" dirty="0" smtClean="0"/>
              <a:t>Минус 3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4872063"/>
            <a:ext cx="4968000" cy="2811436"/>
          </a:xfrm>
          <a:prstGeom prst="rect">
            <a:avLst/>
          </a:prstGeom>
        </p:spPr>
        <p:txBody>
          <a:bodyPr numCol="1" anchor="t"/>
          <a:lstStyle>
            <a:lvl1pPr marL="533400" marR="0" indent="-5334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25000"/>
              <a:buFontTx/>
              <a:buBlip>
                <a:blip r:embed="rId3"/>
              </a:buBlip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Плюс 1</a:t>
            </a:r>
          </a:p>
          <a:p>
            <a:r>
              <a:rPr lang="ru-RU" dirty="0" smtClean="0"/>
              <a:t>Плюс 2</a:t>
            </a:r>
            <a:endParaRPr lang="en-US" dirty="0" smtClean="0"/>
          </a:p>
          <a:p>
            <a:r>
              <a:rPr lang="ru-RU" dirty="0" smtClean="0"/>
              <a:t>Плюс 3</a:t>
            </a:r>
          </a:p>
        </p:txBody>
      </p:sp>
    </p:spTree>
    <p:extLst>
      <p:ext uri="{BB962C8B-B14F-4D97-AF65-F5344CB8AC3E}">
        <p14:creationId xmlns:p14="http://schemas.microsoft.com/office/powerpoint/2010/main" val="218476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Pros/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730500" y="2427288"/>
            <a:ext cx="7543800" cy="1700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0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866900" y="6459563"/>
            <a:ext cx="11160000" cy="1440000"/>
          </a:xfrm>
          <a:prstGeom prst="rect">
            <a:avLst/>
          </a:prstGeom>
        </p:spPr>
        <p:txBody>
          <a:bodyPr vert="horz"/>
          <a:lstStyle>
            <a:lvl1pPr marL="533400" indent="-533400">
              <a:lnSpc>
                <a:spcPct val="110000"/>
              </a:lnSpc>
              <a:spcAft>
                <a:spcPts val="3000"/>
              </a:spcAft>
              <a:buSzPct val="50000"/>
              <a:buFontTx/>
              <a:buBlip>
                <a:blip r:embed="rId2"/>
              </a:buBlip>
              <a:defRPr sz="2400">
                <a:solidFill>
                  <a:srgbClr val="373534"/>
                </a:solidFill>
              </a:defRPr>
            </a:lvl1pPr>
          </a:lstStyle>
          <a:p>
            <a:pPr lvl="0"/>
            <a:r>
              <a:rPr lang="ru-RU" dirty="0" smtClean="0"/>
              <a:t>Минус 1</a:t>
            </a:r>
          </a:p>
          <a:p>
            <a:pPr lvl="0"/>
            <a:r>
              <a:rPr lang="ru-RU" dirty="0" smtClean="0"/>
              <a:t>Минус 2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4503763"/>
            <a:ext cx="11137900" cy="1414437"/>
          </a:xfrm>
          <a:prstGeom prst="rect">
            <a:avLst/>
          </a:prstGeom>
        </p:spPr>
        <p:txBody>
          <a:bodyPr numCol="1" anchor="t"/>
          <a:lstStyle>
            <a:lvl1pPr marL="533400" marR="0" indent="-5334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Tx/>
              <a:buSzPct val="125000"/>
              <a:buFontTx/>
              <a:buBlip>
                <a:blip r:embed="rId3"/>
              </a:buBlip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Плюс 1</a:t>
            </a:r>
          </a:p>
          <a:p>
            <a:r>
              <a:rPr lang="ru-RU" dirty="0" smtClean="0"/>
              <a:t>Плюс 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72828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730500" y="2427288"/>
            <a:ext cx="7543800" cy="1700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5043488"/>
            <a:ext cx="11137900" cy="2805111"/>
          </a:xfrm>
          <a:prstGeom prst="rect">
            <a:avLst/>
          </a:prstGeom>
        </p:spPr>
        <p:txBody>
          <a:bodyPr numCol="1" spcCol="720000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>
                <a:srgbClr val="AC4118"/>
              </a:buClr>
              <a:buSzPct val="100000"/>
              <a:buFont typeface="+mj-lt"/>
              <a:buAutoNum type="arabicPeriod"/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</p:txBody>
      </p:sp>
    </p:spTree>
    <p:extLst>
      <p:ext uri="{BB962C8B-B14F-4D97-AF65-F5344CB8AC3E}">
        <p14:creationId xmlns:p14="http://schemas.microsoft.com/office/powerpoint/2010/main" val="1487174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Numbered Lis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730500" y="2427288"/>
            <a:ext cx="7543800" cy="17002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ru-RU" dirty="0" smtClean="0"/>
              <a:t>Изображение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000" y="5043488"/>
            <a:ext cx="11137900" cy="2805111"/>
          </a:xfrm>
          <a:prstGeom prst="rect">
            <a:avLst/>
          </a:prstGeom>
        </p:spPr>
        <p:txBody>
          <a:bodyPr numCol="2" spcCol="720000" anchor="t"/>
          <a:lstStyle>
            <a:lvl1pPr marL="723900" marR="0" indent="-7239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3000"/>
              </a:spcAft>
              <a:buClr>
                <a:srgbClr val="AC4118"/>
              </a:buClr>
              <a:buSzPct val="100000"/>
              <a:buFont typeface="+mj-lt"/>
              <a:buAutoNum type="arabicPeriod"/>
              <a:tabLst/>
              <a:defRPr sz="2400" baseline="0">
                <a:solidFill>
                  <a:srgbClr val="37353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Пункт 1</a:t>
            </a:r>
          </a:p>
          <a:p>
            <a:r>
              <a:rPr lang="ru-RU" dirty="0" smtClean="0"/>
              <a:t>Пункт 2</a:t>
            </a:r>
          </a:p>
          <a:p>
            <a:r>
              <a:rPr lang="ru-RU" dirty="0" smtClean="0"/>
              <a:t>Пункт 3</a:t>
            </a:r>
          </a:p>
          <a:p>
            <a:r>
              <a:rPr lang="ru-RU" dirty="0" smtClean="0"/>
              <a:t>Пункт 4</a:t>
            </a:r>
            <a:endParaRPr lang="en-US" dirty="0" smtClean="0"/>
          </a:p>
          <a:p>
            <a:r>
              <a:rPr lang="ru-RU" dirty="0" smtClean="0"/>
              <a:t>Пункт 5</a:t>
            </a:r>
            <a:endParaRPr lang="en-US" dirty="0" smtClean="0"/>
          </a:p>
          <a:p>
            <a:r>
              <a:rPr lang="ru-RU" dirty="0" smtClean="0"/>
              <a:t>Пункт 6</a:t>
            </a:r>
          </a:p>
        </p:txBody>
      </p:sp>
    </p:spTree>
    <p:extLst>
      <p:ext uri="{BB962C8B-B14F-4D97-AF65-F5344CB8AC3E}">
        <p14:creationId xmlns:p14="http://schemas.microsoft.com/office/powerpoint/2010/main" val="2308864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1588"/>
            <a:ext cx="13004800" cy="97536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4521730"/>
            <a:ext cx="11049000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7818708"/>
            <a:ext cx="4680000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65200" y="7200900"/>
            <a:ext cx="110617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077200" y="782295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0772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0800" y="3136900"/>
            <a:ext cx="4584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27224" y="3771900"/>
            <a:ext cx="10099675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44032" y="7361759"/>
            <a:ext cx="8890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" y="8339138"/>
            <a:ext cx="3175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200" y="3905883"/>
            <a:ext cx="520700" cy="558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05884"/>
            <a:ext cx="520700" cy="52006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5000"/>
              </a:lnSpc>
              <a:buNone/>
              <a:defRPr sz="2400" b="1">
                <a:solidFill>
                  <a:srgbClr val="373534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86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Light + Promo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0" y="1588"/>
            <a:ext cx="13004800" cy="97536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3556002"/>
            <a:ext cx="11049000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7818708"/>
            <a:ext cx="4680000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65200" y="7200900"/>
            <a:ext cx="110617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077200" y="782295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0772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0800" y="2427288"/>
            <a:ext cx="4584700" cy="4953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60800" y="5612922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i="0" dirty="0" err="1" smtClean="0">
                <a:solidFill>
                  <a:schemeClr val="bg1"/>
                </a:solidFill>
                <a:latin typeface="Arial"/>
                <a:cs typeface="Arial"/>
              </a:rPr>
              <a:t>промокод</a:t>
            </a:r>
            <a:endParaRPr lang="en-US" sz="24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22700" y="5521790"/>
            <a:ext cx="2868900" cy="648000"/>
          </a:xfrm>
          <a:prstGeom prst="rect">
            <a:avLst/>
          </a:prstGeom>
          <a:solidFill>
            <a:schemeClr val="bg1"/>
          </a:solidFill>
          <a:ln w="38100" cap="sq" cmpd="sng">
            <a:solidFill>
              <a:srgbClr val="6D1F0E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67438" y="5612922"/>
            <a:ext cx="2709862" cy="46799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ссылка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81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4521730"/>
            <a:ext cx="11049000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7818708"/>
            <a:ext cx="4680000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65200" y="7200900"/>
            <a:ext cx="110617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077200" y="782295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0772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0800" y="3136900"/>
            <a:ext cx="4584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914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Dark + Promo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3556002"/>
            <a:ext cx="11049000" cy="71331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3601" y="7818708"/>
            <a:ext cx="4680000" cy="25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965200" y="7200900"/>
            <a:ext cx="110617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5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Должность/сайт</a:t>
            </a:r>
            <a:endParaRPr lang="en-US" dirty="0"/>
          </a:p>
        </p:txBody>
      </p:sp>
      <p:sp>
        <p:nvSpPr>
          <p:cNvPr id="52" name="Text Placeholder 45"/>
          <p:cNvSpPr>
            <a:spLocks noGrp="1"/>
          </p:cNvSpPr>
          <p:nvPr>
            <p:ph type="body" sz="quarter" idx="13" hasCustomPrompt="1"/>
          </p:nvPr>
        </p:nvSpPr>
        <p:spPr>
          <a:xfrm>
            <a:off x="8077200" y="7822950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Электронная почта</a:t>
            </a:r>
            <a:endParaRPr lang="en-US" dirty="0"/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4" hasCustomPrompt="1"/>
          </p:nvPr>
        </p:nvSpPr>
        <p:spPr>
          <a:xfrm>
            <a:off x="8077200" y="8115315"/>
            <a:ext cx="3136900" cy="261936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 smtClean="0"/>
              <a:t>Твиттер</a:t>
            </a:r>
            <a:r>
              <a:rPr lang="ru-RU" dirty="0" smtClean="0"/>
              <a:t>/ФБ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0800" y="2427288"/>
            <a:ext cx="4584700" cy="4953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60800" y="5612922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i="0" dirty="0" err="1" smtClean="0">
                <a:solidFill>
                  <a:schemeClr val="bg1"/>
                </a:solidFill>
                <a:latin typeface="Arial"/>
                <a:cs typeface="Arial"/>
              </a:rPr>
              <a:t>промокод</a:t>
            </a:r>
            <a:endParaRPr lang="en-US" sz="24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22700" y="5521790"/>
            <a:ext cx="2881600" cy="648000"/>
          </a:xfrm>
          <a:prstGeom prst="rect">
            <a:avLst/>
          </a:prstGeom>
          <a:solidFill>
            <a:schemeClr val="bg1"/>
          </a:solidFill>
          <a:ln w="38100" cap="sq" cmpd="sng">
            <a:solidFill>
              <a:schemeClr val="bg1">
                <a:lumMod val="75000"/>
              </a:schemeClr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67438" y="5612922"/>
            <a:ext cx="2735262" cy="467999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 smtClean="0"/>
              <a:t>ссылка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6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Long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944032" y="7361759"/>
            <a:ext cx="8890000" cy="0"/>
          </a:xfrm>
          <a:prstGeom prst="line">
            <a:avLst/>
          </a:prstGeom>
          <a:ln w="28575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" y="8339138"/>
            <a:ext cx="3175000" cy="34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200" y="3905883"/>
            <a:ext cx="520700" cy="55880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65200" y="3905884"/>
            <a:ext cx="520700" cy="52006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5000"/>
              </a:lnSpc>
              <a:buNone/>
              <a:defRPr sz="2400" b="1">
                <a:solidFill>
                  <a:srgbClr val="373534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927224" y="3835400"/>
            <a:ext cx="10058400" cy="13208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Очень очень очень очень очень очень очень очень длинный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5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973138"/>
            <a:ext cx="9359900" cy="698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00" b="1" baseline="0">
                <a:solidFill>
                  <a:srgbClr val="373534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8" name="Rectangle 17"/>
          <p:cNvSpPr>
            <a:spLocks/>
          </p:cNvSpPr>
          <p:nvPr userDrawn="1"/>
        </p:nvSpPr>
        <p:spPr>
          <a:xfrm>
            <a:off x="0" y="0"/>
            <a:ext cx="13004800" cy="18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143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theme" Target="../theme/theme10.xml"/><Relationship Id="rId11" Type="http://schemas.openxmlformats.org/officeDocument/2006/relationships/image" Target="../media/image6.emf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theme" Target="../theme/theme13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5.xml"/><Relationship Id="rId10" Type="http://schemas.openxmlformats.org/officeDocument/2006/relationships/image" Target="../media/image6.emf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theme" Target="../theme/theme7.xml"/><Relationship Id="rId13" Type="http://schemas.openxmlformats.org/officeDocument/2006/relationships/image" Target="../media/image6.emf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theme" Target="../theme/theme8.xml"/><Relationship Id="rId7" Type="http://schemas.openxmlformats.org/officeDocument/2006/relationships/image" Target="../media/image6.emf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theme" Target="../theme/theme9.xml"/><Relationship Id="rId9" Type="http://schemas.openxmlformats.org/officeDocument/2006/relationships/image" Target="../media/image6.emf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3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41" r:id="rId2"/>
    <p:sldLayoutId id="2147483827" r:id="rId3"/>
    <p:sldLayoutId id="214748384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498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2" r:id="rId6"/>
    <p:sldLayoutId id="2147483914" r:id="rId7"/>
    <p:sldLayoutId id="2147483911" r:id="rId8"/>
    <p:sldLayoutId id="214748393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44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93" r:id="rId2"/>
    <p:sldLayoutId id="2147483896" r:id="rId3"/>
    <p:sldLayoutId id="2147483894" r:id="rId4"/>
    <p:sldLayoutId id="214748389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68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0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5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9" r:id="rId2"/>
    <p:sldLayoutId id="2147483920" r:id="rId3"/>
    <p:sldLayoutId id="2147483921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53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8" r:id="rId2"/>
    <p:sldLayoutId id="2147483867" r:id="rId3"/>
    <p:sldLayoutId id="214748386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678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4" r:id="rId2"/>
    <p:sldLayoutId id="2147483870" r:id="rId3"/>
    <p:sldLayoutId id="2147483940" r:id="rId4"/>
    <p:sldLayoutId id="2147483941" r:id="rId5"/>
    <p:sldLayoutId id="214748394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33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29" r:id="rId4"/>
    <p:sldLayoutId id="2147483930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23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31" r:id="rId7"/>
    <p:sldLayoutId id="2147483932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25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38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26" r:id="rId2"/>
    <p:sldLayoutId id="2147483847" r:id="rId3"/>
    <p:sldLayoutId id="2147483848" r:id="rId4"/>
    <p:sldLayoutId id="2147483852" r:id="rId5"/>
    <p:sldLayoutId id="2147483849" r:id="rId6"/>
    <p:sldLayoutId id="2147483850" r:id="rId7"/>
    <p:sldLayoutId id="2147483851" r:id="rId8"/>
    <p:sldLayoutId id="2147483935" r:id="rId9"/>
    <p:sldLayoutId id="2147483936" r:id="rId10"/>
    <p:sldLayoutId id="214748394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9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81" r:id="rId2"/>
    <p:sldLayoutId id="2147483882" r:id="rId3"/>
    <p:sldLayoutId id="2147483937" r:id="rId4"/>
    <p:sldLayoutId id="214748393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 userDrawn="1"/>
        </p:nvSpPr>
        <p:spPr>
          <a:xfrm>
            <a:off x="11666900" y="8780463"/>
            <a:ext cx="360000" cy="360000"/>
          </a:xfrm>
          <a:prstGeom prst="rect">
            <a:avLst/>
          </a:prstGeom>
          <a:solidFill>
            <a:srgbClr val="AF3B20"/>
          </a:solidFill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alphaModFix amt="25000"/>
          </a:blip>
          <a:stretch>
            <a:fillRect/>
          </a:stretch>
        </p:blipFill>
        <p:spPr>
          <a:xfrm>
            <a:off x="965200" y="8809038"/>
            <a:ext cx="2743200" cy="2921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1582564" y="8787287"/>
            <a:ext cx="537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236E3AB-212B-B74D-9E4D-6622E0E410ED}" type="slidenum">
              <a:rPr lang="en-US" sz="1600" b="1" i="0" smtClean="0">
                <a:solidFill>
                  <a:schemeClr val="bg1"/>
                </a:solidFill>
                <a:latin typeface="Arial"/>
                <a:cs typeface="Arial"/>
              </a:rPr>
              <a:t>‹#›</a:t>
            </a:fld>
            <a:endParaRPr lang="en-US" sz="16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29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3" r:id="rId6"/>
    <p:sldLayoutId id="2147483913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7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8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9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0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6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000" y="3053292"/>
            <a:ext cx="10350500" cy="713316"/>
          </a:xfrm>
        </p:spPr>
        <p:txBody>
          <a:bodyPr/>
          <a:lstStyle/>
          <a:p>
            <a:r>
              <a:rPr lang="ru-RU" sz="5400" dirty="0"/>
              <a:t>"Новинки" от </a:t>
            </a:r>
            <a:r>
              <a:rPr lang="ru-RU" sz="5400" dirty="0" err="1"/>
              <a:t>Google</a:t>
            </a:r>
            <a:r>
              <a:rPr lang="ru-RU" sz="5400" dirty="0"/>
              <a:t> и их влияние на </a:t>
            </a:r>
            <a:r>
              <a:rPr lang="ru-RU" sz="5400" dirty="0" smtClean="0"/>
              <a:t>российский</a:t>
            </a:r>
            <a:r>
              <a:rPr lang="en-US" sz="5400" dirty="0" smtClean="0"/>
              <a:t> SEO</a:t>
            </a:r>
            <a:r>
              <a:rPr lang="ru-RU" sz="5400" dirty="0" smtClean="0"/>
              <a:t> </a:t>
            </a:r>
            <a:r>
              <a:rPr lang="ru-RU" sz="5400" dirty="0"/>
              <a:t>рынок. </a:t>
            </a:r>
            <a:r>
              <a:rPr lang="ru-RU" sz="5400" dirty="0" smtClean="0"/>
              <a:t>Кейсы и цифры.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Alexandra </a:t>
            </a:r>
            <a:r>
              <a:rPr lang="en-US" dirty="0" err="1" smtClean="0"/>
              <a:t>Tachalova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Semrush.com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a.tachalova@semrush.com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AlexTachalova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9000" y="1671638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Mamba.ru</a:t>
            </a:r>
            <a:r>
              <a:rPr lang="ru-RU" sz="2800" b="1" dirty="0" smtClean="0"/>
              <a:t> – </a:t>
            </a:r>
            <a:r>
              <a:rPr lang="en-US" sz="2800" b="1" dirty="0" smtClean="0"/>
              <a:t>“</a:t>
            </a:r>
            <a:r>
              <a:rPr lang="ru-RU" sz="2800" b="1" dirty="0" smtClean="0"/>
              <a:t>Порабощение</a:t>
            </a:r>
            <a:r>
              <a:rPr lang="en-US" sz="2800" b="1" dirty="0" smtClean="0"/>
              <a:t>”</a:t>
            </a:r>
            <a:r>
              <a:rPr lang="ru-RU" sz="2800" b="1" dirty="0" smtClean="0"/>
              <a:t> выдачи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Аналитика</a:t>
            </a:r>
            <a:r>
              <a:rPr lang="en-US" dirty="0"/>
              <a:t>: </a:t>
            </a:r>
            <a:r>
              <a:rPr lang="ru-RU" dirty="0"/>
              <a:t>цифры и факты </a:t>
            </a:r>
            <a:endParaRPr lang="en-US" dirty="0"/>
          </a:p>
        </p:txBody>
      </p:sp>
      <p:pic>
        <p:nvPicPr>
          <p:cNvPr id="5" name="Picture 4" descr="Screen Shot 2014-02-12 at 12.57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" y="2406542"/>
            <a:ext cx="8886533" cy="6273483"/>
          </a:xfrm>
          <a:prstGeom prst="rect">
            <a:avLst/>
          </a:prstGeom>
        </p:spPr>
      </p:pic>
      <p:pic>
        <p:nvPicPr>
          <p:cNvPr id="7" name="Picture 6" descr="Screen Shot 2014-02-12 at 9.0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2" y="1723873"/>
            <a:ext cx="2042695" cy="4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5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3601" y="1723873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Mamba.ru</a:t>
            </a:r>
            <a:r>
              <a:rPr lang="en-US" sz="2800" b="1" dirty="0" smtClean="0"/>
              <a:t> – “</a:t>
            </a:r>
            <a:r>
              <a:rPr lang="ru-RU" sz="2800" b="1" dirty="0" smtClean="0"/>
              <a:t>Порабощение</a:t>
            </a:r>
            <a:r>
              <a:rPr lang="en-US" sz="2800" b="1" dirty="0" smtClean="0"/>
              <a:t>”</a:t>
            </a:r>
            <a:r>
              <a:rPr lang="ru-RU" sz="2800" b="1" dirty="0" smtClean="0"/>
              <a:t> выдачи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Аналитика</a:t>
            </a:r>
            <a:r>
              <a:rPr lang="en-US" dirty="0"/>
              <a:t>: </a:t>
            </a:r>
            <a:r>
              <a:rPr lang="ru-RU" dirty="0"/>
              <a:t>цифры и факты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50199802"/>
              </p:ext>
            </p:extLst>
          </p:nvPr>
        </p:nvGraphicFramePr>
        <p:xfrm>
          <a:off x="889000" y="2486311"/>
          <a:ext cx="11576892" cy="610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Screen Shot 2014-02-12 at 9.0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1723873"/>
            <a:ext cx="2059407" cy="4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7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On-site </a:t>
            </a:r>
            <a:r>
              <a:rPr lang="ru-RU" sz="4800" dirty="0" smtClean="0"/>
              <a:t>факторы ранжирования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3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8999" y="2358504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				</a:t>
            </a:r>
            <a:r>
              <a:rPr lang="en-US" sz="2400" b="1" dirty="0" smtClean="0"/>
              <a:t>On-site</a:t>
            </a:r>
            <a:r>
              <a:rPr lang="ru-RU" sz="2400" b="1" dirty="0" smtClean="0"/>
              <a:t> факторы ранжирования </a:t>
            </a:r>
            <a:br>
              <a:rPr lang="ru-RU" sz="2400" b="1" dirty="0" smtClean="0"/>
            </a:br>
            <a:r>
              <a:rPr lang="ru-RU" sz="2400" b="1" dirty="0" smtClean="0"/>
              <a:t>				</a:t>
            </a:r>
            <a:r>
              <a:rPr lang="en-US" sz="2400" b="1" dirty="0" err="1" smtClean="0"/>
              <a:t>SearchEngineLand.com</a:t>
            </a:r>
            <a:r>
              <a:rPr lang="en-US" sz="2400" b="1" dirty="0" smtClean="0"/>
              <a:t> Google US</a:t>
            </a:r>
            <a:endParaRPr lang="ru-RU" sz="2400" b="1" dirty="0" smtClean="0"/>
          </a:p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1292818" cy="698500"/>
          </a:xfrm>
        </p:spPr>
        <p:txBody>
          <a:bodyPr/>
          <a:lstStyle/>
          <a:p>
            <a:r>
              <a:rPr lang="ru-RU" dirty="0" smtClean="0"/>
              <a:t>Факторы</a:t>
            </a:r>
            <a:r>
              <a:rPr lang="en-US" dirty="0" smtClean="0"/>
              <a:t>,</a:t>
            </a:r>
            <a:r>
              <a:rPr lang="ru-RU" dirty="0" smtClean="0"/>
              <a:t> влияющие на ранжирование домена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08803273"/>
              </p:ext>
            </p:extLst>
          </p:nvPr>
        </p:nvGraphicFramePr>
        <p:xfrm>
          <a:off x="1069461" y="3091739"/>
          <a:ext cx="10794860" cy="52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 descr="Screen Shot 2014-02-11 at 3.4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2408641"/>
            <a:ext cx="1763766" cy="20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8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Факторы, влияющие на ранжирование домена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888999" y="2358504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				</a:t>
            </a:r>
            <a:r>
              <a:rPr lang="en-US" sz="2400" b="1" dirty="0" smtClean="0"/>
              <a:t>On-site</a:t>
            </a:r>
            <a:r>
              <a:rPr lang="ru-RU" sz="2400" b="1" dirty="0" smtClean="0"/>
              <a:t> </a:t>
            </a:r>
            <a:r>
              <a:rPr lang="ru-RU" sz="2400" b="1" dirty="0"/>
              <a:t>факторы ранжирования </a:t>
            </a:r>
            <a:br>
              <a:rPr lang="ru-RU" sz="2400" b="1" dirty="0"/>
            </a:br>
            <a:r>
              <a:rPr lang="ru-RU" sz="2400" b="1" dirty="0"/>
              <a:t>				</a:t>
            </a:r>
            <a:r>
              <a:rPr lang="en-US" sz="2400" b="1" dirty="0" err="1" smtClean="0"/>
              <a:t>SEMrush.com</a:t>
            </a:r>
            <a:r>
              <a:rPr lang="en-US" sz="2400" b="1" dirty="0" smtClean="0"/>
              <a:t>  Google RU</a:t>
            </a:r>
            <a:endParaRPr lang="ru-RU" sz="2400" b="1" dirty="0"/>
          </a:p>
          <a:p>
            <a:pPr marL="0" indent="0">
              <a:buNone/>
            </a:pPr>
            <a:endParaRPr lang="ru-RU" b="1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52415550"/>
              </p:ext>
            </p:extLst>
          </p:nvPr>
        </p:nvGraphicFramePr>
        <p:xfrm>
          <a:off x="1048576" y="3091739"/>
          <a:ext cx="10794860" cy="52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Screen Shot 2014-02-11 at 3.47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2425353"/>
            <a:ext cx="1763766" cy="204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1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Факторы, влияющие на ранжирование домена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888999" y="2358504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			  On-site</a:t>
            </a:r>
            <a:r>
              <a:rPr lang="ru-RU" sz="2400" b="1" dirty="0" smtClean="0"/>
              <a:t> факторы ранжирования </a:t>
            </a:r>
            <a:r>
              <a:rPr lang="en-US" sz="2400" b="1" dirty="0" smtClean="0"/>
              <a:t>US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RU</a:t>
            </a:r>
            <a:endParaRPr lang="ru-RU" sz="2400" b="1" dirty="0" smtClean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96573597"/>
              </p:ext>
            </p:extLst>
          </p:nvPr>
        </p:nvGraphicFramePr>
        <p:xfrm>
          <a:off x="1069461" y="3091739"/>
          <a:ext cx="10794860" cy="52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Screen Shot 2014-02-11 at 3.53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7" y="2358505"/>
            <a:ext cx="1544127" cy="13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Факторы, влияющие на ранжирование домена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92900" y="2208095"/>
            <a:ext cx="11163299" cy="576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Длина </a:t>
            </a:r>
            <a:r>
              <a:rPr lang="en-US" sz="2400" b="1" dirty="0" err="1" smtClean="0"/>
              <a:t>Url</a:t>
            </a:r>
            <a:r>
              <a:rPr lang="en-US" sz="2400" b="1" dirty="0" smtClean="0"/>
              <a:t>’</a:t>
            </a:r>
            <a:r>
              <a:rPr lang="ru-RU" sz="2400" b="1" dirty="0" smtClean="0"/>
              <a:t>а			     </a:t>
            </a:r>
            <a:br>
              <a:rPr lang="ru-RU" sz="2400" b="1" dirty="0" smtClean="0"/>
            </a:br>
            <a:r>
              <a:rPr lang="ru-RU" sz="2400" b="1" dirty="0" smtClean="0"/>
              <a:t> (высокочастотные запросы в области </a:t>
            </a:r>
            <a:r>
              <a:rPr lang="en-US" sz="2400" b="1" dirty="0" smtClean="0"/>
              <a:t>IT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48492240"/>
              </p:ext>
            </p:extLst>
          </p:nvPr>
        </p:nvGraphicFramePr>
        <p:xfrm>
          <a:off x="1370246" y="3208723"/>
          <a:ext cx="10494075" cy="53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Факторы, влияющие на ранжирование домена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92900" y="2208095"/>
            <a:ext cx="11163299" cy="576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Вхождение ключевого слова в им</a:t>
            </a:r>
            <a:r>
              <a:rPr lang="ru-RU" sz="2400" b="1" dirty="0"/>
              <a:t>я</a:t>
            </a:r>
            <a:r>
              <a:rPr lang="ru-RU" sz="2400" b="1" dirty="0" smtClean="0"/>
              <a:t> домена</a:t>
            </a:r>
            <a:br>
              <a:rPr lang="ru-RU" sz="2400" b="1" dirty="0" smtClean="0"/>
            </a:br>
            <a:r>
              <a:rPr lang="ru-RU" sz="2400" b="1" dirty="0" smtClean="0"/>
              <a:t>(высокочастотные запросы в области </a:t>
            </a:r>
            <a:r>
              <a:rPr lang="en-US" sz="2400" b="1" dirty="0" smtClean="0"/>
              <a:t>IT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15088923"/>
              </p:ext>
            </p:extLst>
          </p:nvPr>
        </p:nvGraphicFramePr>
        <p:xfrm>
          <a:off x="1503871" y="3208723"/>
          <a:ext cx="10494075" cy="53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308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Факторы, влияющие на ранжирование домена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92900" y="2208095"/>
            <a:ext cx="11163299" cy="576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Позиция ключевого слова в </a:t>
            </a:r>
            <a:r>
              <a:rPr lang="en-US" sz="2400" b="1" dirty="0" smtClean="0"/>
              <a:t>Title</a:t>
            </a:r>
            <a:r>
              <a:rPr lang="ru-RU" sz="2400" b="1" dirty="0" smtClean="0"/>
              <a:t>			     </a:t>
            </a:r>
            <a:br>
              <a:rPr lang="ru-RU" sz="2400" b="1" dirty="0" smtClean="0"/>
            </a:br>
            <a:r>
              <a:rPr lang="ru-RU" sz="2400" b="1" dirty="0" smtClean="0"/>
              <a:t> (высокочастотные запросы в области </a:t>
            </a:r>
            <a:r>
              <a:rPr lang="en-US" sz="2400" b="1" dirty="0" smtClean="0"/>
              <a:t>IT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84240479"/>
              </p:ext>
            </p:extLst>
          </p:nvPr>
        </p:nvGraphicFramePr>
        <p:xfrm>
          <a:off x="1370246" y="3208723"/>
          <a:ext cx="10585953" cy="53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71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SEO + SMM = </a:t>
            </a:r>
            <a:r>
              <a:rPr lang="ru-RU" sz="4800" dirty="0" smtClean="0"/>
              <a:t>вместе навсегда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53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8999" y="2358504"/>
            <a:ext cx="11163299" cy="57600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800" b="1" dirty="0" smtClean="0"/>
              <a:t>Общий обзор обновлений </a:t>
            </a:r>
            <a:r>
              <a:rPr lang="en-US" sz="2800" b="1" dirty="0" smtClean="0"/>
              <a:t>Google </a:t>
            </a:r>
            <a:r>
              <a:rPr lang="ru-RU" sz="2800" b="1" dirty="0" smtClean="0"/>
              <a:t>за 2013 год</a:t>
            </a:r>
            <a:r>
              <a:rPr lang="en-US" sz="2800" b="1" dirty="0" smtClean="0"/>
              <a:t> </a:t>
            </a:r>
            <a:r>
              <a:rPr lang="ru-RU" sz="2800" b="1" dirty="0" smtClean="0"/>
              <a:t> </a:t>
            </a:r>
            <a:endParaRPr lang="en-US" sz="2800" b="1" dirty="0" smtClean="0"/>
          </a:p>
          <a:p>
            <a:pPr marL="457200" indent="-457200">
              <a:buAutoNum type="arabicPeriod"/>
            </a:pPr>
            <a:r>
              <a:rPr lang="ru-RU" sz="2800" b="1" dirty="0" smtClean="0"/>
              <a:t>О</a:t>
            </a:r>
            <a:r>
              <a:rPr lang="en-US" sz="2800" b="1" dirty="0" smtClean="0"/>
              <a:t>n-site</a:t>
            </a:r>
            <a:r>
              <a:rPr lang="ru-RU" sz="2800" b="1" dirty="0" smtClean="0"/>
              <a:t> факторы ранжирования, которые все еще в силе</a:t>
            </a:r>
          </a:p>
          <a:p>
            <a:pPr marL="0" indent="0">
              <a:buNone/>
            </a:pPr>
            <a:r>
              <a:rPr lang="ru-RU" sz="2800" b="1" dirty="0" smtClean="0"/>
              <a:t>3</a:t>
            </a:r>
            <a:r>
              <a:rPr lang="en-US" sz="2800" b="1" dirty="0" smtClean="0"/>
              <a:t>. </a:t>
            </a:r>
            <a:r>
              <a:rPr lang="ru-RU" sz="2800" b="1" dirty="0" smtClean="0"/>
              <a:t>Какие каналы </a:t>
            </a:r>
            <a:r>
              <a:rPr lang="en-US" sz="2800" b="1" dirty="0" smtClean="0"/>
              <a:t>SMM </a:t>
            </a:r>
            <a:r>
              <a:rPr lang="ru-RU" sz="2800" b="1" dirty="0" smtClean="0"/>
              <a:t>наиболее эффективны в </a:t>
            </a:r>
            <a:r>
              <a:rPr lang="en-US" sz="2800" b="1" dirty="0" smtClean="0"/>
              <a:t>RU </a:t>
            </a:r>
            <a:r>
              <a:rPr lang="ru-RU" sz="2800" b="1" dirty="0" smtClean="0"/>
              <a:t>зоне при </a:t>
            </a:r>
            <a:r>
              <a:rPr lang="en-US" sz="2800" b="1" dirty="0"/>
              <a:t> </a:t>
            </a:r>
            <a:r>
              <a:rPr lang="ru-RU" sz="2800" b="1" dirty="0" smtClean="0"/>
              <a:t>продвижении сайта под </a:t>
            </a:r>
            <a:r>
              <a:rPr lang="en-US" sz="2800" b="1" dirty="0" smtClean="0"/>
              <a:t>Google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4</a:t>
            </a:r>
            <a:r>
              <a:rPr lang="en-US" sz="2800" b="1" dirty="0" smtClean="0"/>
              <a:t>. </a:t>
            </a:r>
            <a:r>
              <a:rPr lang="ru-RU" sz="2800" b="1" dirty="0" smtClean="0"/>
              <a:t>Какие </a:t>
            </a:r>
            <a:r>
              <a:rPr lang="ru-RU" sz="2800" b="1" dirty="0" err="1" smtClean="0"/>
              <a:t>бэклинки</a:t>
            </a:r>
            <a:r>
              <a:rPr lang="ru-RU" sz="2800" b="1" dirty="0" smtClean="0"/>
              <a:t> работают?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О чем мой доклад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2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8999" y="2325080"/>
            <a:ext cx="11163299" cy="5760000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200" b="1" dirty="0" smtClean="0"/>
              <a:t>За 2 дня стал №1 пост по посещаемости за январь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1292818" cy="698500"/>
          </a:xfrm>
        </p:spPr>
        <p:txBody>
          <a:bodyPr/>
          <a:lstStyle/>
          <a:p>
            <a:r>
              <a:rPr lang="en-US" dirty="0"/>
              <a:t>SEO + SMM = </a:t>
            </a:r>
            <a:r>
              <a:rPr lang="ru-RU" dirty="0"/>
              <a:t>вместе навсегда</a:t>
            </a:r>
            <a:r>
              <a:rPr lang="en-US" dirty="0"/>
              <a:t> </a:t>
            </a:r>
          </a:p>
        </p:txBody>
      </p:sp>
      <p:pic>
        <p:nvPicPr>
          <p:cNvPr id="4" name="Picture 3" descr="Screen Shot 2014-02-12 at 9.24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2308367"/>
            <a:ext cx="2794125" cy="2354309"/>
          </a:xfrm>
          <a:prstGeom prst="rect">
            <a:avLst/>
          </a:prstGeom>
        </p:spPr>
      </p:pic>
      <p:pic>
        <p:nvPicPr>
          <p:cNvPr id="5" name="Picture 4" descr="Screen Shot 2014-02-12 at 9.26.52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0"/>
          <a:stretch/>
        </p:blipFill>
        <p:spPr>
          <a:xfrm>
            <a:off x="3956384" y="3201556"/>
            <a:ext cx="7912100" cy="1461120"/>
          </a:xfrm>
          <a:prstGeom prst="rect">
            <a:avLst/>
          </a:prstGeom>
        </p:spPr>
      </p:pic>
      <p:pic>
        <p:nvPicPr>
          <p:cNvPr id="7" name="Picture 6" descr="Screen Shot 2014-02-12 at 9.48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64" y="2074747"/>
            <a:ext cx="2886735" cy="11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3601" y="1907278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Какие каналы наиболее эффективны для </a:t>
            </a:r>
            <a:r>
              <a:rPr lang="en-US" sz="2800" b="1" dirty="0" smtClean="0"/>
              <a:t>RU </a:t>
            </a:r>
            <a:r>
              <a:rPr lang="ru-RU" sz="2800" b="1" dirty="0" smtClean="0"/>
              <a:t>сегмента?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ru-RU" sz="2800" b="1" dirty="0" smtClean="0"/>
              <a:t>(</a:t>
            </a:r>
            <a:r>
              <a:rPr lang="ru-RU" sz="2800" b="1" dirty="0"/>
              <a:t>высокочастотные запросы в области </a:t>
            </a:r>
            <a:r>
              <a:rPr lang="en-US" sz="2800" b="1" dirty="0"/>
              <a:t>IT</a:t>
            </a:r>
            <a:r>
              <a:rPr lang="ru-RU" sz="2800" b="1" dirty="0"/>
              <a:t>)</a:t>
            </a:r>
            <a:r>
              <a:rPr lang="en-US" sz="2800" b="1" dirty="0"/>
              <a:t> </a:t>
            </a: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SEO + SMM = </a:t>
            </a:r>
            <a:r>
              <a:rPr lang="ru-RU" dirty="0" smtClean="0"/>
              <a:t>вместе навсегда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23452465"/>
              </p:ext>
            </p:extLst>
          </p:nvPr>
        </p:nvGraphicFramePr>
        <p:xfrm>
          <a:off x="701833" y="3041601"/>
          <a:ext cx="10421898" cy="52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0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Какие </a:t>
            </a:r>
            <a:r>
              <a:rPr lang="ru-RU" sz="4800" dirty="0" err="1" smtClean="0"/>
              <a:t>бэклинки</a:t>
            </a:r>
            <a:r>
              <a:rPr lang="ru-RU" sz="4800" dirty="0" smtClean="0"/>
              <a:t> работают?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14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8999" y="2174671"/>
            <a:ext cx="11163299" cy="576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Наиболее важные факторы при ранжировании в 				 (</a:t>
            </a:r>
            <a:r>
              <a:rPr lang="ru-RU" sz="2400" b="1" dirty="0"/>
              <a:t>высокочастотные запросы в области </a:t>
            </a:r>
            <a:r>
              <a:rPr lang="en-US" sz="2400" b="1" dirty="0"/>
              <a:t>IT</a:t>
            </a:r>
            <a:r>
              <a:rPr lang="ru-RU" sz="2400" b="1" dirty="0"/>
              <a:t>)</a:t>
            </a:r>
            <a:r>
              <a:rPr lang="en-US" sz="2400" b="1" dirty="0"/>
              <a:t> </a:t>
            </a:r>
            <a:endParaRPr lang="ru-RU" sz="2400" b="1" dirty="0"/>
          </a:p>
          <a:p>
            <a:pPr marL="0" indent="0">
              <a:buNone/>
            </a:pPr>
            <a:endParaRPr lang="ru-RU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1292818" cy="698500"/>
          </a:xfrm>
        </p:spPr>
        <p:txBody>
          <a:bodyPr/>
          <a:lstStyle/>
          <a:p>
            <a:r>
              <a:rPr lang="ru-RU" dirty="0" smtClean="0"/>
              <a:t>Что учитывает больше всего </a:t>
            </a:r>
            <a:r>
              <a:rPr lang="en-US" dirty="0" smtClean="0"/>
              <a:t>Google?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99441481"/>
              </p:ext>
            </p:extLst>
          </p:nvPr>
        </p:nvGraphicFramePr>
        <p:xfrm>
          <a:off x="1039392" y="3104875"/>
          <a:ext cx="10794860" cy="5264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81293" y="2122437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7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Что учитывает больше всего </a:t>
            </a:r>
            <a:r>
              <a:rPr lang="en-US" dirty="0" smtClean="0"/>
              <a:t>Google?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92900" y="2091110"/>
            <a:ext cx="11163299" cy="576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Количество ссылок</a:t>
            </a:r>
            <a:br>
              <a:rPr lang="ru-RU" sz="2400" b="1" dirty="0" smtClean="0"/>
            </a:br>
            <a:r>
              <a:rPr lang="ru-RU" sz="2400" b="1" dirty="0" smtClean="0"/>
              <a:t>(высокочастотные запросы в области </a:t>
            </a:r>
            <a:r>
              <a:rPr lang="en-US" sz="2400" b="1" dirty="0" smtClean="0"/>
              <a:t>IT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8471932"/>
              </p:ext>
            </p:extLst>
          </p:nvPr>
        </p:nvGraphicFramePr>
        <p:xfrm>
          <a:off x="1503871" y="3208723"/>
          <a:ext cx="10494075" cy="53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846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Что учитывает больше всего </a:t>
            </a:r>
            <a:r>
              <a:rPr lang="en-US" dirty="0" smtClean="0"/>
              <a:t>Google?</a:t>
            </a:r>
            <a:endParaRPr lang="en-US" dirty="0"/>
          </a:p>
        </p:txBody>
      </p:sp>
      <p:sp>
        <p:nvSpPr>
          <p:cNvPr id="6" name="Subtitle 1"/>
          <p:cNvSpPr>
            <a:spLocks noGrp="1"/>
          </p:cNvSpPr>
          <p:nvPr>
            <p:ph type="subTitle" idx="1"/>
          </p:nvPr>
        </p:nvSpPr>
        <p:spPr>
          <a:xfrm>
            <a:off x="792900" y="2091110"/>
            <a:ext cx="11163299" cy="5760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Количество ссылок</a:t>
            </a:r>
            <a:br>
              <a:rPr lang="ru-RU" sz="2400" b="1" dirty="0" smtClean="0"/>
            </a:br>
            <a:r>
              <a:rPr lang="ru-RU" sz="2400" b="1" dirty="0" smtClean="0"/>
              <a:t>(высокочастотные запросы в области </a:t>
            </a:r>
            <a:r>
              <a:rPr lang="en-US" sz="2400" b="1" dirty="0" smtClean="0"/>
              <a:t>IT</a:t>
            </a:r>
            <a:r>
              <a:rPr lang="ru-RU" sz="2400" b="1" dirty="0" smtClean="0"/>
              <a:t>)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91191150"/>
              </p:ext>
            </p:extLst>
          </p:nvPr>
        </p:nvGraphicFramePr>
        <p:xfrm>
          <a:off x="1503871" y="3208723"/>
          <a:ext cx="10494075" cy="53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587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Alexandra </a:t>
            </a:r>
            <a:r>
              <a:rPr lang="en-US" dirty="0" err="1" smtClean="0"/>
              <a:t>Tachalova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a.tachalova@semrush.com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AlexTachalova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b="1" dirty="0" err="1" smtClean="0"/>
              <a:t>bit.ly</a:t>
            </a:r>
            <a:r>
              <a:rPr lang="en-US" sz="2200" b="1" dirty="0"/>
              <a:t>/allintop2014</a:t>
            </a:r>
          </a:p>
        </p:txBody>
      </p:sp>
    </p:spTree>
    <p:extLst>
      <p:ext uri="{BB962C8B-B14F-4D97-AF65-F5344CB8AC3E}">
        <p14:creationId xmlns:p14="http://schemas.microsoft.com/office/powerpoint/2010/main" val="238612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8999" y="2358504"/>
            <a:ext cx="11163299" cy="5760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sz="2400" b="1" dirty="0" smtClean="0"/>
              <a:t>Компания </a:t>
            </a:r>
            <a:r>
              <a:rPr lang="ru-RU" sz="2400" b="1" dirty="0" err="1" smtClean="0"/>
              <a:t>SEMrush</a:t>
            </a:r>
            <a:r>
              <a:rPr lang="ru-RU" sz="2400" b="1" dirty="0" smtClean="0"/>
              <a:t> занимает</a:t>
            </a:r>
            <a:r>
              <a:rPr lang="en-US" sz="2400" b="1" dirty="0" smtClean="0"/>
              <a:t>c</a:t>
            </a:r>
            <a:r>
              <a:rPr lang="ru-RU" sz="2400" b="1" dirty="0" smtClean="0"/>
              <a:t>я уже более 5 лет анализом интернета. </a:t>
            </a:r>
            <a:endParaRPr lang="ru-RU" sz="2400" b="1" dirty="0"/>
          </a:p>
          <a:p>
            <a:r>
              <a:rPr lang="ru-RU" b="1" dirty="0" smtClean="0"/>
              <a:t>100</a:t>
            </a:r>
            <a:r>
              <a:rPr lang="en-US" b="1" dirty="0" smtClean="0"/>
              <a:t>,000,00</a:t>
            </a:r>
            <a:r>
              <a:rPr lang="ru-RU" b="1" dirty="0" smtClean="0"/>
              <a:t>+ </a:t>
            </a:r>
            <a:r>
              <a:rPr lang="ru-RU" dirty="0" smtClean="0"/>
              <a:t>ключевых слов</a:t>
            </a:r>
          </a:p>
          <a:p>
            <a:r>
              <a:rPr lang="ru-RU" b="1" dirty="0" smtClean="0"/>
              <a:t>26</a:t>
            </a:r>
            <a:r>
              <a:rPr lang="ru-RU" dirty="0" smtClean="0"/>
              <a:t> региональных баз данных </a:t>
            </a:r>
            <a:r>
              <a:rPr lang="en-US" dirty="0" smtClean="0"/>
              <a:t>Google </a:t>
            </a:r>
          </a:p>
          <a:p>
            <a:r>
              <a:rPr lang="en-US" b="1" dirty="0" smtClean="0"/>
              <a:t>400,000+ </a:t>
            </a:r>
            <a:r>
              <a:rPr lang="ru-RU" dirty="0" smtClean="0"/>
              <a:t>зарегистрированных пользователей</a:t>
            </a:r>
          </a:p>
          <a:p>
            <a:r>
              <a:rPr lang="ru-RU" dirty="0" smtClean="0"/>
              <a:t>Огромный набор инструментов и отчетов по анализу конкурентов и рынка в целом</a:t>
            </a:r>
          </a:p>
          <a:p>
            <a:r>
              <a:rPr lang="ru-RU" dirty="0" smtClean="0"/>
              <a:t>Исторические данные по всем отчетам</a:t>
            </a:r>
            <a:endParaRPr lang="en-US" dirty="0" smtClean="0"/>
          </a:p>
          <a:p>
            <a:endParaRPr lang="en-US" b="1" dirty="0" smtClean="0"/>
          </a:p>
          <a:p>
            <a:endParaRPr lang="ru-RU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8999" y="973138"/>
            <a:ext cx="10975322" cy="698500"/>
          </a:xfrm>
        </p:spPr>
        <p:txBody>
          <a:bodyPr/>
          <a:lstStyle/>
          <a:p>
            <a:r>
              <a:rPr lang="ru-RU" dirty="0" smtClean="0"/>
              <a:t>Почему именно об этом мой доклад?</a:t>
            </a:r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2087068"/>
            <a:ext cx="4976319" cy="54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25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Обзор </a:t>
            </a:r>
            <a:r>
              <a:rPr lang="en-US" sz="4800" dirty="0" smtClean="0"/>
              <a:t>“</a:t>
            </a:r>
            <a:r>
              <a:rPr lang="ru-RU" sz="4800" dirty="0" smtClean="0"/>
              <a:t>новинок</a:t>
            </a:r>
            <a:r>
              <a:rPr lang="en-US" sz="4800" dirty="0" smtClean="0"/>
              <a:t>” Google </a:t>
            </a:r>
            <a:r>
              <a:rPr lang="ru-RU" sz="4800" dirty="0" smtClean="0"/>
              <a:t>за 2013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2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89000" y="1873854"/>
            <a:ext cx="11163299" cy="5760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9000" y="973138"/>
            <a:ext cx="11163300" cy="698500"/>
          </a:xfrm>
        </p:spPr>
        <p:txBody>
          <a:bodyPr/>
          <a:lstStyle/>
          <a:p>
            <a:r>
              <a:rPr lang="ru-RU" dirty="0" smtClean="0"/>
              <a:t>Обзор обновлений </a:t>
            </a:r>
            <a:r>
              <a:rPr lang="en-US" dirty="0" smtClean="0"/>
              <a:t>Google</a:t>
            </a:r>
            <a:r>
              <a:rPr lang="ru-RU" dirty="0" smtClean="0"/>
              <a:t> за 2013 год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95400"/>
              </p:ext>
            </p:extLst>
          </p:nvPr>
        </p:nvGraphicFramePr>
        <p:xfrm>
          <a:off x="914400" y="1873853"/>
          <a:ext cx="11137900" cy="6532335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784475"/>
                <a:gridCol w="2784475"/>
                <a:gridCol w="2784475"/>
                <a:gridCol w="2784475"/>
              </a:tblGrid>
              <a:tr h="21774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Январь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Февраль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Март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Апрель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4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Май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Июнь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Июль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Август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4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Сентябрь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Октябрь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Ноябрь</a:t>
                      </a:r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Декабрь</a:t>
                      </a:r>
                      <a:endParaRPr lang="en-US" sz="2400" dirty="0" smtClean="0"/>
                    </a:p>
                    <a:p>
                      <a:pPr algn="ctr"/>
                      <a:endParaRPr lang="en-US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64530" y="2356407"/>
            <a:ext cx="2743200" cy="16712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1060" y="2356407"/>
            <a:ext cx="2743200" cy="16712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277676" y="2356407"/>
            <a:ext cx="2743200" cy="16712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4440" y="2373119"/>
            <a:ext cx="2743200" cy="16712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ngry_panda_by_kevvylow-d5g2pt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21477" r="5551" b="22003"/>
          <a:stretch/>
        </p:blipFill>
        <p:spPr>
          <a:xfrm>
            <a:off x="1531384" y="2657224"/>
            <a:ext cx="1363841" cy="1186558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931110" y="4614531"/>
            <a:ext cx="2743200" cy="16712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1150" y="4597819"/>
            <a:ext cx="2743200" cy="1671209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34476" y="4597820"/>
            <a:ext cx="2743200" cy="1671209"/>
          </a:xfrm>
          <a:prstGeom prst="rect">
            <a:avLst/>
          </a:prstGeom>
          <a:solidFill>
            <a:schemeClr val="accent2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77676" y="4564395"/>
            <a:ext cx="2743200" cy="1671209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1110" y="6701555"/>
            <a:ext cx="2743200" cy="16712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provided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712090" y="6701555"/>
            <a:ext cx="2743200" cy="1671209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84346" y="6701555"/>
            <a:ext cx="2743200" cy="1671209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Без названия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" name="Picture 23" descr="angry_panda_by_kevvylow-d5g2pt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21477" r="5551" b="22003"/>
          <a:stretch/>
        </p:blipFill>
        <p:spPr>
          <a:xfrm>
            <a:off x="7198187" y="2657224"/>
            <a:ext cx="1363841" cy="1186558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pic>
        <p:nvPicPr>
          <p:cNvPr id="25" name="Picture 24" descr="Angry-Pengu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84" y="4884783"/>
            <a:ext cx="1371600" cy="1097281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sp>
        <p:nvSpPr>
          <p:cNvPr id="26" name="Rectangle 25"/>
          <p:cNvSpPr/>
          <p:nvPr/>
        </p:nvSpPr>
        <p:spPr>
          <a:xfrm>
            <a:off x="9277676" y="6701555"/>
            <a:ext cx="2743200" cy="1671209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0000"/>
                </a:solidFill>
              </a:rPr>
              <a:t>Авторство</a:t>
            </a:r>
          </a:p>
        </p:txBody>
      </p:sp>
      <p:pic>
        <p:nvPicPr>
          <p:cNvPr id="28" name="Picture 27" descr="angry_panda_by_kevvylow-d5g2pt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21477" r="5551" b="22003"/>
          <a:stretch/>
        </p:blipFill>
        <p:spPr>
          <a:xfrm>
            <a:off x="4407560" y="4795506"/>
            <a:ext cx="1363841" cy="1186558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pic>
        <p:nvPicPr>
          <p:cNvPr id="29" name="Picture 28" descr="angry_panda_by_kevvylow-d5g2pt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21477" r="5551" b="22003"/>
          <a:stretch/>
        </p:blipFill>
        <p:spPr>
          <a:xfrm>
            <a:off x="7281739" y="4795506"/>
            <a:ext cx="1363841" cy="1186558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pic>
        <p:nvPicPr>
          <p:cNvPr id="32" name="Picture 31" descr="Angry-Pengu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02" y="6992499"/>
            <a:ext cx="1371600" cy="1097281"/>
          </a:xfrm>
          <a:prstGeom prst="rect">
            <a:avLst/>
          </a:prstGeom>
          <a:ln w="38100" cmpd="sng">
            <a:solidFill>
              <a:schemeClr val="accent2"/>
            </a:solidFill>
          </a:ln>
        </p:spPr>
      </p:pic>
      <p:pic>
        <p:nvPicPr>
          <p:cNvPr id="4" name="Picture 3" descr="Screen Shot 2014-02-13 at 10.04.13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77"/>
          <a:stretch/>
        </p:blipFill>
        <p:spPr>
          <a:xfrm>
            <a:off x="10102369" y="4793344"/>
            <a:ext cx="1278724" cy="1188720"/>
          </a:xfrm>
          <a:prstGeom prst="rect">
            <a:avLst/>
          </a:prstGeom>
          <a:ln w="38100" cmpd="sng">
            <a:solidFill>
              <a:srgbClr val="C0504D"/>
            </a:solidFill>
          </a:ln>
        </p:spPr>
      </p:pic>
    </p:spTree>
    <p:extLst>
      <p:ext uri="{BB962C8B-B14F-4D97-AF65-F5344CB8AC3E}">
        <p14:creationId xmlns:p14="http://schemas.microsoft.com/office/powerpoint/2010/main" val="246377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3601" y="1907278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bit.ly</a:t>
            </a:r>
            <a:r>
              <a:rPr lang="en-US" sz="2800" b="1" dirty="0"/>
              <a:t>/</a:t>
            </a:r>
            <a:r>
              <a:rPr lang="en-US" sz="2800" b="1" dirty="0" err="1"/>
              <a:t>googlechecker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9000" y="973138"/>
            <a:ext cx="11137900" cy="698500"/>
          </a:xfrm>
        </p:spPr>
        <p:txBody>
          <a:bodyPr/>
          <a:lstStyle/>
          <a:p>
            <a:r>
              <a:rPr lang="ru-RU" dirty="0" smtClean="0"/>
              <a:t>Посмотреть повлияли ли </a:t>
            </a:r>
            <a:r>
              <a:rPr lang="ru-RU" dirty="0" err="1" smtClean="0"/>
              <a:t>апдейты</a:t>
            </a:r>
            <a:r>
              <a:rPr lang="ru-RU" dirty="0" smtClean="0"/>
              <a:t> на сайт</a:t>
            </a:r>
            <a:endParaRPr lang="en-US" dirty="0"/>
          </a:p>
        </p:txBody>
      </p:sp>
      <p:pic>
        <p:nvPicPr>
          <p:cNvPr id="5" name="Picture 4" descr="Screen Shot 2014-02-13 at 10.21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542334"/>
            <a:ext cx="11137899" cy="6056827"/>
          </a:xfrm>
          <a:prstGeom prst="rect">
            <a:avLst/>
          </a:prstGeom>
        </p:spPr>
      </p:pic>
      <p:pic>
        <p:nvPicPr>
          <p:cNvPr id="8" name="Picture 7" descr="Screen Shot 2014-02-13 at 10.26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48" y="1915440"/>
            <a:ext cx="4082651" cy="6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9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3601" y="1907278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Mamba.ru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Аналитика</a:t>
            </a:r>
            <a:r>
              <a:rPr lang="en-US" dirty="0" smtClean="0"/>
              <a:t>: </a:t>
            </a:r>
            <a:r>
              <a:rPr lang="ru-RU" dirty="0"/>
              <a:t>ц</a:t>
            </a:r>
            <a:r>
              <a:rPr lang="ru-RU" dirty="0" smtClean="0"/>
              <a:t>ифры и факты </a:t>
            </a:r>
            <a:endParaRPr lang="en-US" dirty="0"/>
          </a:p>
        </p:txBody>
      </p:sp>
      <p:pic>
        <p:nvPicPr>
          <p:cNvPr id="4" name="Picture 3" descr="Screen Shot 2014-02-12 at 12.1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640511"/>
            <a:ext cx="11202837" cy="39941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66893" y="3960768"/>
            <a:ext cx="1236563" cy="1303544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02-12 at 9.0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1978850"/>
            <a:ext cx="2209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5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3601" y="1907278"/>
            <a:ext cx="11163299" cy="5760000"/>
          </a:xfrm>
        </p:spPr>
        <p:txBody>
          <a:bodyPr/>
          <a:lstStyle/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ГЛАВНОЕ ЧЕТКО ОПРЕДЕЛИТЬ ЦЕЛЬ</a:t>
            </a:r>
            <a:r>
              <a:rPr lang="ru-RU" sz="2800" b="1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Аналитика</a:t>
            </a:r>
            <a:r>
              <a:rPr lang="en-US" dirty="0"/>
              <a:t>: </a:t>
            </a:r>
            <a:r>
              <a:rPr lang="ru-RU" dirty="0"/>
              <a:t>цифры и факты </a:t>
            </a:r>
            <a:endParaRPr lang="en-US" dirty="0"/>
          </a:p>
        </p:txBody>
      </p:sp>
      <p:pic>
        <p:nvPicPr>
          <p:cNvPr id="5" name="Picture 4" descr="Screen Shot 2014-02-12 at 8.54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" b="72908"/>
          <a:stretch/>
        </p:blipFill>
        <p:spPr>
          <a:xfrm>
            <a:off x="863601" y="2439968"/>
            <a:ext cx="8552056" cy="2222708"/>
          </a:xfrm>
          <a:prstGeom prst="rect">
            <a:avLst/>
          </a:prstGeom>
        </p:spPr>
      </p:pic>
      <p:pic>
        <p:nvPicPr>
          <p:cNvPr id="7" name="Picture 6" descr="Screen Shot 2014-02-12 at 8.54.4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t="29379" r="56086"/>
          <a:stretch/>
        </p:blipFill>
        <p:spPr>
          <a:xfrm>
            <a:off x="8772915" y="2439968"/>
            <a:ext cx="3197081" cy="4729523"/>
          </a:xfrm>
          <a:prstGeom prst="rect">
            <a:avLst/>
          </a:prstGeom>
        </p:spPr>
      </p:pic>
      <p:pic>
        <p:nvPicPr>
          <p:cNvPr id="8" name="Picture 7" descr="Screen Shot 2014-02-12 at 9.0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919268"/>
            <a:ext cx="2209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3601" y="1723873"/>
            <a:ext cx="11163299" cy="5760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/>
              <a:t>Mamba.ru</a:t>
            </a:r>
            <a:r>
              <a:rPr lang="en-US" sz="2800" b="1" dirty="0" smtClean="0"/>
              <a:t> – </a:t>
            </a:r>
            <a:r>
              <a:rPr lang="ru-RU" sz="2800" b="1" dirty="0" smtClean="0"/>
              <a:t>Потерянные ключевые слова в </a:t>
            </a:r>
            <a:r>
              <a:rPr lang="en-US" sz="2800" b="1" dirty="0" smtClean="0"/>
              <a:t>Top20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Аналитика</a:t>
            </a:r>
            <a:r>
              <a:rPr lang="en-US" dirty="0"/>
              <a:t>: </a:t>
            </a:r>
            <a:r>
              <a:rPr lang="ru-RU" dirty="0"/>
              <a:t>цифры и факты 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68730667"/>
              </p:ext>
            </p:extLst>
          </p:nvPr>
        </p:nvGraphicFramePr>
        <p:xfrm>
          <a:off x="889000" y="2486311"/>
          <a:ext cx="10808218" cy="590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Screen Shot 2014-02-12 at 9.00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7" y="1723873"/>
            <a:ext cx="22098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EMrush Tit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SEMrush Images +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SEMrush Images + U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SEMrush Images + OL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SEMrush 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Mrush Se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EMrush Blank / Default 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Mrush Tab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Mrush Char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SEMrush Qu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SEMrush Unordered Lists / TO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SEMrush Numbered Lis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EMrush Im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7020</TotalTime>
  <Pages>0</Pages>
  <Words>345</Words>
  <Characters>0</Characters>
  <Application>Microsoft Macintosh PowerPoint</Application>
  <PresentationFormat>Custom</PresentationFormat>
  <Lines>0</Lines>
  <Paragraphs>91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SEMrush Titles</vt:lpstr>
      <vt:lpstr>SEMrush Sections</vt:lpstr>
      <vt:lpstr>SEMrush Blank / Default Text</vt:lpstr>
      <vt:lpstr>SEMrush Tables</vt:lpstr>
      <vt:lpstr>SEMrush Charts</vt:lpstr>
      <vt:lpstr>SEMrush Quote</vt:lpstr>
      <vt:lpstr>SEMrush Unordered Lists / TOC</vt:lpstr>
      <vt:lpstr>SEMrush Numbered Lists</vt:lpstr>
      <vt:lpstr>SEMrush Images</vt:lpstr>
      <vt:lpstr>SEMrush Images + Text</vt:lpstr>
      <vt:lpstr>SEMrush Images + ULs</vt:lpstr>
      <vt:lpstr>SEMrush Images + OLs</vt:lpstr>
      <vt:lpstr>SEMrush Thank You</vt:lpstr>
      <vt:lpstr>"Новинки" от Google и их влияние на российский SEO рынок. Кейсы и цифры.</vt:lpstr>
      <vt:lpstr>PowerPoint Presentation</vt:lpstr>
      <vt:lpstr>PowerPoint Presentation</vt:lpstr>
      <vt:lpstr>Обзор “новинок” Google за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On-site факторы ранжирования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SEO + SMM = вместе навсегда</vt:lpstr>
      <vt:lpstr>PowerPoint Presentation</vt:lpstr>
      <vt:lpstr>PowerPoint Presentation</vt:lpstr>
      <vt:lpstr>Какие бэклинки работают?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Александра</dc:creator>
  <cp:lastModifiedBy>Александра Тачалова</cp:lastModifiedBy>
  <cp:revision>200</cp:revision>
  <cp:lastPrinted>2014-02-11T15:28:22Z</cp:lastPrinted>
  <dcterms:modified xsi:type="dcterms:W3CDTF">2014-02-13T06:37:52Z</dcterms:modified>
</cp:coreProperties>
</file>