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0" r:id="rId18"/>
    <p:sldId id="258" r:id="rId19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99"/>
    <a:srgbClr val="336699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9;&#1080;&#1083;&#1080;&#1081;\Desktop\docs\&#1044;&#1080;&#1085;&#1072;&#1084;&#1080;&#1082;&#1072;%20&#1082;&#1083;&#1102;&#1095;&#1077;&#1074;&#1099;&#1093;%20&#1087;&#1086;&#1082;&#1072;&#1079;&#1072;&#1090;&#1077;&#1083;&#1077;&#1081;%20&#1048;&#1085;&#1092;&#108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9;&#1080;&#1083;&#1080;&#1081;\Desktop\docs\&#1044;&#1080;&#1085;&#1072;&#1084;&#1080;&#1082;&#1072;%20&#1082;&#1083;&#1102;&#1095;&#1077;&#1074;&#1099;&#1093;%20&#1087;&#1086;&#1082;&#1072;&#1079;&#1072;&#1090;&#1077;&#1083;&#1077;&#1081;%20&#1048;&#1085;&#1092;&#108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9;&#1080;&#1083;&#1080;&#1081;\Desktop\docs\&#1044;&#1080;&#1085;&#1072;&#1084;&#1080;&#1082;&#1072;%20&#1082;&#1083;&#1102;&#1095;&#1077;&#1074;&#1099;&#1093;%20&#1087;&#1086;&#1082;&#1072;&#1079;&#1072;&#1090;&#1077;&#1083;&#1077;&#1081;%20&#1048;&#1085;&#1092;&#108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9;&#1080;&#1083;&#1080;&#1081;\Desktop\docs\&#1044;&#1080;&#1085;&#1072;&#1084;&#1080;&#1082;&#1072;%20&#1082;&#1083;&#1102;&#1095;&#1077;&#1074;&#1099;&#1093;%20&#1087;&#1086;&#1082;&#1072;&#1079;&#1072;&#1090;&#1077;&#1083;&#1077;&#1081;%20&#1048;&#1085;&#1092;&#108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9;&#1080;&#1083;&#1080;&#1081;\Desktop\docs\&#1044;&#1080;&#1085;&#1072;&#1084;&#1080;&#1082;&#1072;%20&#1082;&#1083;&#1102;&#1095;&#1077;&#1074;&#1099;&#1093;%20&#1087;&#1086;&#1082;&#1072;&#1079;&#1072;&#1090;&#1077;&#1083;&#1077;&#1081;%20&#1048;&#1085;&#1092;&#1086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9;&#1080;&#1083;&#1080;&#1081;\Desktop\docs\&#1044;&#1080;&#1085;&#1072;&#1084;&#1080;&#1082;&#1072;%20&#1082;&#1083;&#1102;&#1095;&#1077;&#1074;&#1099;&#1093;%20&#1087;&#1086;&#1082;&#1072;&#1079;&#1072;&#1090;&#1077;&#1083;&#1077;&#1081;%20&#1048;&#1085;&#1092;&#1086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9;&#1080;&#1083;&#1080;&#1081;\Desktop\docs\&#1044;&#1080;&#1085;&#1072;&#1084;&#1080;&#1082;&#1072;%20&#1082;&#1083;&#1102;&#1095;&#1077;&#1074;&#1099;&#1093;%20&#1087;&#1086;&#1082;&#1072;&#1079;&#1072;&#1090;&#1077;&#1083;&#1077;&#1081;%20&#1048;&#1085;&#1092;&#1086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9;&#1080;&#1083;&#1080;&#1081;\Desktop\docs\&#1044;&#1080;&#1085;&#1072;&#1084;&#1080;&#1082;&#1072;%20&#1082;&#1083;&#1102;&#1095;&#1077;&#1074;&#1099;&#1093;%20&#1087;&#1086;&#1082;&#1072;&#1079;&#1072;&#1090;&#1077;&#1083;&#1077;&#1081;%20&#1048;&#1085;&#1092;&#1086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'2013'!$A$3</c:f>
              <c:strCache>
                <c:ptCount val="1"/>
                <c:pt idx="0">
                  <c:v>Яндекс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'2013'!$B$1:$H$1</c:f>
              <c:strCache>
                <c:ptCount val="7"/>
                <c:pt idx="0">
                  <c:v>Июнь</c:v>
                </c:pt>
                <c:pt idx="1">
                  <c:v>Июль</c:v>
                </c:pt>
                <c:pt idx="2">
                  <c:v>Август</c:v>
                </c:pt>
                <c:pt idx="3">
                  <c:v>Сентябрь</c:v>
                </c:pt>
                <c:pt idx="4">
                  <c:v>Октябрь</c:v>
                </c:pt>
                <c:pt idx="5">
                  <c:v>Ноябрь</c:v>
                </c:pt>
                <c:pt idx="6">
                  <c:v>Декабрь</c:v>
                </c:pt>
              </c:strCache>
            </c:strRef>
          </c:cat>
          <c:val>
            <c:numRef>
              <c:f>'2013'!$B$3:$H$3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52</c:v>
                </c:pt>
                <c:pt idx="4">
                  <c:v>75</c:v>
                </c:pt>
                <c:pt idx="5">
                  <c:v>16</c:v>
                </c:pt>
                <c:pt idx="6">
                  <c:v>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64588928"/>
        <c:axId val="264587752"/>
        <c:axId val="0"/>
      </c:bar3DChart>
      <c:catAx>
        <c:axId val="264588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587752"/>
        <c:crosses val="autoZero"/>
        <c:auto val="1"/>
        <c:lblAlgn val="ctr"/>
        <c:lblOffset val="100"/>
        <c:noMultiLvlLbl val="0"/>
      </c:catAx>
      <c:valAx>
        <c:axId val="26458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58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'2013'!$A$2</c:f>
              <c:strCache>
                <c:ptCount val="1"/>
                <c:pt idx="0">
                  <c:v>Google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'2013'!$B$1:$H$1</c:f>
              <c:strCache>
                <c:ptCount val="7"/>
                <c:pt idx="0">
                  <c:v>Июнь</c:v>
                </c:pt>
                <c:pt idx="1">
                  <c:v>Июль</c:v>
                </c:pt>
                <c:pt idx="2">
                  <c:v>Август</c:v>
                </c:pt>
                <c:pt idx="3">
                  <c:v>Сентябрь</c:v>
                </c:pt>
                <c:pt idx="4">
                  <c:v>Октябрь</c:v>
                </c:pt>
                <c:pt idx="5">
                  <c:v>Ноябрь</c:v>
                </c:pt>
                <c:pt idx="6">
                  <c:v>Декабрь</c:v>
                </c:pt>
              </c:strCache>
            </c:strRef>
          </c:cat>
          <c:val>
            <c:numRef>
              <c:f>'2013'!$B$2:$H$2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59</c:v>
                </c:pt>
                <c:pt idx="4">
                  <c:v>145</c:v>
                </c:pt>
                <c:pt idx="5">
                  <c:v>184</c:v>
                </c:pt>
                <c:pt idx="6">
                  <c:v>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20263672"/>
        <c:axId val="320264456"/>
        <c:axId val="0"/>
      </c:bar3DChart>
      <c:catAx>
        <c:axId val="320263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0264456"/>
        <c:crosses val="autoZero"/>
        <c:auto val="1"/>
        <c:lblAlgn val="ctr"/>
        <c:lblOffset val="100"/>
        <c:noMultiLvlLbl val="0"/>
      </c:catAx>
      <c:valAx>
        <c:axId val="320264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0263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'2013'!$B$1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('2013'!$A$2:$A$3,'2013'!$A$5,'2013'!$A$30:$A$31)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Twitter</c:v>
                </c:pt>
                <c:pt idx="4">
                  <c:v>Facebook</c:v>
                </c:pt>
              </c:strCache>
            </c:strRef>
          </c:cat>
          <c:val>
            <c:numRef>
              <c:f>('2013'!$B$2:$B$3,'2013'!$B$5,'2013'!$B$30:$B$31)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'2013'!$C$1</c:f>
              <c:strCache>
                <c:ptCount val="1"/>
                <c:pt idx="0">
                  <c:v>Июль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('2013'!$A$2:$A$3,'2013'!$A$5,'2013'!$A$30:$A$31)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Twitter</c:v>
                </c:pt>
                <c:pt idx="4">
                  <c:v>Facebook</c:v>
                </c:pt>
              </c:strCache>
            </c:strRef>
          </c:cat>
          <c:val>
            <c:numRef>
              <c:f>('2013'!$C$2:$C$3,'2013'!$C$5,'2013'!$C$30:$C$31)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12</c:v>
                </c:pt>
                <c:pt idx="3">
                  <c:v>37</c:v>
                </c:pt>
                <c:pt idx="4">
                  <c:v>40</c:v>
                </c:pt>
              </c:numCache>
            </c:numRef>
          </c:val>
        </c:ser>
        <c:ser>
          <c:idx val="2"/>
          <c:order val="2"/>
          <c:tx>
            <c:strRef>
              <c:f>'2013'!$D$1</c:f>
              <c:strCache>
                <c:ptCount val="1"/>
                <c:pt idx="0">
                  <c:v>Август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('2013'!$A$2:$A$3,'2013'!$A$5,'2013'!$A$30:$A$31)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Twitter</c:v>
                </c:pt>
                <c:pt idx="4">
                  <c:v>Facebook</c:v>
                </c:pt>
              </c:strCache>
            </c:strRef>
          </c:cat>
          <c:val>
            <c:numRef>
              <c:f>('2013'!$D$2:$D$3,'2013'!$D$5,'2013'!$D$30:$D$31)</c:f>
              <c:numCache>
                <c:formatCode>General</c:formatCode>
                <c:ptCount val="5"/>
                <c:pt idx="0">
                  <c:v>16</c:v>
                </c:pt>
                <c:pt idx="1">
                  <c:v>8</c:v>
                </c:pt>
                <c:pt idx="2">
                  <c:v>23</c:v>
                </c:pt>
                <c:pt idx="3">
                  <c:v>104</c:v>
                </c:pt>
                <c:pt idx="4">
                  <c:v>70</c:v>
                </c:pt>
              </c:numCache>
            </c:numRef>
          </c:val>
        </c:ser>
        <c:ser>
          <c:idx val="3"/>
          <c:order val="3"/>
          <c:tx>
            <c:strRef>
              <c:f>'2013'!$E$1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('2013'!$A$2:$A$3,'2013'!$A$5,'2013'!$A$30:$A$31)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Twitter</c:v>
                </c:pt>
                <c:pt idx="4">
                  <c:v>Facebook</c:v>
                </c:pt>
              </c:strCache>
            </c:strRef>
          </c:cat>
          <c:val>
            <c:numRef>
              <c:f>('2013'!$E$2:$E$3,'2013'!$E$5,'2013'!$E$30:$E$31)</c:f>
              <c:numCache>
                <c:formatCode>General</c:formatCode>
                <c:ptCount val="5"/>
                <c:pt idx="0">
                  <c:v>59</c:v>
                </c:pt>
                <c:pt idx="1">
                  <c:v>52</c:v>
                </c:pt>
                <c:pt idx="2">
                  <c:v>84</c:v>
                </c:pt>
                <c:pt idx="3">
                  <c:v>534</c:v>
                </c:pt>
                <c:pt idx="4">
                  <c:v>232</c:v>
                </c:pt>
              </c:numCache>
            </c:numRef>
          </c:val>
        </c:ser>
        <c:ser>
          <c:idx val="4"/>
          <c:order val="4"/>
          <c:tx>
            <c:strRef>
              <c:f>'2013'!$F$1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('2013'!$A$2:$A$3,'2013'!$A$5,'2013'!$A$30:$A$31)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Twitter</c:v>
                </c:pt>
                <c:pt idx="4">
                  <c:v>Facebook</c:v>
                </c:pt>
              </c:strCache>
            </c:strRef>
          </c:cat>
          <c:val>
            <c:numRef>
              <c:f>('2013'!$F$2:$F$3,'2013'!$F$5,'2013'!$F$30:$F$31)</c:f>
              <c:numCache>
                <c:formatCode>General</c:formatCode>
                <c:ptCount val="5"/>
                <c:pt idx="0">
                  <c:v>145</c:v>
                </c:pt>
                <c:pt idx="1">
                  <c:v>75</c:v>
                </c:pt>
                <c:pt idx="2">
                  <c:v>194</c:v>
                </c:pt>
                <c:pt idx="3">
                  <c:v>504</c:v>
                </c:pt>
                <c:pt idx="4">
                  <c:v>128</c:v>
                </c:pt>
              </c:numCache>
            </c:numRef>
          </c:val>
        </c:ser>
        <c:ser>
          <c:idx val="5"/>
          <c:order val="5"/>
          <c:tx>
            <c:strRef>
              <c:f>'2013'!$G$1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('2013'!$A$2:$A$3,'2013'!$A$5,'2013'!$A$30:$A$31)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Twitter</c:v>
                </c:pt>
                <c:pt idx="4">
                  <c:v>Facebook</c:v>
                </c:pt>
              </c:strCache>
            </c:strRef>
          </c:cat>
          <c:val>
            <c:numRef>
              <c:f>('2013'!$G$2:$G$3,'2013'!$G$5,'2013'!$G$30:$G$31)</c:f>
              <c:numCache>
                <c:formatCode>General</c:formatCode>
                <c:ptCount val="5"/>
                <c:pt idx="0">
                  <c:v>184</c:v>
                </c:pt>
                <c:pt idx="1">
                  <c:v>16</c:v>
                </c:pt>
                <c:pt idx="2">
                  <c:v>192</c:v>
                </c:pt>
                <c:pt idx="3">
                  <c:v>270</c:v>
                </c:pt>
                <c:pt idx="4">
                  <c:v>40</c:v>
                </c:pt>
              </c:numCache>
            </c:numRef>
          </c:val>
        </c:ser>
        <c:ser>
          <c:idx val="6"/>
          <c:order val="6"/>
          <c:tx>
            <c:strRef>
              <c:f>'2013'!$H$1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('2013'!$A$2:$A$3,'2013'!$A$5,'2013'!$A$30:$A$31)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Twitter</c:v>
                </c:pt>
                <c:pt idx="4">
                  <c:v>Facebook</c:v>
                </c:pt>
              </c:strCache>
            </c:strRef>
          </c:cat>
          <c:val>
            <c:numRef>
              <c:f>('2013'!$H$2:$H$3,'2013'!$H$5,'2013'!$H$30:$H$31)</c:f>
              <c:numCache>
                <c:formatCode>General</c:formatCode>
                <c:ptCount val="5"/>
                <c:pt idx="0">
                  <c:v>253</c:v>
                </c:pt>
                <c:pt idx="1">
                  <c:v>182</c:v>
                </c:pt>
                <c:pt idx="2">
                  <c:v>373</c:v>
                </c:pt>
                <c:pt idx="3">
                  <c:v>589</c:v>
                </c:pt>
                <c:pt idx="4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20201808"/>
        <c:axId val="320202592"/>
        <c:axId val="0"/>
      </c:bar3DChart>
      <c:catAx>
        <c:axId val="32020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0202592"/>
        <c:crosses val="autoZero"/>
        <c:auto val="1"/>
        <c:lblAlgn val="ctr"/>
        <c:lblOffset val="100"/>
        <c:noMultiLvlLbl val="0"/>
      </c:catAx>
      <c:valAx>
        <c:axId val="32020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020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Конференция!$B$1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(Конференция!$A$2:$A$3,Конференция!$A$5,Конференция!$A$21:$A$22)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Facebook</c:v>
                </c:pt>
                <c:pt idx="4">
                  <c:v>Twitter</c:v>
                </c:pt>
              </c:strCache>
            </c:strRef>
          </c:cat>
          <c:val>
            <c:numRef>
              <c:f>(Конференция!$B$2:$B$3,Конференция!$B$5,Конференция!$B$21:$B$22)</c:f>
              <c:numCache>
                <c:formatCode>General</c:formatCode>
                <c:ptCount val="5"/>
                <c:pt idx="0">
                  <c:v>11</c:v>
                </c:pt>
                <c:pt idx="1">
                  <c:v>38</c:v>
                </c:pt>
                <c:pt idx="2">
                  <c:v>50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Конференция!$C$1</c:f>
              <c:strCache>
                <c:ptCount val="1"/>
                <c:pt idx="0">
                  <c:v>Июль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(Конференция!$A$2:$A$3,Конференция!$A$5,Конференция!$A$21:$A$22)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Facebook</c:v>
                </c:pt>
                <c:pt idx="4">
                  <c:v>Twitter</c:v>
                </c:pt>
              </c:strCache>
            </c:strRef>
          </c:cat>
          <c:val>
            <c:numRef>
              <c:f>(Конференция!$C$2:$C$3,Конференция!$C$5,Конференция!$C$21:$C$22)</c:f>
              <c:numCache>
                <c:formatCode>General</c:formatCode>
                <c:ptCount val="5"/>
                <c:pt idx="0">
                  <c:v>15</c:v>
                </c:pt>
                <c:pt idx="1">
                  <c:v>23</c:v>
                </c:pt>
                <c:pt idx="2">
                  <c:v>38</c:v>
                </c:pt>
                <c:pt idx="3">
                  <c:v>10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Конференция!$D$1</c:f>
              <c:strCache>
                <c:ptCount val="1"/>
                <c:pt idx="0">
                  <c:v>Август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(Конференция!$A$2:$A$3,Конференция!$A$5,Конференция!$A$21:$A$22)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Facebook</c:v>
                </c:pt>
                <c:pt idx="4">
                  <c:v>Twitter</c:v>
                </c:pt>
              </c:strCache>
            </c:strRef>
          </c:cat>
          <c:val>
            <c:numRef>
              <c:f>(Конференция!$D$2:$D$3,Конференция!$D$5,Конференция!$D$21:$D$22)</c:f>
              <c:numCache>
                <c:formatCode>General</c:formatCode>
                <c:ptCount val="5"/>
                <c:pt idx="0">
                  <c:v>10</c:v>
                </c:pt>
                <c:pt idx="1">
                  <c:v>16</c:v>
                </c:pt>
                <c:pt idx="2">
                  <c:v>28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</c:ser>
        <c:ser>
          <c:idx val="3"/>
          <c:order val="3"/>
          <c:tx>
            <c:strRef>
              <c:f>Конференция!$E$1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(Конференция!$A$2:$A$3,Конференция!$A$5,Конференция!$A$21:$A$22)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Facebook</c:v>
                </c:pt>
                <c:pt idx="4">
                  <c:v>Twitter</c:v>
                </c:pt>
              </c:strCache>
            </c:strRef>
          </c:cat>
          <c:val>
            <c:numRef>
              <c:f>(Конференция!$E$2:$E$3,Конференция!$E$5,Конференция!$E$21:$E$22)</c:f>
              <c:numCache>
                <c:formatCode>General</c:formatCode>
                <c:ptCount val="5"/>
                <c:pt idx="0">
                  <c:v>30</c:v>
                </c:pt>
                <c:pt idx="1">
                  <c:v>32</c:v>
                </c:pt>
                <c:pt idx="2">
                  <c:v>63</c:v>
                </c:pt>
                <c:pt idx="3">
                  <c:v>15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Конференция!$F$1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(Конференция!$A$2:$A$3,Конференция!$A$5,Конференция!$A$21:$A$22)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Facebook</c:v>
                </c:pt>
                <c:pt idx="4">
                  <c:v>Twitter</c:v>
                </c:pt>
              </c:strCache>
            </c:strRef>
          </c:cat>
          <c:val>
            <c:numRef>
              <c:f>(Конференция!$F$2:$F$3,Конференция!$F$5,Конференция!$F$21:$F$22)</c:f>
              <c:numCache>
                <c:formatCode>General</c:formatCode>
                <c:ptCount val="5"/>
                <c:pt idx="0">
                  <c:v>16</c:v>
                </c:pt>
                <c:pt idx="1">
                  <c:v>17</c:v>
                </c:pt>
                <c:pt idx="2">
                  <c:v>38</c:v>
                </c:pt>
                <c:pt idx="3">
                  <c:v>19</c:v>
                </c:pt>
                <c:pt idx="4">
                  <c:v>13</c:v>
                </c:pt>
              </c:numCache>
            </c:numRef>
          </c:val>
        </c:ser>
        <c:ser>
          <c:idx val="5"/>
          <c:order val="5"/>
          <c:tx>
            <c:strRef>
              <c:f>Конференция!$G$1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(Конференция!$A$2:$A$3,Конференция!$A$5,Конференция!$A$21:$A$22)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Facebook</c:v>
                </c:pt>
                <c:pt idx="4">
                  <c:v>Twitter</c:v>
                </c:pt>
              </c:strCache>
            </c:strRef>
          </c:cat>
          <c:val>
            <c:numRef>
              <c:f>(Конференция!$G$2:$G$3,Конференция!$G$5,Конференция!$G$21:$G$22)</c:f>
              <c:numCache>
                <c:formatCode>General</c:formatCode>
                <c:ptCount val="5"/>
                <c:pt idx="0">
                  <c:v>41</c:v>
                </c:pt>
                <c:pt idx="1">
                  <c:v>35</c:v>
                </c:pt>
                <c:pt idx="2">
                  <c:v>78</c:v>
                </c:pt>
                <c:pt idx="3">
                  <c:v>26</c:v>
                </c:pt>
                <c:pt idx="4">
                  <c:v>49</c:v>
                </c:pt>
              </c:numCache>
            </c:numRef>
          </c:val>
        </c:ser>
        <c:ser>
          <c:idx val="6"/>
          <c:order val="6"/>
          <c:tx>
            <c:strRef>
              <c:f>Конференция!$H$1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(Конференция!$A$2:$A$3,Конференция!$A$5,Конференция!$A$21:$A$22)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Facebook</c:v>
                </c:pt>
                <c:pt idx="4">
                  <c:v>Twitter</c:v>
                </c:pt>
              </c:strCache>
            </c:strRef>
          </c:cat>
          <c:val>
            <c:numRef>
              <c:f>(Конференция!$H$2:$H$3,Конференция!$H$5,Конференция!$H$21:$H$22)</c:f>
              <c:numCache>
                <c:formatCode>General</c:formatCode>
                <c:ptCount val="5"/>
                <c:pt idx="0">
                  <c:v>50</c:v>
                </c:pt>
                <c:pt idx="1">
                  <c:v>56</c:v>
                </c:pt>
                <c:pt idx="2">
                  <c:v>107</c:v>
                </c:pt>
                <c:pt idx="3">
                  <c:v>241</c:v>
                </c:pt>
                <c:pt idx="4">
                  <c:v>23</c:v>
                </c:pt>
              </c:numCache>
            </c:numRef>
          </c:val>
        </c:ser>
        <c:ser>
          <c:idx val="7"/>
          <c:order val="7"/>
          <c:tx>
            <c:strRef>
              <c:f>Конференция!$I$1</c:f>
              <c:strCache>
                <c:ptCount val="1"/>
                <c:pt idx="0">
                  <c:v>Январь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accent2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(Конференция!$A$2:$A$3,Конференция!$A$5,Конференция!$A$21:$A$22)</c:f>
              <c:strCache>
                <c:ptCount val="5"/>
                <c:pt idx="0">
                  <c:v>Google</c:v>
                </c:pt>
                <c:pt idx="1">
                  <c:v>Яндекс</c:v>
                </c:pt>
                <c:pt idx="2">
                  <c:v>Видимость (в запросах)</c:v>
                </c:pt>
                <c:pt idx="3">
                  <c:v>Facebook</c:v>
                </c:pt>
                <c:pt idx="4">
                  <c:v>Twitter</c:v>
                </c:pt>
              </c:strCache>
            </c:strRef>
          </c:cat>
          <c:val>
            <c:numRef>
              <c:f>(Конференция!$I$2:$I$3,Конференция!$I$5,Конференция!$I$21:$I$22)</c:f>
              <c:numCache>
                <c:formatCode>General</c:formatCode>
                <c:ptCount val="5"/>
                <c:pt idx="0">
                  <c:v>121</c:v>
                </c:pt>
                <c:pt idx="1">
                  <c:v>150</c:v>
                </c:pt>
                <c:pt idx="2">
                  <c:v>275</c:v>
                </c:pt>
                <c:pt idx="3">
                  <c:v>381</c:v>
                </c:pt>
                <c:pt idx="4">
                  <c:v>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22045544"/>
        <c:axId val="322046328"/>
        <c:axId val="0"/>
      </c:bar3DChart>
      <c:catAx>
        <c:axId val="32204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2046328"/>
        <c:crosses val="autoZero"/>
        <c:auto val="1"/>
        <c:lblAlgn val="ctr"/>
        <c:lblOffset val="100"/>
        <c:noMultiLvlLbl val="0"/>
      </c:catAx>
      <c:valAx>
        <c:axId val="322046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204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'2013'!$B$1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('2013'!$A$3,'2013'!$A$30)</c:f>
              <c:strCache>
                <c:ptCount val="2"/>
                <c:pt idx="0">
                  <c:v>Яндекс</c:v>
                </c:pt>
                <c:pt idx="1">
                  <c:v>Twitter</c:v>
                </c:pt>
              </c:strCache>
            </c:strRef>
          </c:cat>
          <c:val>
            <c:numRef>
              <c:f>('2013'!$B$3,'2013'!$B$30)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'2013'!$C$1</c:f>
              <c:strCache>
                <c:ptCount val="1"/>
                <c:pt idx="0">
                  <c:v>Июль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('2013'!$A$3,'2013'!$A$30)</c:f>
              <c:strCache>
                <c:ptCount val="2"/>
                <c:pt idx="0">
                  <c:v>Яндекс</c:v>
                </c:pt>
                <c:pt idx="1">
                  <c:v>Twitter</c:v>
                </c:pt>
              </c:strCache>
            </c:strRef>
          </c:cat>
          <c:val>
            <c:numRef>
              <c:f>('2013'!$C$3,'2013'!$C$30)</c:f>
              <c:numCache>
                <c:formatCode>General</c:formatCode>
                <c:ptCount val="2"/>
                <c:pt idx="0">
                  <c:v>4</c:v>
                </c:pt>
                <c:pt idx="1">
                  <c:v>37</c:v>
                </c:pt>
              </c:numCache>
            </c:numRef>
          </c:val>
        </c:ser>
        <c:ser>
          <c:idx val="2"/>
          <c:order val="2"/>
          <c:tx>
            <c:strRef>
              <c:f>'2013'!$D$1</c:f>
              <c:strCache>
                <c:ptCount val="1"/>
                <c:pt idx="0">
                  <c:v>Август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('2013'!$A$3,'2013'!$A$30)</c:f>
              <c:strCache>
                <c:ptCount val="2"/>
                <c:pt idx="0">
                  <c:v>Яндекс</c:v>
                </c:pt>
                <c:pt idx="1">
                  <c:v>Twitter</c:v>
                </c:pt>
              </c:strCache>
            </c:strRef>
          </c:cat>
          <c:val>
            <c:numRef>
              <c:f>('2013'!$D$3,'2013'!$D$30)</c:f>
              <c:numCache>
                <c:formatCode>General</c:formatCode>
                <c:ptCount val="2"/>
                <c:pt idx="0">
                  <c:v>8</c:v>
                </c:pt>
                <c:pt idx="1">
                  <c:v>104</c:v>
                </c:pt>
              </c:numCache>
            </c:numRef>
          </c:val>
        </c:ser>
        <c:ser>
          <c:idx val="3"/>
          <c:order val="3"/>
          <c:tx>
            <c:strRef>
              <c:f>'2013'!$E$1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('2013'!$A$3,'2013'!$A$30)</c:f>
              <c:strCache>
                <c:ptCount val="2"/>
                <c:pt idx="0">
                  <c:v>Яндекс</c:v>
                </c:pt>
                <c:pt idx="1">
                  <c:v>Twitter</c:v>
                </c:pt>
              </c:strCache>
            </c:strRef>
          </c:cat>
          <c:val>
            <c:numRef>
              <c:f>('2013'!$E$3,'2013'!$E$30)</c:f>
              <c:numCache>
                <c:formatCode>General</c:formatCode>
                <c:ptCount val="2"/>
                <c:pt idx="0">
                  <c:v>52</c:v>
                </c:pt>
                <c:pt idx="1">
                  <c:v>534</c:v>
                </c:pt>
              </c:numCache>
            </c:numRef>
          </c:val>
        </c:ser>
        <c:ser>
          <c:idx val="4"/>
          <c:order val="4"/>
          <c:tx>
            <c:strRef>
              <c:f>'2013'!$F$1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('2013'!$A$3,'2013'!$A$30)</c:f>
              <c:strCache>
                <c:ptCount val="2"/>
                <c:pt idx="0">
                  <c:v>Яндекс</c:v>
                </c:pt>
                <c:pt idx="1">
                  <c:v>Twitter</c:v>
                </c:pt>
              </c:strCache>
            </c:strRef>
          </c:cat>
          <c:val>
            <c:numRef>
              <c:f>('2013'!$F$3,'2013'!$F$30)</c:f>
              <c:numCache>
                <c:formatCode>General</c:formatCode>
                <c:ptCount val="2"/>
                <c:pt idx="0">
                  <c:v>75</c:v>
                </c:pt>
                <c:pt idx="1">
                  <c:v>504</c:v>
                </c:pt>
              </c:numCache>
            </c:numRef>
          </c:val>
        </c:ser>
        <c:ser>
          <c:idx val="5"/>
          <c:order val="5"/>
          <c:tx>
            <c:strRef>
              <c:f>'2013'!$G$1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('2013'!$A$3,'2013'!$A$30)</c:f>
              <c:strCache>
                <c:ptCount val="2"/>
                <c:pt idx="0">
                  <c:v>Яндекс</c:v>
                </c:pt>
                <c:pt idx="1">
                  <c:v>Twitter</c:v>
                </c:pt>
              </c:strCache>
            </c:strRef>
          </c:cat>
          <c:val>
            <c:numRef>
              <c:f>('2013'!$G$3,'2013'!$G$30)</c:f>
              <c:numCache>
                <c:formatCode>General</c:formatCode>
                <c:ptCount val="2"/>
                <c:pt idx="0">
                  <c:v>16</c:v>
                </c:pt>
                <c:pt idx="1">
                  <c:v>270</c:v>
                </c:pt>
              </c:numCache>
            </c:numRef>
          </c:val>
        </c:ser>
        <c:ser>
          <c:idx val="6"/>
          <c:order val="6"/>
          <c:tx>
            <c:strRef>
              <c:f>'2013'!$H$1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('2013'!$A$3,'2013'!$A$30)</c:f>
              <c:strCache>
                <c:ptCount val="2"/>
                <c:pt idx="0">
                  <c:v>Яндекс</c:v>
                </c:pt>
                <c:pt idx="1">
                  <c:v>Twitter</c:v>
                </c:pt>
              </c:strCache>
            </c:strRef>
          </c:cat>
          <c:val>
            <c:numRef>
              <c:f>('2013'!$H$3,'2013'!$H$30)</c:f>
              <c:numCache>
                <c:formatCode>General</c:formatCode>
                <c:ptCount val="2"/>
                <c:pt idx="0">
                  <c:v>182</c:v>
                </c:pt>
                <c:pt idx="1">
                  <c:v>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20262888"/>
        <c:axId val="320269552"/>
        <c:axId val="0"/>
      </c:bar3DChart>
      <c:catAx>
        <c:axId val="320262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0269552"/>
        <c:crosses val="autoZero"/>
        <c:auto val="1"/>
        <c:lblAlgn val="ctr"/>
        <c:lblOffset val="100"/>
        <c:noMultiLvlLbl val="0"/>
      </c:catAx>
      <c:valAx>
        <c:axId val="32026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0262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Конференция!$B$1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(Конференция!$A$3,Конференция!$A$21)</c:f>
              <c:strCache>
                <c:ptCount val="2"/>
                <c:pt idx="0">
                  <c:v>Яндекс</c:v>
                </c:pt>
                <c:pt idx="1">
                  <c:v>Facebook</c:v>
                </c:pt>
              </c:strCache>
            </c:strRef>
          </c:cat>
          <c:val>
            <c:numRef>
              <c:f>(Конференция!$B$3,Конференция!$B$21)</c:f>
              <c:numCache>
                <c:formatCode>General</c:formatCode>
                <c:ptCount val="2"/>
                <c:pt idx="0">
                  <c:v>38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Конференция!$C$1</c:f>
              <c:strCache>
                <c:ptCount val="1"/>
                <c:pt idx="0">
                  <c:v>Июль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(Конференция!$A$3,Конференция!$A$21)</c:f>
              <c:strCache>
                <c:ptCount val="2"/>
                <c:pt idx="0">
                  <c:v>Яндекс</c:v>
                </c:pt>
                <c:pt idx="1">
                  <c:v>Facebook</c:v>
                </c:pt>
              </c:strCache>
            </c:strRef>
          </c:cat>
          <c:val>
            <c:numRef>
              <c:f>(Конференция!$C$3,Конференция!$C$21)</c:f>
              <c:numCache>
                <c:formatCode>General</c:formatCode>
                <c:ptCount val="2"/>
                <c:pt idx="0">
                  <c:v>23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Конференция!$D$1</c:f>
              <c:strCache>
                <c:ptCount val="1"/>
                <c:pt idx="0">
                  <c:v>Август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(Конференция!$A$3,Конференция!$A$21)</c:f>
              <c:strCache>
                <c:ptCount val="2"/>
                <c:pt idx="0">
                  <c:v>Яндекс</c:v>
                </c:pt>
                <c:pt idx="1">
                  <c:v>Facebook</c:v>
                </c:pt>
              </c:strCache>
            </c:strRef>
          </c:cat>
          <c:val>
            <c:numRef>
              <c:f>(Конференция!$D$3,Конференция!$D$21)</c:f>
              <c:numCache>
                <c:formatCode>General</c:formatCode>
                <c:ptCount val="2"/>
                <c:pt idx="0">
                  <c:v>16</c:v>
                </c:pt>
                <c:pt idx="1">
                  <c:v>60</c:v>
                </c:pt>
              </c:numCache>
            </c:numRef>
          </c:val>
        </c:ser>
        <c:ser>
          <c:idx val="3"/>
          <c:order val="3"/>
          <c:tx>
            <c:strRef>
              <c:f>Конференция!$E$1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(Конференция!$A$3,Конференция!$A$21)</c:f>
              <c:strCache>
                <c:ptCount val="2"/>
                <c:pt idx="0">
                  <c:v>Яндекс</c:v>
                </c:pt>
                <c:pt idx="1">
                  <c:v>Facebook</c:v>
                </c:pt>
              </c:strCache>
            </c:strRef>
          </c:cat>
          <c:val>
            <c:numRef>
              <c:f>(Конференция!$E$3,Конференция!$E$21)</c:f>
              <c:numCache>
                <c:formatCode>General</c:formatCode>
                <c:ptCount val="2"/>
                <c:pt idx="0">
                  <c:v>32</c:v>
                </c:pt>
                <c:pt idx="1">
                  <c:v>15</c:v>
                </c:pt>
              </c:numCache>
            </c:numRef>
          </c:val>
        </c:ser>
        <c:ser>
          <c:idx val="4"/>
          <c:order val="4"/>
          <c:tx>
            <c:strRef>
              <c:f>Конференция!$F$1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(Конференция!$A$3,Конференция!$A$21)</c:f>
              <c:strCache>
                <c:ptCount val="2"/>
                <c:pt idx="0">
                  <c:v>Яндекс</c:v>
                </c:pt>
                <c:pt idx="1">
                  <c:v>Facebook</c:v>
                </c:pt>
              </c:strCache>
            </c:strRef>
          </c:cat>
          <c:val>
            <c:numRef>
              <c:f>(Конференция!$F$3,Конференция!$F$21)</c:f>
              <c:numCache>
                <c:formatCode>General</c:formatCode>
                <c:ptCount val="2"/>
                <c:pt idx="0">
                  <c:v>17</c:v>
                </c:pt>
                <c:pt idx="1">
                  <c:v>19</c:v>
                </c:pt>
              </c:numCache>
            </c:numRef>
          </c:val>
        </c:ser>
        <c:ser>
          <c:idx val="5"/>
          <c:order val="5"/>
          <c:tx>
            <c:strRef>
              <c:f>Конференция!$G$1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(Конференция!$A$3,Конференция!$A$21)</c:f>
              <c:strCache>
                <c:ptCount val="2"/>
                <c:pt idx="0">
                  <c:v>Яндекс</c:v>
                </c:pt>
                <c:pt idx="1">
                  <c:v>Facebook</c:v>
                </c:pt>
              </c:strCache>
            </c:strRef>
          </c:cat>
          <c:val>
            <c:numRef>
              <c:f>(Конференция!$G$3,Конференция!$G$21)</c:f>
              <c:numCache>
                <c:formatCode>General</c:formatCode>
                <c:ptCount val="2"/>
                <c:pt idx="0">
                  <c:v>35</c:v>
                </c:pt>
                <c:pt idx="1">
                  <c:v>26</c:v>
                </c:pt>
              </c:numCache>
            </c:numRef>
          </c:val>
        </c:ser>
        <c:ser>
          <c:idx val="6"/>
          <c:order val="6"/>
          <c:tx>
            <c:strRef>
              <c:f>Конференция!$H$1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(Конференция!$A$3,Конференция!$A$21)</c:f>
              <c:strCache>
                <c:ptCount val="2"/>
                <c:pt idx="0">
                  <c:v>Яндекс</c:v>
                </c:pt>
                <c:pt idx="1">
                  <c:v>Facebook</c:v>
                </c:pt>
              </c:strCache>
            </c:strRef>
          </c:cat>
          <c:val>
            <c:numRef>
              <c:f>(Конференция!$H$3,Конференция!$H$21)</c:f>
              <c:numCache>
                <c:formatCode>General</c:formatCode>
                <c:ptCount val="2"/>
                <c:pt idx="0">
                  <c:v>56</c:v>
                </c:pt>
                <c:pt idx="1">
                  <c:v>241</c:v>
                </c:pt>
              </c:numCache>
            </c:numRef>
          </c:val>
        </c:ser>
        <c:ser>
          <c:idx val="7"/>
          <c:order val="7"/>
          <c:tx>
            <c:strRef>
              <c:f>Конференция!$I$1</c:f>
              <c:strCache>
                <c:ptCount val="1"/>
                <c:pt idx="0">
                  <c:v>Январь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accent2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(Конференция!$A$3,Конференция!$A$21)</c:f>
              <c:strCache>
                <c:ptCount val="2"/>
                <c:pt idx="0">
                  <c:v>Яндекс</c:v>
                </c:pt>
                <c:pt idx="1">
                  <c:v>Facebook</c:v>
                </c:pt>
              </c:strCache>
            </c:strRef>
          </c:cat>
          <c:val>
            <c:numRef>
              <c:f>(Конференция!$I$3,Конференция!$I$21)</c:f>
              <c:numCache>
                <c:formatCode>General</c:formatCode>
                <c:ptCount val="2"/>
                <c:pt idx="0">
                  <c:v>150</c:v>
                </c:pt>
                <c:pt idx="1">
                  <c:v>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62653424"/>
        <c:axId val="262657736"/>
        <c:axId val="0"/>
      </c:bar3DChart>
      <c:catAx>
        <c:axId val="26265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2657736"/>
        <c:crosses val="autoZero"/>
        <c:auto val="1"/>
        <c:lblAlgn val="ctr"/>
        <c:lblOffset val="100"/>
        <c:noMultiLvlLbl val="0"/>
      </c:catAx>
      <c:valAx>
        <c:axId val="26265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265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'2013'!$B$1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('2013'!$A$2,'2013'!$A$30:$A$31)</c:f>
              <c:strCache>
                <c:ptCount val="3"/>
                <c:pt idx="0">
                  <c:v>Google</c:v>
                </c:pt>
                <c:pt idx="1">
                  <c:v>Twitter</c:v>
                </c:pt>
                <c:pt idx="2">
                  <c:v>Facebook</c:v>
                </c:pt>
              </c:strCache>
            </c:strRef>
          </c:cat>
          <c:val>
            <c:numRef>
              <c:f>('2013'!$B$2,'2013'!$B$30:$B$31)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'2013'!$C$1</c:f>
              <c:strCache>
                <c:ptCount val="1"/>
                <c:pt idx="0">
                  <c:v>Июль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('2013'!$A$2,'2013'!$A$30:$A$31)</c:f>
              <c:strCache>
                <c:ptCount val="3"/>
                <c:pt idx="0">
                  <c:v>Google</c:v>
                </c:pt>
                <c:pt idx="1">
                  <c:v>Twitter</c:v>
                </c:pt>
                <c:pt idx="2">
                  <c:v>Facebook</c:v>
                </c:pt>
              </c:strCache>
            </c:strRef>
          </c:cat>
          <c:val>
            <c:numRef>
              <c:f>('2013'!$C$2,'2013'!$C$30:$C$31)</c:f>
              <c:numCache>
                <c:formatCode>General</c:formatCode>
                <c:ptCount val="3"/>
                <c:pt idx="0">
                  <c:v>8</c:v>
                </c:pt>
                <c:pt idx="1">
                  <c:v>37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'2013'!$D$1</c:f>
              <c:strCache>
                <c:ptCount val="1"/>
                <c:pt idx="0">
                  <c:v>Август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('2013'!$A$2,'2013'!$A$30:$A$31)</c:f>
              <c:strCache>
                <c:ptCount val="3"/>
                <c:pt idx="0">
                  <c:v>Google</c:v>
                </c:pt>
                <c:pt idx="1">
                  <c:v>Twitter</c:v>
                </c:pt>
                <c:pt idx="2">
                  <c:v>Facebook</c:v>
                </c:pt>
              </c:strCache>
            </c:strRef>
          </c:cat>
          <c:val>
            <c:numRef>
              <c:f>('2013'!$D$2,'2013'!$D$30:$D$31)</c:f>
              <c:numCache>
                <c:formatCode>General</c:formatCode>
                <c:ptCount val="3"/>
                <c:pt idx="0">
                  <c:v>16</c:v>
                </c:pt>
                <c:pt idx="1">
                  <c:v>104</c:v>
                </c:pt>
                <c:pt idx="2">
                  <c:v>70</c:v>
                </c:pt>
              </c:numCache>
            </c:numRef>
          </c:val>
        </c:ser>
        <c:ser>
          <c:idx val="3"/>
          <c:order val="3"/>
          <c:tx>
            <c:strRef>
              <c:f>'2013'!$E$1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('2013'!$A$2,'2013'!$A$30:$A$31)</c:f>
              <c:strCache>
                <c:ptCount val="3"/>
                <c:pt idx="0">
                  <c:v>Google</c:v>
                </c:pt>
                <c:pt idx="1">
                  <c:v>Twitter</c:v>
                </c:pt>
                <c:pt idx="2">
                  <c:v>Facebook</c:v>
                </c:pt>
              </c:strCache>
            </c:strRef>
          </c:cat>
          <c:val>
            <c:numRef>
              <c:f>('2013'!$E$2,'2013'!$E$30:$E$31)</c:f>
              <c:numCache>
                <c:formatCode>General</c:formatCode>
                <c:ptCount val="3"/>
                <c:pt idx="0">
                  <c:v>59</c:v>
                </c:pt>
                <c:pt idx="1">
                  <c:v>534</c:v>
                </c:pt>
                <c:pt idx="2">
                  <c:v>232</c:v>
                </c:pt>
              </c:numCache>
            </c:numRef>
          </c:val>
        </c:ser>
        <c:ser>
          <c:idx val="4"/>
          <c:order val="4"/>
          <c:tx>
            <c:strRef>
              <c:f>'2013'!$F$1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('2013'!$A$2,'2013'!$A$30:$A$31)</c:f>
              <c:strCache>
                <c:ptCount val="3"/>
                <c:pt idx="0">
                  <c:v>Google</c:v>
                </c:pt>
                <c:pt idx="1">
                  <c:v>Twitter</c:v>
                </c:pt>
                <c:pt idx="2">
                  <c:v>Facebook</c:v>
                </c:pt>
              </c:strCache>
            </c:strRef>
          </c:cat>
          <c:val>
            <c:numRef>
              <c:f>('2013'!$F$2,'2013'!$F$30:$F$31)</c:f>
              <c:numCache>
                <c:formatCode>General</c:formatCode>
                <c:ptCount val="3"/>
                <c:pt idx="0">
                  <c:v>145</c:v>
                </c:pt>
                <c:pt idx="1">
                  <c:v>504</c:v>
                </c:pt>
                <c:pt idx="2">
                  <c:v>128</c:v>
                </c:pt>
              </c:numCache>
            </c:numRef>
          </c:val>
        </c:ser>
        <c:ser>
          <c:idx val="5"/>
          <c:order val="5"/>
          <c:tx>
            <c:strRef>
              <c:f>'2013'!$G$1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('2013'!$A$2,'2013'!$A$30:$A$31)</c:f>
              <c:strCache>
                <c:ptCount val="3"/>
                <c:pt idx="0">
                  <c:v>Google</c:v>
                </c:pt>
                <c:pt idx="1">
                  <c:v>Twitter</c:v>
                </c:pt>
                <c:pt idx="2">
                  <c:v>Facebook</c:v>
                </c:pt>
              </c:strCache>
            </c:strRef>
          </c:cat>
          <c:val>
            <c:numRef>
              <c:f>('2013'!$G$2,'2013'!$G$30:$G$31)</c:f>
              <c:numCache>
                <c:formatCode>General</c:formatCode>
                <c:ptCount val="3"/>
                <c:pt idx="0">
                  <c:v>184</c:v>
                </c:pt>
                <c:pt idx="1">
                  <c:v>270</c:v>
                </c:pt>
                <c:pt idx="2">
                  <c:v>40</c:v>
                </c:pt>
              </c:numCache>
            </c:numRef>
          </c:val>
        </c:ser>
        <c:ser>
          <c:idx val="6"/>
          <c:order val="6"/>
          <c:tx>
            <c:strRef>
              <c:f>'2013'!$H$1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('2013'!$A$2,'2013'!$A$30:$A$31)</c:f>
              <c:strCache>
                <c:ptCount val="3"/>
                <c:pt idx="0">
                  <c:v>Google</c:v>
                </c:pt>
                <c:pt idx="1">
                  <c:v>Twitter</c:v>
                </c:pt>
                <c:pt idx="2">
                  <c:v>Facebook</c:v>
                </c:pt>
              </c:strCache>
            </c:strRef>
          </c:cat>
          <c:val>
            <c:numRef>
              <c:f>('2013'!$H$2,'2013'!$H$30:$H$31)</c:f>
              <c:numCache>
                <c:formatCode>General</c:formatCode>
                <c:ptCount val="3"/>
                <c:pt idx="0">
                  <c:v>253</c:v>
                </c:pt>
                <c:pt idx="1">
                  <c:v>589</c:v>
                </c:pt>
                <c:pt idx="2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64881880"/>
        <c:axId val="264881096"/>
        <c:axId val="0"/>
      </c:bar3DChart>
      <c:catAx>
        <c:axId val="26488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881096"/>
        <c:crosses val="autoZero"/>
        <c:auto val="1"/>
        <c:lblAlgn val="ctr"/>
        <c:lblOffset val="100"/>
        <c:noMultiLvlLbl val="0"/>
      </c:catAx>
      <c:valAx>
        <c:axId val="264881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881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Конференция!$B$1</c:f>
              <c:strCache>
                <c:ptCount val="1"/>
                <c:pt idx="0">
                  <c:v>Июнь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(Конференция!$A$2,Конференция!$A$21:$A$22)</c:f>
              <c:strCache>
                <c:ptCount val="3"/>
                <c:pt idx="0">
                  <c:v>Google</c:v>
                </c:pt>
                <c:pt idx="1">
                  <c:v>Facebook</c:v>
                </c:pt>
                <c:pt idx="2">
                  <c:v>Twitter</c:v>
                </c:pt>
              </c:strCache>
            </c:strRef>
          </c:cat>
          <c:val>
            <c:numRef>
              <c:f>(Конференция!$B$2,Конференция!$B$21:$B$22)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Конференция!$C$1</c:f>
              <c:strCache>
                <c:ptCount val="1"/>
                <c:pt idx="0">
                  <c:v>Июль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(Конференция!$A$2,Конференция!$A$21:$A$22)</c:f>
              <c:strCache>
                <c:ptCount val="3"/>
                <c:pt idx="0">
                  <c:v>Google</c:v>
                </c:pt>
                <c:pt idx="1">
                  <c:v>Facebook</c:v>
                </c:pt>
                <c:pt idx="2">
                  <c:v>Twitter</c:v>
                </c:pt>
              </c:strCache>
            </c:strRef>
          </c:cat>
          <c:val>
            <c:numRef>
              <c:f>(Конференция!$C$2,Конференция!$C$21:$C$22)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Конференция!$D$1</c:f>
              <c:strCache>
                <c:ptCount val="1"/>
                <c:pt idx="0">
                  <c:v>Август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(Конференция!$A$2,Конференция!$A$21:$A$22)</c:f>
              <c:strCache>
                <c:ptCount val="3"/>
                <c:pt idx="0">
                  <c:v>Google</c:v>
                </c:pt>
                <c:pt idx="1">
                  <c:v>Facebook</c:v>
                </c:pt>
                <c:pt idx="2">
                  <c:v>Twitter</c:v>
                </c:pt>
              </c:strCache>
            </c:strRef>
          </c:cat>
          <c:val>
            <c:numRef>
              <c:f>(Конференция!$D$2,Конференция!$D$21:$D$22)</c:f>
              <c:numCache>
                <c:formatCode>General</c:formatCode>
                <c:ptCount val="3"/>
                <c:pt idx="0">
                  <c:v>10</c:v>
                </c:pt>
                <c:pt idx="1">
                  <c:v>60</c:v>
                </c:pt>
                <c:pt idx="2">
                  <c:v>70</c:v>
                </c:pt>
              </c:numCache>
            </c:numRef>
          </c:val>
        </c:ser>
        <c:ser>
          <c:idx val="3"/>
          <c:order val="3"/>
          <c:tx>
            <c:strRef>
              <c:f>Конференция!$E$1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(Конференция!$A$2,Конференция!$A$21:$A$22)</c:f>
              <c:strCache>
                <c:ptCount val="3"/>
                <c:pt idx="0">
                  <c:v>Google</c:v>
                </c:pt>
                <c:pt idx="1">
                  <c:v>Facebook</c:v>
                </c:pt>
                <c:pt idx="2">
                  <c:v>Twitter</c:v>
                </c:pt>
              </c:strCache>
            </c:strRef>
          </c:cat>
          <c:val>
            <c:numRef>
              <c:f>(Конференция!$E$2,Конференция!$E$21:$E$22)</c:f>
              <c:numCache>
                <c:formatCode>General</c:formatCode>
                <c:ptCount val="3"/>
                <c:pt idx="0">
                  <c:v>30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</c:ser>
        <c:ser>
          <c:idx val="4"/>
          <c:order val="4"/>
          <c:tx>
            <c:strRef>
              <c:f>Конференция!$F$1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(Конференция!$A$2,Конференция!$A$21:$A$22)</c:f>
              <c:strCache>
                <c:ptCount val="3"/>
                <c:pt idx="0">
                  <c:v>Google</c:v>
                </c:pt>
                <c:pt idx="1">
                  <c:v>Facebook</c:v>
                </c:pt>
                <c:pt idx="2">
                  <c:v>Twitter</c:v>
                </c:pt>
              </c:strCache>
            </c:strRef>
          </c:cat>
          <c:val>
            <c:numRef>
              <c:f>(Конференция!$F$2,Конференция!$F$21:$F$22)</c:f>
              <c:numCache>
                <c:formatCode>General</c:formatCode>
                <c:ptCount val="3"/>
                <c:pt idx="0">
                  <c:v>16</c:v>
                </c:pt>
                <c:pt idx="1">
                  <c:v>19</c:v>
                </c:pt>
                <c:pt idx="2">
                  <c:v>13</c:v>
                </c:pt>
              </c:numCache>
            </c:numRef>
          </c:val>
        </c:ser>
        <c:ser>
          <c:idx val="5"/>
          <c:order val="5"/>
          <c:tx>
            <c:strRef>
              <c:f>Конференция!$G$1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(Конференция!$A$2,Конференция!$A$21:$A$22)</c:f>
              <c:strCache>
                <c:ptCount val="3"/>
                <c:pt idx="0">
                  <c:v>Google</c:v>
                </c:pt>
                <c:pt idx="1">
                  <c:v>Facebook</c:v>
                </c:pt>
                <c:pt idx="2">
                  <c:v>Twitter</c:v>
                </c:pt>
              </c:strCache>
            </c:strRef>
          </c:cat>
          <c:val>
            <c:numRef>
              <c:f>(Конференция!$G$2,Конференция!$G$21:$G$22)</c:f>
              <c:numCache>
                <c:formatCode>General</c:formatCode>
                <c:ptCount val="3"/>
                <c:pt idx="0">
                  <c:v>41</c:v>
                </c:pt>
                <c:pt idx="1">
                  <c:v>26</c:v>
                </c:pt>
                <c:pt idx="2">
                  <c:v>49</c:v>
                </c:pt>
              </c:numCache>
            </c:numRef>
          </c:val>
        </c:ser>
        <c:ser>
          <c:idx val="6"/>
          <c:order val="6"/>
          <c:tx>
            <c:strRef>
              <c:f>Конференция!$H$1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(Конференция!$A$2,Конференция!$A$21:$A$22)</c:f>
              <c:strCache>
                <c:ptCount val="3"/>
                <c:pt idx="0">
                  <c:v>Google</c:v>
                </c:pt>
                <c:pt idx="1">
                  <c:v>Facebook</c:v>
                </c:pt>
                <c:pt idx="2">
                  <c:v>Twitter</c:v>
                </c:pt>
              </c:strCache>
            </c:strRef>
          </c:cat>
          <c:val>
            <c:numRef>
              <c:f>(Конференция!$H$2,Конференция!$H$21:$H$22)</c:f>
              <c:numCache>
                <c:formatCode>General</c:formatCode>
                <c:ptCount val="3"/>
                <c:pt idx="0">
                  <c:v>50</c:v>
                </c:pt>
                <c:pt idx="1">
                  <c:v>241</c:v>
                </c:pt>
                <c:pt idx="2">
                  <c:v>23</c:v>
                </c:pt>
              </c:numCache>
            </c:numRef>
          </c:val>
        </c:ser>
        <c:ser>
          <c:idx val="7"/>
          <c:order val="7"/>
          <c:tx>
            <c:strRef>
              <c:f>Конференция!$I$1</c:f>
              <c:strCache>
                <c:ptCount val="1"/>
                <c:pt idx="0">
                  <c:v>Январь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accent2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(Конференция!$A$2,Конференция!$A$21:$A$22)</c:f>
              <c:strCache>
                <c:ptCount val="3"/>
                <c:pt idx="0">
                  <c:v>Google</c:v>
                </c:pt>
                <c:pt idx="1">
                  <c:v>Facebook</c:v>
                </c:pt>
                <c:pt idx="2">
                  <c:v>Twitter</c:v>
                </c:pt>
              </c:strCache>
            </c:strRef>
          </c:cat>
          <c:val>
            <c:numRef>
              <c:f>(Конференция!$I$2,Конференция!$I$21:$I$22)</c:f>
              <c:numCache>
                <c:formatCode>General</c:formatCode>
                <c:ptCount val="3"/>
                <c:pt idx="0">
                  <c:v>121</c:v>
                </c:pt>
                <c:pt idx="1">
                  <c:v>381</c:v>
                </c:pt>
                <c:pt idx="2">
                  <c:v>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18088336"/>
        <c:axId val="318082456"/>
        <c:axId val="0"/>
      </c:bar3DChart>
      <c:catAx>
        <c:axId val="31808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082456"/>
        <c:crosses val="autoZero"/>
        <c:auto val="1"/>
        <c:lblAlgn val="ctr"/>
        <c:lblOffset val="100"/>
        <c:noMultiLvlLbl val="0"/>
      </c:catAx>
      <c:valAx>
        <c:axId val="318082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08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EDD1D12-BC55-40BB-8948-FCD79D2AF9CD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Проект All in Top. Тел. +7 (495) 505 50 23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C1EAB00-11D3-4C08-A64F-2CFBEFC8F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175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CCBC5BF-6CB7-4FCA-A59E-4A253CD3A80C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Проект All in Top. Тел. +7 (495) 505 50 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994ED40-8AB7-4D66-ADB5-679CFE688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931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345495-AF82-4D4A-82B0-5D6E32DA511A}" type="slidenum">
              <a:rPr lang="ru-RU">
                <a:cs typeface="Arial" charset="0"/>
              </a:rPr>
              <a:pPr/>
              <a:t>1</a:t>
            </a:fld>
            <a:endParaRPr lang="ru-RU">
              <a:cs typeface="Arial" charset="0"/>
            </a:endParaRPr>
          </a:p>
        </p:txBody>
      </p:sp>
      <p:sp>
        <p:nvSpPr>
          <p:cNvPr id="16388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Проект All in Top. Тел. +7 (495) 505 50 23</a:t>
            </a:r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1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6CCF0-4C93-4989-A52B-36E6723F2D65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74FC-F02A-40F8-B0F6-968FFC117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5320-726C-4E17-9C1A-9E36595547A3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77E1-491D-476F-A3CF-0C081E707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18186-AB4F-4D17-B280-3B16642CE4C0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66D3-66A1-467F-AC29-20E147499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E9C3-6F57-416E-BFAE-5202AF957CA2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5344-46FA-42DE-9D3F-24B151010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CF3C-0660-472A-B110-24356FE0AF70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13F5-3DEF-422C-852B-A96FA1A7D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6988-4636-4665-9BFB-FDDF2D7AFF37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5ACD-246D-4E62-9234-5D2409F03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47B1-0FBA-4161-820F-06CF11E38DB0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67558-2805-4A15-8A33-EB3842EA0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BE646-F9A1-4DAA-9FA5-CA95EC5F5EDD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7B3C4-40BA-4874-8436-089FF6A86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B8D04-F1E1-4116-AC32-B81210FEF1C5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AE45-1961-43E5-A7D3-C12AC7207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9509-ACC1-46E8-97D7-5870FC0D55BB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99DE-6452-46BE-A534-1FB0F6166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3DB82-115C-4EB2-9187-5B596FEF0BC3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63D1-8624-48F0-A79D-9C43FC107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E11D71-4A6D-4C0B-B2AA-8B05F5627D7B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C72136-C0D1-4313-8B69-46FE6239C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772400" cy="969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336699"/>
                </a:solidFill>
              </a:rPr>
              <a:t/>
            </a:r>
            <a:br>
              <a:rPr lang="en-US" sz="4000" dirty="0" smtClean="0">
                <a:solidFill>
                  <a:srgbClr val="336699"/>
                </a:solidFill>
              </a:rPr>
            </a:br>
            <a:r>
              <a:rPr lang="en-US" sz="2800" dirty="0" smtClean="0">
                <a:latin typeface="Arial" charset="0"/>
              </a:rPr>
              <a:t>1</a:t>
            </a:r>
            <a:r>
              <a:rPr lang="ru-RU" sz="2800" dirty="0" smtClean="0">
                <a:latin typeface="Arial" charset="0"/>
              </a:rPr>
              <a:t>2</a:t>
            </a:r>
            <a:r>
              <a:rPr lang="ru-RU" sz="2800" dirty="0" smtClean="0"/>
              <a:t> февраля 2014 </a:t>
            </a:r>
            <a:r>
              <a:rPr lang="ru-RU" sz="2800" dirty="0" smtClean="0"/>
              <a:t>год</a:t>
            </a:r>
            <a:r>
              <a:rPr lang="ru-RU" sz="4000" dirty="0" smtClean="0">
                <a:solidFill>
                  <a:srgbClr val="003366"/>
                </a:solidFill>
              </a:rPr>
              <a:t/>
            </a:r>
            <a:br>
              <a:rPr lang="ru-RU" sz="4000" dirty="0" smtClean="0">
                <a:solidFill>
                  <a:srgbClr val="003366"/>
                </a:solidFill>
              </a:rPr>
            </a:br>
            <a:endParaRPr lang="ru-RU" sz="4000" dirty="0" smtClean="0">
              <a:solidFill>
                <a:srgbClr val="0033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1643063"/>
            <a:ext cx="6429375" cy="20002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Социальные факторы – замена ссылочного?</a:t>
            </a:r>
            <a:endParaRPr lang="ru-RU" sz="4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dirty="0"/>
          </a:p>
        </p:txBody>
      </p:sp>
      <p:pic>
        <p:nvPicPr>
          <p:cNvPr id="15363" name="Рисунок 3" descr="logo-ne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86125" y="5214938"/>
            <a:ext cx="4143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Arial" pitchFamily="34" charset="0"/>
              </a:rPr>
              <a:t>Василий Ткачев</a:t>
            </a:r>
            <a:r>
              <a:rPr lang="en-US" dirty="0">
                <a:latin typeface="+mj-lt"/>
                <a:cs typeface="Arial" pitchFamily="34" charset="0"/>
              </a:rPr>
              <a:t>, All in 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Влияние на поисковую выдачу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Накопление сигналов у </a:t>
            </a:r>
            <a:r>
              <a:rPr lang="en-US" sz="2400" dirty="0" smtClean="0">
                <a:solidFill>
                  <a:schemeClr val="tx1"/>
                </a:solidFill>
              </a:rPr>
              <a:t>Google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646619"/>
              </p:ext>
            </p:extLst>
          </p:nvPr>
        </p:nvGraphicFramePr>
        <p:xfrm>
          <a:off x="683568" y="2132855"/>
          <a:ext cx="7128792" cy="3796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05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Влияние на поисковую выдачу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Накопление сигналов у </a:t>
            </a:r>
            <a:r>
              <a:rPr lang="en-US" sz="2400" dirty="0" smtClean="0">
                <a:solidFill>
                  <a:schemeClr val="tx1"/>
                </a:solidFill>
              </a:rPr>
              <a:t>Google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870654"/>
              </p:ext>
            </p:extLst>
          </p:nvPr>
        </p:nvGraphicFramePr>
        <p:xfrm>
          <a:off x="599440" y="2204863"/>
          <a:ext cx="7140911" cy="372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5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err="1" smtClean="0"/>
              <a:t>Социалки</a:t>
            </a:r>
            <a:r>
              <a:rPr lang="ru-RU" sz="3600" dirty="0" smtClean="0"/>
              <a:t> в поисковой выдаче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Увеличение </a:t>
            </a:r>
            <a:r>
              <a:rPr lang="ru-RU" sz="2400" dirty="0" err="1" smtClean="0">
                <a:solidFill>
                  <a:schemeClr val="tx1"/>
                </a:solidFill>
              </a:rPr>
              <a:t>кликабельности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r>
              <a:rPr lang="ru-RU" sz="2400" dirty="0" smtClean="0">
                <a:solidFill>
                  <a:schemeClr val="tx1"/>
                </a:solidFill>
              </a:rPr>
              <a:t> поведенческие 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r>
              <a:rPr lang="ru-RU" sz="2400" dirty="0" smtClean="0">
                <a:solidFill>
                  <a:schemeClr val="tx1"/>
                </a:solidFill>
              </a:rPr>
              <a:t> позиции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Увеличение лояльности 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r>
              <a:rPr lang="ru-RU" sz="2400" dirty="0" smtClean="0">
                <a:solidFill>
                  <a:schemeClr val="tx1"/>
                </a:solidFill>
              </a:rPr>
              <a:t> поведенческие 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r>
              <a:rPr lang="ru-RU" sz="2400" dirty="0" smtClean="0">
                <a:solidFill>
                  <a:schemeClr val="tx1"/>
                </a:solidFill>
              </a:rPr>
              <a:t> позиции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Подмешивание в выдачу 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r>
              <a:rPr lang="ru-RU" sz="2400" dirty="0" smtClean="0">
                <a:solidFill>
                  <a:schemeClr val="tx1"/>
                </a:solidFill>
              </a:rPr>
              <a:t> свежесть выдачи 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r>
              <a:rPr lang="ru-RU" sz="2400" dirty="0" smtClean="0">
                <a:solidFill>
                  <a:schemeClr val="tx1"/>
                </a:solidFill>
              </a:rPr>
              <a:t> видимость.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err="1" smtClean="0"/>
              <a:t>Социалки</a:t>
            </a:r>
            <a:r>
              <a:rPr lang="ru-RU" sz="3600" dirty="0" smtClean="0"/>
              <a:t> в поисковой выдаче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allintop.info/files/images/yandex_twitter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0" y="1340768"/>
            <a:ext cx="7207150" cy="19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92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err="1" smtClean="0"/>
              <a:t>Социалки</a:t>
            </a:r>
            <a:r>
              <a:rPr lang="ru-RU" sz="3600" dirty="0" smtClean="0"/>
              <a:t> в поисковой выдаче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allintop.info/files/images/yandex_twitter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0" y="1340768"/>
            <a:ext cx="7207150" cy="19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llintop.info/files/images/yandex_twitter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30113"/>
            <a:ext cx="6872822" cy="188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8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err="1" smtClean="0"/>
              <a:t>Социалки</a:t>
            </a:r>
            <a:r>
              <a:rPr lang="ru-RU" sz="3600" dirty="0" smtClean="0"/>
              <a:t> в поисковой выдаче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allintop.info/files/images/yandex_twitter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0" y="1340768"/>
            <a:ext cx="7207150" cy="19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llintop.info/files/images/yandex_twitter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30113"/>
            <a:ext cx="6872822" cy="188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llintop.info/files/images/yandex_twitter0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80588"/>
            <a:ext cx="7169024" cy="125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8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err="1" smtClean="0"/>
              <a:t>Социалки</a:t>
            </a:r>
            <a:r>
              <a:rPr lang="ru-RU" sz="3600" dirty="0" smtClean="0"/>
              <a:t> в поисковой выдаче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allintop.info/files/images/yandex_twitter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0" y="1340768"/>
            <a:ext cx="7207150" cy="19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llintop.info/files/images/yandex_twitter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30113"/>
            <a:ext cx="6872822" cy="188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llintop.info/files/images/yandex_twitter0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80588"/>
            <a:ext cx="7169024" cy="125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allintop.info/files/images/yandex_twitter0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60" y="4308803"/>
            <a:ext cx="6376650" cy="156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4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Косвенное влияние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Низкий показатель отказов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Большая скорость индексации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Актуальность сохраненной копии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Большая вероятность после </a:t>
            </a:r>
            <a:r>
              <a:rPr lang="ru-RU" sz="2400" dirty="0" err="1" smtClean="0">
                <a:solidFill>
                  <a:schemeClr val="tx1"/>
                </a:solidFill>
              </a:rPr>
              <a:t>быстроробота</a:t>
            </a:r>
            <a:r>
              <a:rPr lang="ru-RU" sz="2400" dirty="0" smtClean="0">
                <a:solidFill>
                  <a:schemeClr val="tx1"/>
                </a:solidFill>
              </a:rPr>
              <a:t> попасть в основной индекс.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ctrTitle"/>
          </p:nvPr>
        </p:nvSpPr>
        <p:spPr>
          <a:xfrm>
            <a:off x="2500313" y="1428750"/>
            <a:ext cx="4572000" cy="785813"/>
          </a:xfrm>
        </p:spPr>
        <p:txBody>
          <a:bodyPr/>
          <a:lstStyle/>
          <a:p>
            <a:pPr algn="l" eaLnBrk="1" hangingPunct="1"/>
            <a:r>
              <a:rPr lang="ru-RU" sz="8000" smtClean="0"/>
              <a:t>Вопросы</a:t>
            </a:r>
            <a:r>
              <a:rPr lang="en-US" sz="8000" smtClean="0"/>
              <a:t>?</a:t>
            </a:r>
            <a:endParaRPr lang="ru-RU" sz="8000" smtClean="0"/>
          </a:p>
        </p:txBody>
      </p:sp>
      <p:pic>
        <p:nvPicPr>
          <p:cNvPr id="34818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3571875"/>
            <a:ext cx="6643688" cy="2643188"/>
          </a:xfrm>
        </p:spPr>
        <p:txBody>
          <a:bodyPr/>
          <a:lstStyle/>
          <a:p>
            <a:pPr algn="l" eaLnBrk="1" hangingPunct="1">
              <a:spcBef>
                <a:spcPts val="200"/>
              </a:spcBef>
            </a:pPr>
            <a:r>
              <a:rPr lang="ru-RU" dirty="0" smtClean="0">
                <a:solidFill>
                  <a:schemeClr val="tx1"/>
                </a:solidFill>
              </a:rPr>
              <a:t>Василий Ткачев</a:t>
            </a:r>
          </a:p>
          <a:p>
            <a:pPr algn="l" eaLnBrk="1" hangingPunct="1">
              <a:spcBef>
                <a:spcPts val="200"/>
              </a:spcBef>
            </a:pPr>
            <a:r>
              <a:rPr lang="ru-RU" dirty="0" smtClean="0">
                <a:solidFill>
                  <a:schemeClr val="tx1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ru-RU" dirty="0" smtClean="0">
                <a:solidFill>
                  <a:schemeClr val="tx1"/>
                </a:solidFill>
              </a:rPr>
              <a:t>800</a:t>
            </a:r>
            <a:r>
              <a:rPr lang="en-US" dirty="0" smtClean="0">
                <a:solidFill>
                  <a:schemeClr val="tx1"/>
                </a:solidFill>
              </a:rPr>
              <a:t>) 505-50-23</a:t>
            </a:r>
            <a:endParaRPr lang="en-US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200"/>
              </a:spcBef>
            </a:pPr>
            <a:r>
              <a:rPr lang="en-US" u="sng" dirty="0" smtClean="0">
                <a:solidFill>
                  <a:srgbClr val="0070C0"/>
                </a:solidFill>
              </a:rPr>
              <a:t>www.allintop.ru</a:t>
            </a:r>
          </a:p>
          <a:p>
            <a:pPr algn="l" eaLnBrk="1" hangingPunct="1">
              <a:spcBef>
                <a:spcPts val="200"/>
              </a:spcBef>
            </a:pPr>
            <a:r>
              <a:rPr lang="en-US" u="sng" dirty="0" smtClean="0">
                <a:solidFill>
                  <a:srgbClr val="0070C0"/>
                </a:solidFill>
              </a:rPr>
              <a:t>tkachev@allintop.ru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336699"/>
                </a:solidFill>
              </a:rPr>
              <a:t/>
            </a:r>
            <a:br>
              <a:rPr lang="en-US" sz="3600" smtClean="0">
                <a:solidFill>
                  <a:srgbClr val="336699"/>
                </a:solidFill>
              </a:rPr>
            </a:br>
            <a:r>
              <a:rPr lang="ru-RU" sz="3600" smtClean="0"/>
              <a:t>О чем поговорим?</a:t>
            </a:r>
            <a:br>
              <a:rPr lang="ru-RU" sz="3600" smtClean="0"/>
            </a:br>
            <a:endParaRPr lang="ru-RU" sz="360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Связь </a:t>
            </a:r>
            <a:r>
              <a:rPr lang="ru-RU" sz="2400" dirty="0" err="1" smtClean="0">
                <a:solidFill>
                  <a:schemeClr val="tx1"/>
                </a:solidFill>
              </a:rPr>
              <a:t>социалки</a:t>
            </a:r>
            <a:r>
              <a:rPr lang="ru-RU" sz="2400" dirty="0" smtClean="0">
                <a:solidFill>
                  <a:schemeClr val="tx1"/>
                </a:solidFill>
              </a:rPr>
              <a:t> – поисковая система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Влияние на поисковую выдачу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err="1" smtClean="0">
                <a:solidFill>
                  <a:schemeClr val="tx1"/>
                </a:solidFill>
              </a:rPr>
              <a:t>Социалки</a:t>
            </a:r>
            <a:r>
              <a:rPr lang="ru-RU" sz="2400" dirty="0" smtClean="0">
                <a:solidFill>
                  <a:schemeClr val="tx1"/>
                </a:solidFill>
              </a:rPr>
              <a:t> в поисковой выдаче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Косвенные показатели влияния.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err="1" smtClean="0"/>
              <a:t>Социалки</a:t>
            </a:r>
            <a:r>
              <a:rPr lang="ru-RU" sz="3600" dirty="0" smtClean="0"/>
              <a:t> – поисковая система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Google </a:t>
            </a:r>
            <a:r>
              <a:rPr lang="ru-RU" sz="2400" b="1" dirty="0" smtClean="0">
                <a:solidFill>
                  <a:schemeClr val="tx1"/>
                </a:solidFill>
              </a:rPr>
              <a:t>и Яндекс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Facebook</a:t>
            </a: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Twitter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Google</a:t>
            </a: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Google+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Яндекс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Мой круг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Влияние на поисковую выдачу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Яндекс - событийно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910692"/>
              </p:ext>
            </p:extLst>
          </p:nvPr>
        </p:nvGraphicFramePr>
        <p:xfrm>
          <a:off x="755576" y="2112319"/>
          <a:ext cx="7272808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92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Влияние на поисковую выдачу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Google</a:t>
            </a: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ru-RU" sz="2400" dirty="0" err="1" smtClean="0">
                <a:solidFill>
                  <a:schemeClr val="tx1"/>
                </a:solidFill>
              </a:rPr>
              <a:t>накопительно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202719"/>
              </p:ext>
            </p:extLst>
          </p:nvPr>
        </p:nvGraphicFramePr>
        <p:xfrm>
          <a:off x="590154" y="2132855"/>
          <a:ext cx="7510238" cy="3796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3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Влияние на поисковую выдачу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Вариант работы с </a:t>
            </a:r>
            <a:r>
              <a:rPr lang="en-US" sz="2400" dirty="0" smtClean="0">
                <a:solidFill>
                  <a:schemeClr val="tx1"/>
                </a:solidFill>
              </a:rPr>
              <a:t>Twitter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670550"/>
              </p:ext>
            </p:extLst>
          </p:nvPr>
        </p:nvGraphicFramePr>
        <p:xfrm>
          <a:off x="683568" y="2132856"/>
          <a:ext cx="7416824" cy="379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97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Влияние на поисковую выдачу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Вариант работы с </a:t>
            </a:r>
            <a:r>
              <a:rPr lang="en-US" sz="2400" dirty="0" smtClean="0">
                <a:solidFill>
                  <a:schemeClr val="tx1"/>
                </a:solidFill>
              </a:rPr>
              <a:t>Facebook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615648"/>
              </p:ext>
            </p:extLst>
          </p:nvPr>
        </p:nvGraphicFramePr>
        <p:xfrm>
          <a:off x="683568" y="2132856"/>
          <a:ext cx="7416824" cy="3796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31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Влияние на поисковую выдачу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Событийность трафика и </a:t>
            </a:r>
            <a:r>
              <a:rPr lang="en-US" sz="2400" dirty="0" smtClean="0">
                <a:solidFill>
                  <a:schemeClr val="tx1"/>
                </a:solidFill>
              </a:rPr>
              <a:t>Twitter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871530"/>
              </p:ext>
            </p:extLst>
          </p:nvPr>
        </p:nvGraphicFramePr>
        <p:xfrm>
          <a:off x="755576" y="2204863"/>
          <a:ext cx="7128792" cy="37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63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Влияние на поисковую выдачу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Событийность трафика и </a:t>
            </a:r>
            <a:r>
              <a:rPr lang="en-US" sz="2400" dirty="0" smtClean="0">
                <a:solidFill>
                  <a:schemeClr val="tx1"/>
                </a:solidFill>
              </a:rPr>
              <a:t>Facebook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80975" lvl="1" algn="l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337217"/>
              </p:ext>
            </p:extLst>
          </p:nvPr>
        </p:nvGraphicFramePr>
        <p:xfrm>
          <a:off x="683568" y="2204864"/>
          <a:ext cx="7200800" cy="372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68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146</Words>
  <Application>Microsoft Office PowerPoint</Application>
  <PresentationFormat>Экран (4:3)</PresentationFormat>
  <Paragraphs>54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 12 февраля 2014 год </vt:lpstr>
      <vt:lpstr> О чем поговорим? </vt:lpstr>
      <vt:lpstr> Социалки – поисковая система </vt:lpstr>
      <vt:lpstr> Влияние на поисковую выдачу </vt:lpstr>
      <vt:lpstr> Влияние на поисковую выдачу </vt:lpstr>
      <vt:lpstr> Влияние на поисковую выдачу </vt:lpstr>
      <vt:lpstr> Влияние на поисковую выдачу </vt:lpstr>
      <vt:lpstr> Влияние на поисковую выдачу </vt:lpstr>
      <vt:lpstr> Влияние на поисковую выдачу </vt:lpstr>
      <vt:lpstr> Влияние на поисковую выдачу </vt:lpstr>
      <vt:lpstr> Влияние на поисковую выдачу </vt:lpstr>
      <vt:lpstr> Социалки в поисковой выдаче </vt:lpstr>
      <vt:lpstr> Социалки в поисковой выдаче </vt:lpstr>
      <vt:lpstr> Социалки в поисковой выдаче </vt:lpstr>
      <vt:lpstr> Социалки в поисковой выдаче </vt:lpstr>
      <vt:lpstr> Социалки в поисковой выдаче </vt:lpstr>
      <vt:lpstr> Косвенное влияние </vt:lpstr>
      <vt:lpstr>Вопросы?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4-й онлайн-семинар</dc:title>
  <dc:creator>matveev</dc:creator>
  <cp:lastModifiedBy>Василий Ткачев</cp:lastModifiedBy>
  <cp:revision>150</cp:revision>
  <dcterms:created xsi:type="dcterms:W3CDTF">2009-07-09T12:54:31Z</dcterms:created>
  <dcterms:modified xsi:type="dcterms:W3CDTF">2014-02-11T11:40:43Z</dcterms:modified>
</cp:coreProperties>
</file>