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rawings/drawing2.xml" ContentType="application/vnd.openxmlformats-officedocument.drawingml.chartshapes+xml"/>
  <Override PartName="/ppt/charts/chart28.xml" ContentType="application/vnd.openxmlformats-officedocument.drawingml.chart+xml"/>
  <Override PartName="/ppt/charts/colors6.xml" ContentType="application/vnd.ms-office.chartcolorstyle+xml"/>
  <Override PartName="/ppt/charts/colors27.xml" ContentType="application/vnd.ms-office.chartcolor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notesSlides/notesSlide27.xml" ContentType="application/vnd.openxmlformats-officedocument.presentationml.notesSlide+xml"/>
  <Override PartName="/ppt/charts/style11.xml" ContentType="application/vnd.ms-office.chartstyl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notesSlides/notesSlide34.xml" ContentType="application/vnd.openxmlformats-officedocument.presentationml.notesSl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charts/colors30.xml" ContentType="application/vnd.ms-office.chartcolorstyle+xml"/>
  <Override PartName="/ppt/charts/colors12.xml" ContentType="application/vnd.ms-office.chartcolorstyl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20.xml" ContentType="application/vnd.openxmlformats-officedocument.drawingml.chart+xml"/>
  <Override PartName="/ppt/notesSlides/notesSlide30.xml" ContentType="application/vnd.openxmlformats-officedocument.presentationml.notesSlide+xml"/>
  <Override PartName="/ppt/charts/style9.xml" ContentType="application/vnd.ms-office.chartstyl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drawings/drawing7.xml" ContentType="application/vnd.openxmlformats-officedocument.drawingml.chartshapes+xml"/>
  <Override PartName="/ppt/charts/style5.xml" ContentType="application/vnd.ms-office.chartstyle+xml"/>
  <Override PartName="/ppt/charts/style27.xml" ContentType="application/vnd.ms-office.chartstyl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charts/chart29.xml" ContentType="application/vnd.openxmlformats-officedocument.drawingml.chart+xml"/>
  <Override PartName="/ppt/charts/style1.xml" ContentType="application/vnd.ms-office.chartstyl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style30.xml" ContentType="application/vnd.ms-office.chartstyle+xml"/>
  <Override PartName="/ppt/charts/colors28.xml" ContentType="application/vnd.ms-office.chartcolorstyle+xml"/>
  <Override PartName="/ppt/charts/colors17.xml" ContentType="application/vnd.ms-office.chartcolorstyle+xml"/>
  <Override PartName="/ppt/charts/colors7.xml" ContentType="application/vnd.ms-office.chartcolorstyle+xml"/>
  <Override PartName="/ppt/charts/style12.xml" ContentType="application/vnd.ms-office.chart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charts/chart25.xml" ContentType="application/vnd.openxmlformats-officedocument.drawingml.chart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charts/chart14.xml" ContentType="application/vnd.openxmlformats-officedocument.drawingml.char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charts/colors13.xml" ContentType="application/vnd.ms-office.chartcolorstyle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olors20.xml" ContentType="application/vnd.ms-office.chartcolorstyle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charts/style28.xml" ContentType="application/vnd.ms-office.chartstyle+xml"/>
  <Override PartName="/ppt/charts/style6.xml" ContentType="application/vnd.ms-office.chartstyl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charts/style17.xml" ContentType="application/vnd.ms-office.chartstyl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rawings/drawing4.xml" ContentType="application/vnd.openxmlformats-officedocument.drawingml.chartshapes+xml"/>
  <Override PartName="/ppt/charts/colors8.xml" ContentType="application/vnd.ms-office.chartcolorstyle+xml"/>
  <Override PartName="/ppt/charts/colors29.xml" ContentType="application/vnd.ms-office.chartcolor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notesSlides/notesSlide29.xml" ContentType="application/vnd.openxmlformats-officedocument.presentationml.notesSlide+xml"/>
  <Override PartName="/ppt/charts/style13.xml" ContentType="application/vnd.ms-office.chartstyle+xml"/>
  <Override PartName="/ppt/charts/colors18.xml" ContentType="application/vnd.ms-office.chartcolor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charts/chart26.xml" ContentType="application/vnd.openxmlformats-officedocument.drawingml.chart+xml"/>
  <Override PartName="/ppt/charts/colors4.xml" ContentType="application/vnd.ms-office.chartcolorstyle+xml"/>
  <Override PartName="/ppt/charts/style20.xml" ContentType="application/vnd.ms-office.chart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charts/chart15.xml" ContentType="application/vnd.openxmlformats-officedocument.drawingml.char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charts/chart22.xml" ContentType="application/vnd.openxmlformats-officedocument.drawingml.chart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style29.xml" ContentType="application/vnd.ms-office.chartstyle+xml"/>
  <Override PartName="/ppt/charts/colors10.xml" ContentType="application/vnd.ms-office.chartcolorstyle+xml"/>
  <Override PartName="/ppt/charts/style7.xml" ContentType="application/vnd.ms-office.chartstyl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charts/style18.xml" ContentType="application/vnd.ms-office.chart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charts/style3.xml" ContentType="application/vnd.ms-office.chartstyl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olors9.xml" ContentType="application/vnd.ms-office.chartcolor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27.xml" ContentType="application/vnd.openxmlformats-officedocument.drawingml.chart+xml"/>
  <Override PartName="/ppt/charts/colors19.xml" ContentType="application/vnd.ms-office.chartcolorstyle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charts/colors5.xml" ContentType="application/vnd.ms-office.chartcolorstyle+xml"/>
  <Override PartName="/ppt/charts/style10.xml" ContentType="application/vnd.ms-office.chart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charts/chart23.xml" ContentType="application/vnd.openxmlformats-officedocument.drawingml.chart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12.xml" ContentType="application/vnd.openxmlformats-officedocument.drawingml.chart+xml"/>
  <Override PartName="/ppt/notesSlides/notesSlide22.xml" ContentType="application/vnd.openxmlformats-officedocument.presentationml.notesSlide+xml"/>
  <Override PartName="/ppt/charts/chart30.xml" ContentType="application/vnd.openxmlformats-officedocument.drawingml.chart+xml"/>
  <Override PartName="/ppt/notesSlides/notesSlide33.xml" ContentType="application/vnd.openxmlformats-officedocument.presentationml.notesSlide+xml"/>
  <Override PartName="/ppt/charts/colors1.xml" ContentType="application/vnd.ms-office.chartcolorstyle+xml"/>
  <Override PartName="/ppt/charts/colors11.xml" ContentType="application/vnd.ms-office.chartcolorstyl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charts/style8.xml" ContentType="application/vnd.ms-office.chartstyle+xml"/>
  <Override PartName="/ppt/notesSlides/notesSlide6.xml" ContentType="application/vnd.openxmlformats-officedocument.presentationml.notesSlide+xml"/>
  <Override PartName="/ppt/charts/style19.xml" ContentType="application/vnd.ms-office.chartstyl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0" r:id="rId1"/>
    <p:sldMasterId id="2147483852" r:id="rId2"/>
  </p:sldMasterIdLst>
  <p:notesMasterIdLst>
    <p:notesMasterId r:id="rId37"/>
  </p:notesMasterIdLst>
  <p:handoutMasterIdLst>
    <p:handoutMasterId r:id="rId38"/>
  </p:handoutMasterIdLst>
  <p:sldIdLst>
    <p:sldId id="256" r:id="rId3"/>
    <p:sldId id="258" r:id="rId4"/>
    <p:sldId id="295" r:id="rId5"/>
    <p:sldId id="262" r:id="rId6"/>
    <p:sldId id="263" r:id="rId7"/>
    <p:sldId id="259" r:id="rId8"/>
    <p:sldId id="260" r:id="rId9"/>
    <p:sldId id="261" r:id="rId10"/>
    <p:sldId id="296" r:id="rId11"/>
    <p:sldId id="298" r:id="rId12"/>
    <p:sldId id="297" r:id="rId13"/>
    <p:sldId id="301" r:id="rId14"/>
    <p:sldId id="269" r:id="rId15"/>
    <p:sldId id="280" r:id="rId16"/>
    <p:sldId id="279" r:id="rId17"/>
    <p:sldId id="278" r:id="rId18"/>
    <p:sldId id="277" r:id="rId19"/>
    <p:sldId id="299" r:id="rId20"/>
    <p:sldId id="273" r:id="rId21"/>
    <p:sldId id="281" r:id="rId22"/>
    <p:sldId id="282" r:id="rId23"/>
    <p:sldId id="283" r:id="rId24"/>
    <p:sldId id="284" r:id="rId25"/>
    <p:sldId id="291" r:id="rId26"/>
    <p:sldId id="292" r:id="rId27"/>
    <p:sldId id="293" r:id="rId28"/>
    <p:sldId id="294" r:id="rId29"/>
    <p:sldId id="307" r:id="rId30"/>
    <p:sldId id="305" r:id="rId31"/>
    <p:sldId id="306" r:id="rId32"/>
    <p:sldId id="302" r:id="rId33"/>
    <p:sldId id="303" r:id="rId34"/>
    <p:sldId id="304" r:id="rId35"/>
    <p:sldId id="31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743" autoAdjust="0"/>
  </p:normalViewPr>
  <p:slideViewPr>
    <p:cSldViewPr snapToGrid="0">
      <p:cViewPr varScale="1">
        <p:scale>
          <a:sx n="68" d="100"/>
          <a:sy n="68" d="100"/>
        </p:scale>
        <p:origin x="-14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Relationship Id="rId4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10.xlsx"/><Relationship Id="rId4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ColorStyle" Target="colors12.xml"/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Office_Excel12.xlsx"/><Relationship Id="rId4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17.xml"/><Relationship Id="rId2" Type="http://schemas.microsoft.com/office/2011/relationships/chartColorStyle" Target="colors17.xml"/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Style" Target="style18.xml"/><Relationship Id="rId2" Type="http://schemas.microsoft.com/office/2011/relationships/chartColorStyle" Target="colors18.xml"/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3" Type="http://schemas.microsoft.com/office/2011/relationships/chartStyle" Target="style19.xml"/><Relationship Id="rId2" Type="http://schemas.microsoft.com/office/2011/relationships/chartColorStyle" Target="colors19.xml"/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23.xml.rels><?xml version="1.0" encoding="UTF-8" standalone="yes"?>
<Relationships xmlns="http://schemas.openxmlformats.org/package/2006/relationships"><Relationship Id="rId3" Type="http://schemas.microsoft.com/office/2011/relationships/chartStyle" Target="style20.xml"/><Relationship Id="rId2" Type="http://schemas.microsoft.com/office/2011/relationships/chartColorStyle" Target="colors20.xml"/><Relationship Id="rId1" Type="http://schemas.openxmlformats.org/officeDocument/2006/relationships/package" Target="../embeddings/_____Microsoft_Office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6.xlsx"/></Relationships>
</file>

<file path=ppt/charts/_rels/chart27.xml.rels><?xml version="1.0" encoding="UTF-8" standalone="yes"?>
<Relationships xmlns="http://schemas.openxmlformats.org/package/2006/relationships"><Relationship Id="rId3" Type="http://schemas.microsoft.com/office/2011/relationships/chartStyle" Target="style27.xml"/><Relationship Id="rId2" Type="http://schemas.microsoft.com/office/2011/relationships/chartColorStyle" Target="colors27.xml"/><Relationship Id="rId1" Type="http://schemas.openxmlformats.org/officeDocument/2006/relationships/package" Target="../embeddings/_____Microsoft_Office_Excel27.xlsx"/></Relationships>
</file>

<file path=ppt/charts/_rels/chart28.xml.rels><?xml version="1.0" encoding="UTF-8" standalone="yes"?>
<Relationships xmlns="http://schemas.openxmlformats.org/package/2006/relationships"><Relationship Id="rId3" Type="http://schemas.microsoft.com/office/2011/relationships/chartStyle" Target="style28.xml"/><Relationship Id="rId2" Type="http://schemas.microsoft.com/office/2011/relationships/chartColorStyle" Target="colors28.xml"/><Relationship Id="rId1" Type="http://schemas.openxmlformats.org/officeDocument/2006/relationships/package" Target="../embeddings/_____Microsoft_Office_Excel28.xlsx"/></Relationships>
</file>

<file path=ppt/charts/_rels/chart29.xml.rels><?xml version="1.0" encoding="UTF-8" standalone="yes"?>
<Relationships xmlns="http://schemas.openxmlformats.org/package/2006/relationships"><Relationship Id="rId3" Type="http://schemas.microsoft.com/office/2011/relationships/chartStyle" Target="style29.xml"/><Relationship Id="rId2" Type="http://schemas.microsoft.com/office/2011/relationships/chartColorStyle" Target="colors29.xml"/><Relationship Id="rId1" Type="http://schemas.openxmlformats.org/officeDocument/2006/relationships/package" Target="../embeddings/_____Microsoft_Office_Excel29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Relationship Id="rId4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microsoft.com/office/2011/relationships/chartStyle" Target="style30.xml"/><Relationship Id="rId2" Type="http://schemas.microsoft.com/office/2011/relationships/chartColorStyle" Target="colors30.xml"/><Relationship Id="rId1" Type="http://schemas.openxmlformats.org/officeDocument/2006/relationships/package" Target="../embeddings/_____Microsoft_Office_Excel30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4.xlsx"/><Relationship Id="rId4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6.xlsx"/><Relationship Id="rId4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7.xlsx"/><Relationship Id="rId4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9.xlsx"/><Relationship Id="rId4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Лист1!$A$2:$A$3</c:f>
              <c:strCache>
                <c:ptCount val="2"/>
                <c:pt idx="0">
                  <c:v>Соц отклики</c:v>
                </c:pt>
                <c:pt idx="1">
                  <c:v>Ссылающиеся домены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931</c:v>
                </c:pt>
                <c:pt idx="1">
                  <c:v>1476</c:v>
                </c:pt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Лист1!$A$2:$A$3</c:f>
              <c:strCache>
                <c:ptCount val="2"/>
                <c:pt idx="0">
                  <c:v>Соц отклики</c:v>
                </c:pt>
                <c:pt idx="1">
                  <c:v>Ссылающиеся домены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246</c:v>
                </c:pt>
                <c:pt idx="1">
                  <c:v>2177</c:v>
                </c:pt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Лист1!$A$2:$A$7</c:f>
              <c:strCache>
                <c:ptCount val="6"/>
                <c:pt idx="0">
                  <c:v>Вконтакте</c:v>
                </c:pt>
                <c:pt idx="1">
                  <c:v>Twitter</c:v>
                </c:pt>
                <c:pt idx="2">
                  <c:v>Facebook</c:v>
                </c:pt>
                <c:pt idx="3">
                  <c:v>Google+</c:v>
                </c:pt>
                <c:pt idx="4">
                  <c:v>Одноклассники</c:v>
                </c:pt>
                <c:pt idx="5">
                  <c:v>Мой мир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117</c:v>
                </c:pt>
                <c:pt idx="1">
                  <c:v>55</c:v>
                </c:pt>
                <c:pt idx="2">
                  <c:v>40</c:v>
                </c:pt>
                <c:pt idx="3">
                  <c:v>23</c:v>
                </c:pt>
                <c:pt idx="4">
                  <c:v>10</c:v>
                </c:pt>
                <c:pt idx="5">
                  <c:v>1</c:v>
                </c:pt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Сайт 1 – 56 страниц</a:t>
            </a:r>
            <a:endParaRPr lang="ru-RU" dirty="0"/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Яндекс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Лист1!$A$2:$A$20</c:f>
              <c:numCache>
                <c:formatCode>m/d/yyyy</c:formatCode>
                <c:ptCount val="19"/>
                <c:pt idx="0">
                  <c:v>41964</c:v>
                </c:pt>
                <c:pt idx="1">
                  <c:v>41967</c:v>
                </c:pt>
                <c:pt idx="2">
                  <c:v>41970</c:v>
                </c:pt>
                <c:pt idx="3">
                  <c:v>41974</c:v>
                </c:pt>
                <c:pt idx="4">
                  <c:v>41978</c:v>
                </c:pt>
                <c:pt idx="5">
                  <c:v>41981</c:v>
                </c:pt>
                <c:pt idx="6">
                  <c:v>41984</c:v>
                </c:pt>
                <c:pt idx="7">
                  <c:v>41985</c:v>
                </c:pt>
                <c:pt idx="8">
                  <c:v>41987</c:v>
                </c:pt>
                <c:pt idx="9">
                  <c:v>41991</c:v>
                </c:pt>
                <c:pt idx="10">
                  <c:v>41995</c:v>
                </c:pt>
                <c:pt idx="11">
                  <c:v>41999</c:v>
                </c:pt>
                <c:pt idx="12">
                  <c:v>42003</c:v>
                </c:pt>
                <c:pt idx="13">
                  <c:v>42009</c:v>
                </c:pt>
                <c:pt idx="14">
                  <c:v>42013</c:v>
                </c:pt>
                <c:pt idx="15">
                  <c:v>42017</c:v>
                </c:pt>
                <c:pt idx="16">
                  <c:v>42021</c:v>
                </c:pt>
                <c:pt idx="17">
                  <c:v>42024</c:v>
                </c:pt>
                <c:pt idx="18">
                  <c:v>42026</c:v>
                </c:pt>
              </c:numCache>
            </c:numRef>
          </c:cat>
          <c:val>
            <c:numRef>
              <c:f>Лист1!$B$2:$B$20</c:f>
              <c:numCache>
                <c:formatCode>General</c:formatCode>
                <c:ptCount val="19"/>
                <c:pt idx="0">
                  <c:v>1</c:v>
                </c:pt>
                <c:pt idx="1">
                  <c:v>4</c:v>
                </c:pt>
                <c:pt idx="2">
                  <c:v>7</c:v>
                </c:pt>
                <c:pt idx="3">
                  <c:v>28</c:v>
                </c:pt>
                <c:pt idx="4">
                  <c:v>41</c:v>
                </c:pt>
                <c:pt idx="5">
                  <c:v>40</c:v>
                </c:pt>
                <c:pt idx="6">
                  <c:v>53</c:v>
                </c:pt>
                <c:pt idx="7">
                  <c:v>59</c:v>
                </c:pt>
                <c:pt idx="8">
                  <c:v>55</c:v>
                </c:pt>
                <c:pt idx="9">
                  <c:v>63</c:v>
                </c:pt>
                <c:pt idx="10">
                  <c:v>62</c:v>
                </c:pt>
                <c:pt idx="11">
                  <c:v>62</c:v>
                </c:pt>
                <c:pt idx="12">
                  <c:v>59</c:v>
                </c:pt>
                <c:pt idx="13">
                  <c:v>59</c:v>
                </c:pt>
                <c:pt idx="14">
                  <c:v>57</c:v>
                </c:pt>
                <c:pt idx="15">
                  <c:v>54</c:v>
                </c:pt>
                <c:pt idx="16">
                  <c:v>55</c:v>
                </c:pt>
                <c:pt idx="17">
                  <c:v>56</c:v>
                </c:pt>
                <c:pt idx="18">
                  <c:v>53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Google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Лист1!$A$2:$A$20</c:f>
              <c:numCache>
                <c:formatCode>m/d/yyyy</c:formatCode>
                <c:ptCount val="19"/>
                <c:pt idx="0">
                  <c:v>41964</c:v>
                </c:pt>
                <c:pt idx="1">
                  <c:v>41967</c:v>
                </c:pt>
                <c:pt idx="2">
                  <c:v>41970</c:v>
                </c:pt>
                <c:pt idx="3">
                  <c:v>41974</c:v>
                </c:pt>
                <c:pt idx="4">
                  <c:v>41978</c:v>
                </c:pt>
                <c:pt idx="5">
                  <c:v>41981</c:v>
                </c:pt>
                <c:pt idx="6">
                  <c:v>41984</c:v>
                </c:pt>
                <c:pt idx="7">
                  <c:v>41985</c:v>
                </c:pt>
                <c:pt idx="8">
                  <c:v>41987</c:v>
                </c:pt>
                <c:pt idx="9">
                  <c:v>41991</c:v>
                </c:pt>
                <c:pt idx="10">
                  <c:v>41995</c:v>
                </c:pt>
                <c:pt idx="11">
                  <c:v>41999</c:v>
                </c:pt>
                <c:pt idx="12">
                  <c:v>42003</c:v>
                </c:pt>
                <c:pt idx="13">
                  <c:v>42009</c:v>
                </c:pt>
                <c:pt idx="14">
                  <c:v>42013</c:v>
                </c:pt>
                <c:pt idx="15">
                  <c:v>42017</c:v>
                </c:pt>
                <c:pt idx="16">
                  <c:v>42021</c:v>
                </c:pt>
                <c:pt idx="17">
                  <c:v>42024</c:v>
                </c:pt>
                <c:pt idx="18">
                  <c:v>42026</c:v>
                </c:pt>
              </c:numCache>
            </c:numRef>
          </c:cat>
          <c:val>
            <c:numRef>
              <c:f>Лист1!$C$2:$C$20</c:f>
              <c:numCache>
                <c:formatCode>General</c:formatCode>
                <c:ptCount val="19"/>
                <c:pt idx="0">
                  <c:v>0</c:v>
                </c:pt>
                <c:pt idx="1">
                  <c:v>13</c:v>
                </c:pt>
                <c:pt idx="2">
                  <c:v>26</c:v>
                </c:pt>
                <c:pt idx="3">
                  <c:v>37</c:v>
                </c:pt>
                <c:pt idx="4">
                  <c:v>42</c:v>
                </c:pt>
                <c:pt idx="5">
                  <c:v>55</c:v>
                </c:pt>
                <c:pt idx="6">
                  <c:v>60</c:v>
                </c:pt>
                <c:pt idx="7">
                  <c:v>60</c:v>
                </c:pt>
                <c:pt idx="8">
                  <c:v>65</c:v>
                </c:pt>
                <c:pt idx="9">
                  <c:v>67</c:v>
                </c:pt>
                <c:pt idx="10">
                  <c:v>66</c:v>
                </c:pt>
                <c:pt idx="11">
                  <c:v>61</c:v>
                </c:pt>
                <c:pt idx="12">
                  <c:v>63</c:v>
                </c:pt>
                <c:pt idx="13">
                  <c:v>62</c:v>
                </c:pt>
                <c:pt idx="14">
                  <c:v>60</c:v>
                </c:pt>
                <c:pt idx="15">
                  <c:v>61</c:v>
                </c:pt>
                <c:pt idx="16">
                  <c:v>54</c:v>
                </c:pt>
                <c:pt idx="17">
                  <c:v>56</c:v>
                </c:pt>
                <c:pt idx="18">
                  <c:v>55</c:v>
                </c:pt>
              </c:numCache>
            </c:numRef>
          </c:val>
        </c:ser>
        <c:dLbls/>
        <c:marker val="1"/>
        <c:axId val="165017472"/>
        <c:axId val="165019008"/>
      </c:lineChart>
      <c:dateAx>
        <c:axId val="165017472"/>
        <c:scaling>
          <c:orientation val="minMax"/>
        </c:scaling>
        <c:delete val="1"/>
        <c:axPos val="b"/>
        <c:numFmt formatCode="m/d/yyyy" sourceLinked="1"/>
        <c:majorTickMark val="none"/>
        <c:tickLblPos val="none"/>
        <c:crossAx val="165019008"/>
        <c:crosses val="autoZero"/>
        <c:auto val="1"/>
        <c:lblOffset val="100"/>
        <c:baseTimeUnit val="days"/>
      </c:dateAx>
      <c:valAx>
        <c:axId val="16501900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5017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Сайт 2 – 51 страница</a:t>
            </a:r>
            <a:endParaRPr lang="ru-RU" dirty="0"/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Яндекс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Лист1!$A$2:$A$20</c:f>
              <c:numCache>
                <c:formatCode>m/d/yyyy</c:formatCode>
                <c:ptCount val="19"/>
                <c:pt idx="0">
                  <c:v>41970</c:v>
                </c:pt>
                <c:pt idx="1">
                  <c:v>41974</c:v>
                </c:pt>
                <c:pt idx="2">
                  <c:v>41978</c:v>
                </c:pt>
                <c:pt idx="3">
                  <c:v>41981</c:v>
                </c:pt>
                <c:pt idx="4">
                  <c:v>41984</c:v>
                </c:pt>
                <c:pt idx="5">
                  <c:v>41985</c:v>
                </c:pt>
                <c:pt idx="6">
                  <c:v>41987</c:v>
                </c:pt>
                <c:pt idx="7">
                  <c:v>41991</c:v>
                </c:pt>
                <c:pt idx="8">
                  <c:v>41995</c:v>
                </c:pt>
                <c:pt idx="9">
                  <c:v>41999</c:v>
                </c:pt>
                <c:pt idx="10">
                  <c:v>42003</c:v>
                </c:pt>
                <c:pt idx="11">
                  <c:v>42009</c:v>
                </c:pt>
                <c:pt idx="12">
                  <c:v>42013</c:v>
                </c:pt>
                <c:pt idx="13">
                  <c:v>42017</c:v>
                </c:pt>
                <c:pt idx="14">
                  <c:v>42021</c:v>
                </c:pt>
                <c:pt idx="15">
                  <c:v>42024</c:v>
                </c:pt>
                <c:pt idx="16">
                  <c:v>42026</c:v>
                </c:pt>
                <c:pt idx="17">
                  <c:v>42029</c:v>
                </c:pt>
                <c:pt idx="18">
                  <c:v>42031</c:v>
                </c:pt>
              </c:numCache>
            </c:numRef>
          </c:cat>
          <c:val>
            <c:numRef>
              <c:f>Лист1!$B$2:$B$20</c:f>
              <c:numCache>
                <c:formatCode>General</c:formatCode>
                <c:ptCount val="19"/>
                <c:pt idx="0">
                  <c:v>3</c:v>
                </c:pt>
                <c:pt idx="1">
                  <c:v>14</c:v>
                </c:pt>
                <c:pt idx="2">
                  <c:v>23</c:v>
                </c:pt>
                <c:pt idx="3">
                  <c:v>26</c:v>
                </c:pt>
                <c:pt idx="4">
                  <c:v>42</c:v>
                </c:pt>
                <c:pt idx="5">
                  <c:v>48</c:v>
                </c:pt>
                <c:pt idx="6">
                  <c:v>47</c:v>
                </c:pt>
                <c:pt idx="7">
                  <c:v>48</c:v>
                </c:pt>
                <c:pt idx="8">
                  <c:v>49</c:v>
                </c:pt>
                <c:pt idx="9">
                  <c:v>48</c:v>
                </c:pt>
                <c:pt idx="10">
                  <c:v>51</c:v>
                </c:pt>
                <c:pt idx="11">
                  <c:v>50</c:v>
                </c:pt>
                <c:pt idx="12">
                  <c:v>52</c:v>
                </c:pt>
                <c:pt idx="13">
                  <c:v>51</c:v>
                </c:pt>
                <c:pt idx="14">
                  <c:v>51</c:v>
                </c:pt>
                <c:pt idx="15">
                  <c:v>53</c:v>
                </c:pt>
                <c:pt idx="16">
                  <c:v>52</c:v>
                </c:pt>
                <c:pt idx="17">
                  <c:v>52</c:v>
                </c:pt>
                <c:pt idx="18">
                  <c:v>51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Google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Лист1!$A$2:$A$20</c:f>
              <c:numCache>
                <c:formatCode>m/d/yyyy</c:formatCode>
                <c:ptCount val="19"/>
                <c:pt idx="0">
                  <c:v>41970</c:v>
                </c:pt>
                <c:pt idx="1">
                  <c:v>41974</c:v>
                </c:pt>
                <c:pt idx="2">
                  <c:v>41978</c:v>
                </c:pt>
                <c:pt idx="3">
                  <c:v>41981</c:v>
                </c:pt>
                <c:pt idx="4">
                  <c:v>41984</c:v>
                </c:pt>
                <c:pt idx="5">
                  <c:v>41985</c:v>
                </c:pt>
                <c:pt idx="6">
                  <c:v>41987</c:v>
                </c:pt>
                <c:pt idx="7">
                  <c:v>41991</c:v>
                </c:pt>
                <c:pt idx="8">
                  <c:v>41995</c:v>
                </c:pt>
                <c:pt idx="9">
                  <c:v>41999</c:v>
                </c:pt>
                <c:pt idx="10">
                  <c:v>42003</c:v>
                </c:pt>
                <c:pt idx="11">
                  <c:v>42009</c:v>
                </c:pt>
                <c:pt idx="12">
                  <c:v>42013</c:v>
                </c:pt>
                <c:pt idx="13">
                  <c:v>42017</c:v>
                </c:pt>
                <c:pt idx="14">
                  <c:v>42021</c:v>
                </c:pt>
                <c:pt idx="15">
                  <c:v>42024</c:v>
                </c:pt>
                <c:pt idx="16">
                  <c:v>42026</c:v>
                </c:pt>
                <c:pt idx="17">
                  <c:v>42029</c:v>
                </c:pt>
                <c:pt idx="18">
                  <c:v>42031</c:v>
                </c:pt>
              </c:numCache>
            </c:numRef>
          </c:cat>
          <c:val>
            <c:numRef>
              <c:f>Лист1!$C$2:$C$20</c:f>
              <c:numCache>
                <c:formatCode>General</c:formatCode>
                <c:ptCount val="19"/>
                <c:pt idx="0">
                  <c:v>0</c:v>
                </c:pt>
                <c:pt idx="1">
                  <c:v>8</c:v>
                </c:pt>
                <c:pt idx="2">
                  <c:v>29</c:v>
                </c:pt>
                <c:pt idx="3">
                  <c:v>41</c:v>
                </c:pt>
                <c:pt idx="4">
                  <c:v>48</c:v>
                </c:pt>
                <c:pt idx="5">
                  <c:v>51</c:v>
                </c:pt>
                <c:pt idx="6">
                  <c:v>55</c:v>
                </c:pt>
                <c:pt idx="7">
                  <c:v>58</c:v>
                </c:pt>
                <c:pt idx="8">
                  <c:v>54</c:v>
                </c:pt>
                <c:pt idx="9">
                  <c:v>55</c:v>
                </c:pt>
                <c:pt idx="10">
                  <c:v>53</c:v>
                </c:pt>
                <c:pt idx="11">
                  <c:v>52</c:v>
                </c:pt>
                <c:pt idx="12">
                  <c:v>52</c:v>
                </c:pt>
                <c:pt idx="13">
                  <c:v>55</c:v>
                </c:pt>
                <c:pt idx="14">
                  <c:v>53</c:v>
                </c:pt>
                <c:pt idx="15">
                  <c:v>52</c:v>
                </c:pt>
                <c:pt idx="16">
                  <c:v>55</c:v>
                </c:pt>
                <c:pt idx="17">
                  <c:v>54</c:v>
                </c:pt>
                <c:pt idx="18">
                  <c:v>54</c:v>
                </c:pt>
              </c:numCache>
            </c:numRef>
          </c:val>
        </c:ser>
        <c:marker val="1"/>
        <c:axId val="148380672"/>
        <c:axId val="148448000"/>
      </c:lineChart>
      <c:dateAx>
        <c:axId val="148380672"/>
        <c:scaling>
          <c:orientation val="minMax"/>
        </c:scaling>
        <c:delete val="1"/>
        <c:axPos val="b"/>
        <c:numFmt formatCode="m/d/yyyy" sourceLinked="1"/>
        <c:majorTickMark val="none"/>
        <c:tickLblPos val="none"/>
        <c:crossAx val="148448000"/>
        <c:crosses val="autoZero"/>
        <c:auto val="1"/>
        <c:lblOffset val="100"/>
        <c:baseTimeUnit val="days"/>
      </c:dateAx>
      <c:valAx>
        <c:axId val="14844800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380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Сайт 3 – 48 страниц</a:t>
            </a:r>
            <a:endParaRPr lang="ru-RU" dirty="0"/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Яндекс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Лист1!$A$2:$A$20</c:f>
              <c:numCache>
                <c:formatCode>m/d/yyyy</c:formatCode>
                <c:ptCount val="19"/>
                <c:pt idx="0">
                  <c:v>41974</c:v>
                </c:pt>
                <c:pt idx="1">
                  <c:v>41978</c:v>
                </c:pt>
                <c:pt idx="2">
                  <c:v>41981</c:v>
                </c:pt>
                <c:pt idx="3">
                  <c:v>41984</c:v>
                </c:pt>
                <c:pt idx="4">
                  <c:v>41985</c:v>
                </c:pt>
                <c:pt idx="5">
                  <c:v>41987</c:v>
                </c:pt>
                <c:pt idx="6">
                  <c:v>41991</c:v>
                </c:pt>
                <c:pt idx="7">
                  <c:v>41995</c:v>
                </c:pt>
                <c:pt idx="8">
                  <c:v>41999</c:v>
                </c:pt>
                <c:pt idx="9">
                  <c:v>42003</c:v>
                </c:pt>
                <c:pt idx="10">
                  <c:v>42009</c:v>
                </c:pt>
                <c:pt idx="11">
                  <c:v>42013</c:v>
                </c:pt>
                <c:pt idx="12">
                  <c:v>42017</c:v>
                </c:pt>
                <c:pt idx="13">
                  <c:v>42021</c:v>
                </c:pt>
                <c:pt idx="14">
                  <c:v>42024</c:v>
                </c:pt>
                <c:pt idx="15">
                  <c:v>42026</c:v>
                </c:pt>
                <c:pt idx="16">
                  <c:v>42029</c:v>
                </c:pt>
                <c:pt idx="17">
                  <c:v>42031</c:v>
                </c:pt>
                <c:pt idx="18">
                  <c:v>42036</c:v>
                </c:pt>
              </c:numCache>
            </c:numRef>
          </c:cat>
          <c:val>
            <c:numRef>
              <c:f>Лист1!$B$2:$B$20</c:f>
              <c:numCache>
                <c:formatCode>General</c:formatCode>
                <c:ptCount val="19"/>
                <c:pt idx="0">
                  <c:v>3</c:v>
                </c:pt>
                <c:pt idx="1">
                  <c:v>19</c:v>
                </c:pt>
                <c:pt idx="2">
                  <c:v>25</c:v>
                </c:pt>
                <c:pt idx="3">
                  <c:v>39</c:v>
                </c:pt>
                <c:pt idx="4">
                  <c:v>47</c:v>
                </c:pt>
                <c:pt idx="5">
                  <c:v>52</c:v>
                </c:pt>
                <c:pt idx="6">
                  <c:v>51</c:v>
                </c:pt>
                <c:pt idx="7">
                  <c:v>52</c:v>
                </c:pt>
                <c:pt idx="8">
                  <c:v>51</c:v>
                </c:pt>
                <c:pt idx="9">
                  <c:v>51</c:v>
                </c:pt>
                <c:pt idx="10">
                  <c:v>50</c:v>
                </c:pt>
                <c:pt idx="11">
                  <c:v>48</c:v>
                </c:pt>
                <c:pt idx="12">
                  <c:v>46</c:v>
                </c:pt>
                <c:pt idx="13">
                  <c:v>47</c:v>
                </c:pt>
                <c:pt idx="14">
                  <c:v>49</c:v>
                </c:pt>
                <c:pt idx="15">
                  <c:v>48</c:v>
                </c:pt>
                <c:pt idx="16">
                  <c:v>47</c:v>
                </c:pt>
                <c:pt idx="17">
                  <c:v>49</c:v>
                </c:pt>
                <c:pt idx="18">
                  <c:v>49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Google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Лист1!$A$2:$A$20</c:f>
              <c:numCache>
                <c:formatCode>m/d/yyyy</c:formatCode>
                <c:ptCount val="19"/>
                <c:pt idx="0">
                  <c:v>41974</c:v>
                </c:pt>
                <c:pt idx="1">
                  <c:v>41978</c:v>
                </c:pt>
                <c:pt idx="2">
                  <c:v>41981</c:v>
                </c:pt>
                <c:pt idx="3">
                  <c:v>41984</c:v>
                </c:pt>
                <c:pt idx="4">
                  <c:v>41985</c:v>
                </c:pt>
                <c:pt idx="5">
                  <c:v>41987</c:v>
                </c:pt>
                <c:pt idx="6">
                  <c:v>41991</c:v>
                </c:pt>
                <c:pt idx="7">
                  <c:v>41995</c:v>
                </c:pt>
                <c:pt idx="8">
                  <c:v>41999</c:v>
                </c:pt>
                <c:pt idx="9">
                  <c:v>42003</c:v>
                </c:pt>
                <c:pt idx="10">
                  <c:v>42009</c:v>
                </c:pt>
                <c:pt idx="11">
                  <c:v>42013</c:v>
                </c:pt>
                <c:pt idx="12">
                  <c:v>42017</c:v>
                </c:pt>
                <c:pt idx="13">
                  <c:v>42021</c:v>
                </c:pt>
                <c:pt idx="14">
                  <c:v>42024</c:v>
                </c:pt>
                <c:pt idx="15">
                  <c:v>42026</c:v>
                </c:pt>
                <c:pt idx="16">
                  <c:v>42029</c:v>
                </c:pt>
                <c:pt idx="17">
                  <c:v>42031</c:v>
                </c:pt>
                <c:pt idx="18">
                  <c:v>42036</c:v>
                </c:pt>
              </c:numCache>
            </c:numRef>
          </c:cat>
          <c:val>
            <c:numRef>
              <c:f>Лист1!$C$2:$C$20</c:f>
              <c:numCache>
                <c:formatCode>General</c:formatCode>
                <c:ptCount val="19"/>
                <c:pt idx="0">
                  <c:v>0</c:v>
                </c:pt>
                <c:pt idx="1">
                  <c:v>14</c:v>
                </c:pt>
                <c:pt idx="2">
                  <c:v>32</c:v>
                </c:pt>
                <c:pt idx="3">
                  <c:v>46</c:v>
                </c:pt>
                <c:pt idx="4">
                  <c:v>54</c:v>
                </c:pt>
                <c:pt idx="5">
                  <c:v>55</c:v>
                </c:pt>
                <c:pt idx="6">
                  <c:v>53</c:v>
                </c:pt>
                <c:pt idx="7">
                  <c:v>52</c:v>
                </c:pt>
                <c:pt idx="8">
                  <c:v>51</c:v>
                </c:pt>
                <c:pt idx="9">
                  <c:v>47</c:v>
                </c:pt>
                <c:pt idx="10">
                  <c:v>50</c:v>
                </c:pt>
                <c:pt idx="11">
                  <c:v>49</c:v>
                </c:pt>
                <c:pt idx="12">
                  <c:v>50</c:v>
                </c:pt>
                <c:pt idx="13">
                  <c:v>51</c:v>
                </c:pt>
                <c:pt idx="14">
                  <c:v>51</c:v>
                </c:pt>
                <c:pt idx="15">
                  <c:v>51</c:v>
                </c:pt>
                <c:pt idx="16">
                  <c:v>50</c:v>
                </c:pt>
                <c:pt idx="17">
                  <c:v>49</c:v>
                </c:pt>
                <c:pt idx="18">
                  <c:v>49</c:v>
                </c:pt>
              </c:numCache>
            </c:numRef>
          </c:val>
        </c:ser>
        <c:marker val="1"/>
        <c:axId val="181664000"/>
        <c:axId val="181957760"/>
      </c:lineChart>
      <c:dateAx>
        <c:axId val="181664000"/>
        <c:scaling>
          <c:orientation val="minMax"/>
        </c:scaling>
        <c:delete val="1"/>
        <c:axPos val="b"/>
        <c:numFmt formatCode="m/d/yyyy" sourceLinked="1"/>
        <c:majorTickMark val="none"/>
        <c:tickLblPos val="none"/>
        <c:crossAx val="181957760"/>
        <c:crosses val="autoZero"/>
        <c:auto val="1"/>
        <c:lblOffset val="100"/>
        <c:baseTimeUnit val="days"/>
      </c:dateAx>
      <c:valAx>
        <c:axId val="18195776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1664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Сайт </a:t>
            </a:r>
            <a:r>
              <a:rPr lang="en-US" dirty="0" smtClean="0"/>
              <a:t>4</a:t>
            </a:r>
            <a:r>
              <a:rPr lang="ru-RU" dirty="0" smtClean="0"/>
              <a:t> – 47 страниц</a:t>
            </a:r>
            <a:endParaRPr lang="ru-RU" dirty="0"/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Яндекс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Лист1!$A$2:$A$20</c:f>
              <c:numCache>
                <c:formatCode>m/d/yyyy</c:formatCode>
                <c:ptCount val="19"/>
                <c:pt idx="0">
                  <c:v>41981</c:v>
                </c:pt>
                <c:pt idx="1">
                  <c:v>41984</c:v>
                </c:pt>
                <c:pt idx="2">
                  <c:v>41985</c:v>
                </c:pt>
                <c:pt idx="3">
                  <c:v>41987</c:v>
                </c:pt>
                <c:pt idx="4">
                  <c:v>41991</c:v>
                </c:pt>
                <c:pt idx="5">
                  <c:v>41995</c:v>
                </c:pt>
                <c:pt idx="6">
                  <c:v>41999</c:v>
                </c:pt>
                <c:pt idx="7">
                  <c:v>42003</c:v>
                </c:pt>
                <c:pt idx="8">
                  <c:v>42009</c:v>
                </c:pt>
                <c:pt idx="9">
                  <c:v>42013</c:v>
                </c:pt>
                <c:pt idx="10">
                  <c:v>42017</c:v>
                </c:pt>
                <c:pt idx="11">
                  <c:v>42021</c:v>
                </c:pt>
                <c:pt idx="12">
                  <c:v>42024</c:v>
                </c:pt>
                <c:pt idx="13">
                  <c:v>42026</c:v>
                </c:pt>
                <c:pt idx="14">
                  <c:v>42029</c:v>
                </c:pt>
                <c:pt idx="15">
                  <c:v>42031</c:v>
                </c:pt>
                <c:pt idx="16">
                  <c:v>42036</c:v>
                </c:pt>
                <c:pt idx="17">
                  <c:v>42039</c:v>
                </c:pt>
                <c:pt idx="18">
                  <c:v>42043</c:v>
                </c:pt>
              </c:numCache>
            </c:numRef>
          </c:cat>
          <c:val>
            <c:numRef>
              <c:f>Лист1!$B$2:$B$20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27</c:v>
                </c:pt>
                <c:pt idx="8">
                  <c:v>26</c:v>
                </c:pt>
                <c:pt idx="9">
                  <c:v>39</c:v>
                </c:pt>
                <c:pt idx="10">
                  <c:v>47</c:v>
                </c:pt>
                <c:pt idx="11">
                  <c:v>48</c:v>
                </c:pt>
                <c:pt idx="12">
                  <c:v>51</c:v>
                </c:pt>
                <c:pt idx="13">
                  <c:v>49</c:v>
                </c:pt>
                <c:pt idx="14">
                  <c:v>49</c:v>
                </c:pt>
                <c:pt idx="15">
                  <c:v>47</c:v>
                </c:pt>
                <c:pt idx="16">
                  <c:v>47</c:v>
                </c:pt>
                <c:pt idx="17">
                  <c:v>49</c:v>
                </c:pt>
                <c:pt idx="18">
                  <c:v>49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Google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Лист1!$A$2:$A$20</c:f>
              <c:numCache>
                <c:formatCode>m/d/yyyy</c:formatCode>
                <c:ptCount val="19"/>
                <c:pt idx="0">
                  <c:v>41981</c:v>
                </c:pt>
                <c:pt idx="1">
                  <c:v>41984</c:v>
                </c:pt>
                <c:pt idx="2">
                  <c:v>41985</c:v>
                </c:pt>
                <c:pt idx="3">
                  <c:v>41987</c:v>
                </c:pt>
                <c:pt idx="4">
                  <c:v>41991</c:v>
                </c:pt>
                <c:pt idx="5">
                  <c:v>41995</c:v>
                </c:pt>
                <c:pt idx="6">
                  <c:v>41999</c:v>
                </c:pt>
                <c:pt idx="7">
                  <c:v>42003</c:v>
                </c:pt>
                <c:pt idx="8">
                  <c:v>42009</c:v>
                </c:pt>
                <c:pt idx="9">
                  <c:v>42013</c:v>
                </c:pt>
                <c:pt idx="10">
                  <c:v>42017</c:v>
                </c:pt>
                <c:pt idx="11">
                  <c:v>42021</c:v>
                </c:pt>
                <c:pt idx="12">
                  <c:v>42024</c:v>
                </c:pt>
                <c:pt idx="13">
                  <c:v>42026</c:v>
                </c:pt>
                <c:pt idx="14">
                  <c:v>42029</c:v>
                </c:pt>
                <c:pt idx="15">
                  <c:v>42031</c:v>
                </c:pt>
                <c:pt idx="16">
                  <c:v>42036</c:v>
                </c:pt>
                <c:pt idx="17">
                  <c:v>42039</c:v>
                </c:pt>
                <c:pt idx="18">
                  <c:v>42043</c:v>
                </c:pt>
              </c:numCache>
            </c:numRef>
          </c:cat>
          <c:val>
            <c:numRef>
              <c:f>Лист1!$C$2:$C$20</c:f>
              <c:numCache>
                <c:formatCode>General</c:formatCode>
                <c:ptCount val="19"/>
                <c:pt idx="0">
                  <c:v>0</c:v>
                </c:pt>
                <c:pt idx="1">
                  <c:v>2</c:v>
                </c:pt>
                <c:pt idx="2">
                  <c:v>8</c:v>
                </c:pt>
                <c:pt idx="3">
                  <c:v>11</c:v>
                </c:pt>
                <c:pt idx="4">
                  <c:v>23</c:v>
                </c:pt>
                <c:pt idx="5">
                  <c:v>31</c:v>
                </c:pt>
                <c:pt idx="6">
                  <c:v>42</c:v>
                </c:pt>
                <c:pt idx="7">
                  <c:v>47</c:v>
                </c:pt>
                <c:pt idx="8">
                  <c:v>51</c:v>
                </c:pt>
                <c:pt idx="9">
                  <c:v>53</c:v>
                </c:pt>
                <c:pt idx="10">
                  <c:v>53</c:v>
                </c:pt>
                <c:pt idx="11">
                  <c:v>52</c:v>
                </c:pt>
                <c:pt idx="12">
                  <c:v>50</c:v>
                </c:pt>
                <c:pt idx="13">
                  <c:v>47</c:v>
                </c:pt>
                <c:pt idx="14">
                  <c:v>47</c:v>
                </c:pt>
                <c:pt idx="15">
                  <c:v>48</c:v>
                </c:pt>
                <c:pt idx="16">
                  <c:v>47</c:v>
                </c:pt>
                <c:pt idx="17">
                  <c:v>46</c:v>
                </c:pt>
                <c:pt idx="18">
                  <c:v>47</c:v>
                </c:pt>
              </c:numCache>
            </c:numRef>
          </c:val>
        </c:ser>
        <c:marker val="1"/>
        <c:axId val="198604288"/>
        <c:axId val="198808704"/>
      </c:lineChart>
      <c:dateAx>
        <c:axId val="198604288"/>
        <c:scaling>
          <c:orientation val="minMax"/>
        </c:scaling>
        <c:delete val="1"/>
        <c:axPos val="b"/>
        <c:numFmt formatCode="m/d/yyyy" sourceLinked="1"/>
        <c:majorTickMark val="none"/>
        <c:tickLblPos val="none"/>
        <c:crossAx val="198808704"/>
        <c:crosses val="autoZero"/>
        <c:auto val="1"/>
        <c:lblOffset val="100"/>
        <c:baseTimeUnit val="days"/>
      </c:dateAx>
      <c:valAx>
        <c:axId val="19880870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8604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Яндекс - сравнение</a:t>
            </a:r>
            <a:endParaRPr lang="ru-RU" dirty="0"/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Сайт 1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Лист1!$A$2:$A$20</c:f>
              <c:numCache>
                <c:formatCode>General</c:formatCode>
                <c:ptCount val="19"/>
              </c:numCache>
            </c:numRef>
          </c:cat>
          <c:val>
            <c:numRef>
              <c:f>Лист1!$B$2:$B$20</c:f>
              <c:numCache>
                <c:formatCode>General</c:formatCode>
                <c:ptCount val="19"/>
                <c:pt idx="0">
                  <c:v>1.7857142859999995</c:v>
                </c:pt>
                <c:pt idx="1">
                  <c:v>7.1428571429999987</c:v>
                </c:pt>
                <c:pt idx="2">
                  <c:v>12.5</c:v>
                </c:pt>
                <c:pt idx="3">
                  <c:v>50</c:v>
                </c:pt>
                <c:pt idx="4">
                  <c:v>73.214285710000013</c:v>
                </c:pt>
                <c:pt idx="5">
                  <c:v>71.428571429999991</c:v>
                </c:pt>
                <c:pt idx="6">
                  <c:v>94.64285713999999</c:v>
                </c:pt>
                <c:pt idx="7">
                  <c:v>105.3571429</c:v>
                </c:pt>
                <c:pt idx="8">
                  <c:v>98.214285710000013</c:v>
                </c:pt>
                <c:pt idx="9">
                  <c:v>112.5</c:v>
                </c:pt>
                <c:pt idx="10">
                  <c:v>110.71428570000002</c:v>
                </c:pt>
                <c:pt idx="11">
                  <c:v>110.71428570000002</c:v>
                </c:pt>
                <c:pt idx="12">
                  <c:v>105.3571429</c:v>
                </c:pt>
                <c:pt idx="13">
                  <c:v>105.3571429</c:v>
                </c:pt>
                <c:pt idx="14">
                  <c:v>101.7857143</c:v>
                </c:pt>
                <c:pt idx="15">
                  <c:v>96.428571429999991</c:v>
                </c:pt>
                <c:pt idx="16">
                  <c:v>98.214285710000013</c:v>
                </c:pt>
                <c:pt idx="17">
                  <c:v>100</c:v>
                </c:pt>
                <c:pt idx="18">
                  <c:v>94.64285713999999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Сайт 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Лист1!$A$2:$A$20</c:f>
              <c:numCache>
                <c:formatCode>General</c:formatCode>
                <c:ptCount val="19"/>
              </c:numCache>
            </c:numRef>
          </c:cat>
          <c:val>
            <c:numRef>
              <c:f>Лист1!$C$2:$C$20</c:f>
              <c:numCache>
                <c:formatCode>General</c:formatCode>
                <c:ptCount val="19"/>
                <c:pt idx="0">
                  <c:v>5.8823529409999988</c:v>
                </c:pt>
                <c:pt idx="1">
                  <c:v>27.450980390000005</c:v>
                </c:pt>
                <c:pt idx="2">
                  <c:v>45.098039220000011</c:v>
                </c:pt>
                <c:pt idx="3">
                  <c:v>50.980392160000001</c:v>
                </c:pt>
                <c:pt idx="4">
                  <c:v>82.352941179999988</c:v>
                </c:pt>
                <c:pt idx="5">
                  <c:v>94.117647059999982</c:v>
                </c:pt>
                <c:pt idx="6">
                  <c:v>92.156862749999988</c:v>
                </c:pt>
                <c:pt idx="7">
                  <c:v>94.117647059999982</c:v>
                </c:pt>
                <c:pt idx="8">
                  <c:v>96.078431369999976</c:v>
                </c:pt>
                <c:pt idx="9">
                  <c:v>94.117647059999982</c:v>
                </c:pt>
                <c:pt idx="10">
                  <c:v>100</c:v>
                </c:pt>
                <c:pt idx="11">
                  <c:v>98.03921569000002</c:v>
                </c:pt>
                <c:pt idx="12">
                  <c:v>101.9607843</c:v>
                </c:pt>
                <c:pt idx="13">
                  <c:v>100</c:v>
                </c:pt>
                <c:pt idx="14">
                  <c:v>100</c:v>
                </c:pt>
                <c:pt idx="15">
                  <c:v>103.92156860000001</c:v>
                </c:pt>
                <c:pt idx="16">
                  <c:v>101.9607843</c:v>
                </c:pt>
                <c:pt idx="17">
                  <c:v>101.9607843</c:v>
                </c:pt>
                <c:pt idx="18">
                  <c:v>100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Сайт 3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Лист1!$A$2:$A$20</c:f>
              <c:numCache>
                <c:formatCode>General</c:formatCode>
                <c:ptCount val="19"/>
              </c:numCache>
            </c:numRef>
          </c:cat>
          <c:val>
            <c:numRef>
              <c:f>Лист1!$D$2:$D$20</c:f>
              <c:numCache>
                <c:formatCode>General</c:formatCode>
                <c:ptCount val="19"/>
                <c:pt idx="0">
                  <c:v>6.25</c:v>
                </c:pt>
                <c:pt idx="1">
                  <c:v>39.583333330000009</c:v>
                </c:pt>
                <c:pt idx="2">
                  <c:v>52.083333330000009</c:v>
                </c:pt>
                <c:pt idx="3">
                  <c:v>81.25</c:v>
                </c:pt>
                <c:pt idx="4">
                  <c:v>97.916666670000026</c:v>
                </c:pt>
                <c:pt idx="5">
                  <c:v>108.33333330000001</c:v>
                </c:pt>
                <c:pt idx="6">
                  <c:v>106.25</c:v>
                </c:pt>
                <c:pt idx="7">
                  <c:v>108.33333330000001</c:v>
                </c:pt>
                <c:pt idx="8">
                  <c:v>106.25</c:v>
                </c:pt>
                <c:pt idx="9">
                  <c:v>106.25</c:v>
                </c:pt>
                <c:pt idx="10">
                  <c:v>104.16666669999999</c:v>
                </c:pt>
                <c:pt idx="11">
                  <c:v>100</c:v>
                </c:pt>
                <c:pt idx="12">
                  <c:v>95.833333329999988</c:v>
                </c:pt>
                <c:pt idx="13">
                  <c:v>97.916666670000026</c:v>
                </c:pt>
                <c:pt idx="14">
                  <c:v>102.08333330000001</c:v>
                </c:pt>
                <c:pt idx="15">
                  <c:v>100</c:v>
                </c:pt>
                <c:pt idx="16">
                  <c:v>97.916666670000026</c:v>
                </c:pt>
                <c:pt idx="17">
                  <c:v>102.08333330000001</c:v>
                </c:pt>
                <c:pt idx="18">
                  <c:v>102.08333330000001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Сайт 4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Лист1!$A$2:$A$20</c:f>
              <c:numCache>
                <c:formatCode>General</c:formatCode>
                <c:ptCount val="19"/>
              </c:numCache>
            </c:numRef>
          </c:cat>
          <c:val>
            <c:numRef>
              <c:f>Лист1!$E$2:$E$20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2.1276595739999999</c:v>
                </c:pt>
                <c:pt idx="3">
                  <c:v>2.1276595739999999</c:v>
                </c:pt>
                <c:pt idx="4">
                  <c:v>19.148936169999999</c:v>
                </c:pt>
                <c:pt idx="5">
                  <c:v>21.276595740000001</c:v>
                </c:pt>
                <c:pt idx="6">
                  <c:v>23.404255320000004</c:v>
                </c:pt>
                <c:pt idx="7">
                  <c:v>57.446808509999997</c:v>
                </c:pt>
                <c:pt idx="8">
                  <c:v>55.319148940000005</c:v>
                </c:pt>
                <c:pt idx="9">
                  <c:v>82.978723400000007</c:v>
                </c:pt>
                <c:pt idx="10">
                  <c:v>100</c:v>
                </c:pt>
                <c:pt idx="11">
                  <c:v>102.12765960000002</c:v>
                </c:pt>
                <c:pt idx="12">
                  <c:v>108.5106383</c:v>
                </c:pt>
                <c:pt idx="13">
                  <c:v>104.25531909999998</c:v>
                </c:pt>
                <c:pt idx="14">
                  <c:v>104.25531909999998</c:v>
                </c:pt>
                <c:pt idx="15">
                  <c:v>100</c:v>
                </c:pt>
                <c:pt idx="16">
                  <c:v>100</c:v>
                </c:pt>
                <c:pt idx="17">
                  <c:v>104.25531909999998</c:v>
                </c:pt>
                <c:pt idx="18">
                  <c:v>104.25531909999998</c:v>
                </c:pt>
              </c:numCache>
            </c:numRef>
          </c:val>
        </c:ser>
        <c:dLbls/>
        <c:marker val="1"/>
        <c:axId val="165276288"/>
        <c:axId val="165482880"/>
      </c:lineChart>
      <c:catAx>
        <c:axId val="1652762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5482880"/>
        <c:crosses val="autoZero"/>
        <c:auto val="1"/>
        <c:lblAlgn val="ctr"/>
        <c:lblOffset val="100"/>
        <c:noMultiLvlLbl val="1"/>
      </c:catAx>
      <c:valAx>
        <c:axId val="16548288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5276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Google</a:t>
            </a:r>
            <a:r>
              <a:rPr lang="ru-RU" dirty="0" smtClean="0"/>
              <a:t> - сравнение</a:t>
            </a:r>
            <a:endParaRPr lang="ru-RU" dirty="0"/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Сайт 1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Лист1!$A$2:$A$20</c:f>
              <c:numCache>
                <c:formatCode>General</c:formatCode>
                <c:ptCount val="19"/>
              </c:numCache>
            </c:numRef>
          </c:cat>
          <c:val>
            <c:numRef>
              <c:f>Лист1!$B$2:$B$20</c:f>
              <c:numCache>
                <c:formatCode>General</c:formatCode>
                <c:ptCount val="19"/>
                <c:pt idx="0">
                  <c:v>0</c:v>
                </c:pt>
                <c:pt idx="1">
                  <c:v>23.214285710000002</c:v>
                </c:pt>
                <c:pt idx="2">
                  <c:v>46.428571430000005</c:v>
                </c:pt>
                <c:pt idx="3">
                  <c:v>66.071428569999981</c:v>
                </c:pt>
                <c:pt idx="4">
                  <c:v>75</c:v>
                </c:pt>
                <c:pt idx="5">
                  <c:v>98.214285710000013</c:v>
                </c:pt>
                <c:pt idx="6">
                  <c:v>107.14285709999999</c:v>
                </c:pt>
                <c:pt idx="7">
                  <c:v>107.14285709999999</c:v>
                </c:pt>
                <c:pt idx="8">
                  <c:v>116.0714286</c:v>
                </c:pt>
                <c:pt idx="9">
                  <c:v>119.64285709999999</c:v>
                </c:pt>
                <c:pt idx="10">
                  <c:v>117.8571429</c:v>
                </c:pt>
                <c:pt idx="11">
                  <c:v>108.9285714</c:v>
                </c:pt>
                <c:pt idx="12">
                  <c:v>112.5</c:v>
                </c:pt>
                <c:pt idx="13">
                  <c:v>110.71428570000002</c:v>
                </c:pt>
                <c:pt idx="14">
                  <c:v>107.14285709999999</c:v>
                </c:pt>
                <c:pt idx="15">
                  <c:v>108.9285714</c:v>
                </c:pt>
                <c:pt idx="16">
                  <c:v>96.428571429999991</c:v>
                </c:pt>
                <c:pt idx="17">
                  <c:v>100</c:v>
                </c:pt>
                <c:pt idx="18">
                  <c:v>98.214285710000013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Сайт 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Лист1!$A$2:$A$20</c:f>
              <c:numCache>
                <c:formatCode>General</c:formatCode>
                <c:ptCount val="19"/>
              </c:numCache>
            </c:numRef>
          </c:cat>
          <c:val>
            <c:numRef>
              <c:f>Лист1!$C$2:$C$20</c:f>
              <c:numCache>
                <c:formatCode>General</c:formatCode>
                <c:ptCount val="19"/>
                <c:pt idx="0">
                  <c:v>0</c:v>
                </c:pt>
                <c:pt idx="1">
                  <c:v>15.686274510000002</c:v>
                </c:pt>
                <c:pt idx="2">
                  <c:v>56.862745100000005</c:v>
                </c:pt>
                <c:pt idx="3">
                  <c:v>80.39215686</c:v>
                </c:pt>
                <c:pt idx="4">
                  <c:v>94.117647059999982</c:v>
                </c:pt>
                <c:pt idx="5">
                  <c:v>100</c:v>
                </c:pt>
                <c:pt idx="6">
                  <c:v>107.8431373</c:v>
                </c:pt>
                <c:pt idx="7">
                  <c:v>113.7254902</c:v>
                </c:pt>
                <c:pt idx="8">
                  <c:v>105.88235289999999</c:v>
                </c:pt>
                <c:pt idx="9">
                  <c:v>107.8431373</c:v>
                </c:pt>
                <c:pt idx="10">
                  <c:v>103.92156860000001</c:v>
                </c:pt>
                <c:pt idx="11">
                  <c:v>101.9607843</c:v>
                </c:pt>
                <c:pt idx="12">
                  <c:v>101.9607843</c:v>
                </c:pt>
                <c:pt idx="13">
                  <c:v>107.8431373</c:v>
                </c:pt>
                <c:pt idx="14">
                  <c:v>103.92156860000001</c:v>
                </c:pt>
                <c:pt idx="15">
                  <c:v>101.9607843</c:v>
                </c:pt>
                <c:pt idx="16">
                  <c:v>107.8431373</c:v>
                </c:pt>
                <c:pt idx="17">
                  <c:v>105.88235289999999</c:v>
                </c:pt>
                <c:pt idx="18">
                  <c:v>105.88235289999999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Сайт 3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Лист1!$A$2:$A$20</c:f>
              <c:numCache>
                <c:formatCode>General</c:formatCode>
                <c:ptCount val="19"/>
              </c:numCache>
            </c:numRef>
          </c:cat>
          <c:val>
            <c:numRef>
              <c:f>Лист1!$D$2:$D$20</c:f>
              <c:numCache>
                <c:formatCode>General</c:formatCode>
                <c:ptCount val="19"/>
                <c:pt idx="0">
                  <c:v>0</c:v>
                </c:pt>
                <c:pt idx="1">
                  <c:v>29.166666669999998</c:v>
                </c:pt>
                <c:pt idx="2">
                  <c:v>66.666666670000012</c:v>
                </c:pt>
                <c:pt idx="3">
                  <c:v>95.833333329999988</c:v>
                </c:pt>
                <c:pt idx="4">
                  <c:v>112.5</c:v>
                </c:pt>
                <c:pt idx="5">
                  <c:v>114.58333330000001</c:v>
                </c:pt>
                <c:pt idx="6">
                  <c:v>110.41666670000001</c:v>
                </c:pt>
                <c:pt idx="7">
                  <c:v>108.33333330000001</c:v>
                </c:pt>
                <c:pt idx="8">
                  <c:v>106.25</c:v>
                </c:pt>
                <c:pt idx="9">
                  <c:v>97.916666670000026</c:v>
                </c:pt>
                <c:pt idx="10">
                  <c:v>104.16666669999999</c:v>
                </c:pt>
                <c:pt idx="11">
                  <c:v>102.08333330000001</c:v>
                </c:pt>
                <c:pt idx="12">
                  <c:v>104.16666669999999</c:v>
                </c:pt>
                <c:pt idx="13">
                  <c:v>106.25</c:v>
                </c:pt>
                <c:pt idx="14">
                  <c:v>106.25</c:v>
                </c:pt>
                <c:pt idx="15">
                  <c:v>106.25</c:v>
                </c:pt>
                <c:pt idx="16">
                  <c:v>104.16666669999999</c:v>
                </c:pt>
                <c:pt idx="17">
                  <c:v>102.08333330000001</c:v>
                </c:pt>
                <c:pt idx="18">
                  <c:v>102.08333330000001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Сайт 4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Лист1!$A$2:$A$20</c:f>
              <c:numCache>
                <c:formatCode>General</c:formatCode>
                <c:ptCount val="19"/>
              </c:numCache>
            </c:numRef>
          </c:cat>
          <c:val>
            <c:numRef>
              <c:f>Лист1!$E$2:$E$20</c:f>
              <c:numCache>
                <c:formatCode>General</c:formatCode>
                <c:ptCount val="19"/>
                <c:pt idx="0">
                  <c:v>0</c:v>
                </c:pt>
                <c:pt idx="1">
                  <c:v>4.255319149</c:v>
                </c:pt>
                <c:pt idx="2">
                  <c:v>17.0212766</c:v>
                </c:pt>
                <c:pt idx="3">
                  <c:v>23.404255320000004</c:v>
                </c:pt>
                <c:pt idx="4">
                  <c:v>48.936170210000007</c:v>
                </c:pt>
                <c:pt idx="5">
                  <c:v>65.957446809999979</c:v>
                </c:pt>
                <c:pt idx="6">
                  <c:v>89.361702129999983</c:v>
                </c:pt>
                <c:pt idx="7">
                  <c:v>100</c:v>
                </c:pt>
                <c:pt idx="8">
                  <c:v>108.5106383</c:v>
                </c:pt>
                <c:pt idx="9">
                  <c:v>112.7659574</c:v>
                </c:pt>
                <c:pt idx="10">
                  <c:v>112.7659574</c:v>
                </c:pt>
                <c:pt idx="11">
                  <c:v>110.6382979</c:v>
                </c:pt>
                <c:pt idx="12">
                  <c:v>106.38297869999998</c:v>
                </c:pt>
                <c:pt idx="13">
                  <c:v>100</c:v>
                </c:pt>
                <c:pt idx="14">
                  <c:v>100</c:v>
                </c:pt>
                <c:pt idx="15">
                  <c:v>102.12765960000002</c:v>
                </c:pt>
                <c:pt idx="16">
                  <c:v>100</c:v>
                </c:pt>
                <c:pt idx="17">
                  <c:v>97.872340429999966</c:v>
                </c:pt>
                <c:pt idx="18">
                  <c:v>100</c:v>
                </c:pt>
              </c:numCache>
            </c:numRef>
          </c:val>
        </c:ser>
        <c:dLbls/>
        <c:marker val="1"/>
        <c:axId val="167056128"/>
        <c:axId val="167057664"/>
      </c:lineChart>
      <c:catAx>
        <c:axId val="1670561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7057664"/>
        <c:crosses val="autoZero"/>
        <c:auto val="1"/>
        <c:lblAlgn val="ctr"/>
        <c:lblOffset val="100"/>
        <c:noMultiLvlLbl val="1"/>
      </c:catAx>
      <c:valAx>
        <c:axId val="16705766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7056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Сайт 1 </a:t>
            </a:r>
            <a:r>
              <a:rPr lang="ru-RU" baseline="0" dirty="0" smtClean="0"/>
              <a:t>(175</a:t>
            </a:r>
            <a:r>
              <a:rPr lang="ru-RU" baseline="0" dirty="0" smtClean="0"/>
              <a:t>)</a:t>
            </a:r>
            <a:endParaRPr lang="ru-RU" dirty="0"/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Яндекс ТОП-30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Лист1!$A$2:$A$20</c:f>
              <c:numCache>
                <c:formatCode>m/d/yyyy</c:formatCode>
                <c:ptCount val="19"/>
                <c:pt idx="0">
                  <c:v>41964</c:v>
                </c:pt>
                <c:pt idx="1">
                  <c:v>41967</c:v>
                </c:pt>
                <c:pt idx="2">
                  <c:v>41970</c:v>
                </c:pt>
                <c:pt idx="3">
                  <c:v>41974</c:v>
                </c:pt>
                <c:pt idx="4">
                  <c:v>41978</c:v>
                </c:pt>
                <c:pt idx="5">
                  <c:v>41981</c:v>
                </c:pt>
                <c:pt idx="6">
                  <c:v>41984</c:v>
                </c:pt>
                <c:pt idx="7">
                  <c:v>41985</c:v>
                </c:pt>
                <c:pt idx="8">
                  <c:v>41987</c:v>
                </c:pt>
                <c:pt idx="9">
                  <c:v>41991</c:v>
                </c:pt>
                <c:pt idx="10">
                  <c:v>41995</c:v>
                </c:pt>
                <c:pt idx="11">
                  <c:v>41999</c:v>
                </c:pt>
                <c:pt idx="12">
                  <c:v>42003</c:v>
                </c:pt>
                <c:pt idx="13">
                  <c:v>42009</c:v>
                </c:pt>
                <c:pt idx="14">
                  <c:v>42013</c:v>
                </c:pt>
                <c:pt idx="15">
                  <c:v>42017</c:v>
                </c:pt>
                <c:pt idx="16">
                  <c:v>42021</c:v>
                </c:pt>
                <c:pt idx="17">
                  <c:v>42024</c:v>
                </c:pt>
                <c:pt idx="18">
                  <c:v>42026</c:v>
                </c:pt>
              </c:numCache>
            </c:numRef>
          </c:cat>
          <c:val>
            <c:numRef>
              <c:f>Лист1!$B$2:$B$20</c:f>
              <c:numCache>
                <c:formatCode>General</c:formatCode>
                <c:ptCount val="19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23</c:v>
                </c:pt>
                <c:pt idx="4">
                  <c:v>30</c:v>
                </c:pt>
                <c:pt idx="5">
                  <c:v>32</c:v>
                </c:pt>
                <c:pt idx="6">
                  <c:v>43</c:v>
                </c:pt>
                <c:pt idx="7">
                  <c:v>72</c:v>
                </c:pt>
                <c:pt idx="8">
                  <c:v>46</c:v>
                </c:pt>
                <c:pt idx="9">
                  <c:v>63</c:v>
                </c:pt>
                <c:pt idx="10">
                  <c:v>64</c:v>
                </c:pt>
                <c:pt idx="11">
                  <c:v>64</c:v>
                </c:pt>
                <c:pt idx="12">
                  <c:v>81</c:v>
                </c:pt>
                <c:pt idx="13">
                  <c:v>80</c:v>
                </c:pt>
                <c:pt idx="14">
                  <c:v>97</c:v>
                </c:pt>
                <c:pt idx="15">
                  <c:v>102</c:v>
                </c:pt>
                <c:pt idx="16">
                  <c:v>102</c:v>
                </c:pt>
                <c:pt idx="17">
                  <c:v>108</c:v>
                </c:pt>
                <c:pt idx="18">
                  <c:v>108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Яндекс ТОП-10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Лист1!$A$2:$A$20</c:f>
              <c:numCache>
                <c:formatCode>m/d/yyyy</c:formatCode>
                <c:ptCount val="19"/>
                <c:pt idx="0">
                  <c:v>41964</c:v>
                </c:pt>
                <c:pt idx="1">
                  <c:v>41967</c:v>
                </c:pt>
                <c:pt idx="2">
                  <c:v>41970</c:v>
                </c:pt>
                <c:pt idx="3">
                  <c:v>41974</c:v>
                </c:pt>
                <c:pt idx="4">
                  <c:v>41978</c:v>
                </c:pt>
                <c:pt idx="5">
                  <c:v>41981</c:v>
                </c:pt>
                <c:pt idx="6">
                  <c:v>41984</c:v>
                </c:pt>
                <c:pt idx="7">
                  <c:v>41985</c:v>
                </c:pt>
                <c:pt idx="8">
                  <c:v>41987</c:v>
                </c:pt>
                <c:pt idx="9">
                  <c:v>41991</c:v>
                </c:pt>
                <c:pt idx="10">
                  <c:v>41995</c:v>
                </c:pt>
                <c:pt idx="11">
                  <c:v>41999</c:v>
                </c:pt>
                <c:pt idx="12">
                  <c:v>42003</c:v>
                </c:pt>
                <c:pt idx="13">
                  <c:v>42009</c:v>
                </c:pt>
                <c:pt idx="14">
                  <c:v>42013</c:v>
                </c:pt>
                <c:pt idx="15">
                  <c:v>42017</c:v>
                </c:pt>
                <c:pt idx="16">
                  <c:v>42021</c:v>
                </c:pt>
                <c:pt idx="17">
                  <c:v>42024</c:v>
                </c:pt>
                <c:pt idx="18">
                  <c:v>42026</c:v>
                </c:pt>
              </c:numCache>
            </c:numRef>
          </c:cat>
          <c:val>
            <c:numRef>
              <c:f>Лист1!$C$2:$C$20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6</c:v>
                </c:pt>
                <c:pt idx="4">
                  <c:v>8</c:v>
                </c:pt>
                <c:pt idx="5">
                  <c:v>9</c:v>
                </c:pt>
                <c:pt idx="6">
                  <c:v>13</c:v>
                </c:pt>
                <c:pt idx="7">
                  <c:v>31</c:v>
                </c:pt>
                <c:pt idx="8">
                  <c:v>19</c:v>
                </c:pt>
                <c:pt idx="9">
                  <c:v>26</c:v>
                </c:pt>
                <c:pt idx="10">
                  <c:v>27</c:v>
                </c:pt>
                <c:pt idx="11">
                  <c:v>27</c:v>
                </c:pt>
                <c:pt idx="12">
                  <c:v>32</c:v>
                </c:pt>
                <c:pt idx="13">
                  <c:v>32</c:v>
                </c:pt>
                <c:pt idx="14">
                  <c:v>47</c:v>
                </c:pt>
                <c:pt idx="15">
                  <c:v>47</c:v>
                </c:pt>
                <c:pt idx="16">
                  <c:v>48</c:v>
                </c:pt>
                <c:pt idx="17">
                  <c:v>54</c:v>
                </c:pt>
                <c:pt idx="18">
                  <c:v>53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Google ТОП-30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Лист1!$A$2:$A$20</c:f>
              <c:numCache>
                <c:formatCode>m/d/yyyy</c:formatCode>
                <c:ptCount val="19"/>
                <c:pt idx="0">
                  <c:v>41964</c:v>
                </c:pt>
                <c:pt idx="1">
                  <c:v>41967</c:v>
                </c:pt>
                <c:pt idx="2">
                  <c:v>41970</c:v>
                </c:pt>
                <c:pt idx="3">
                  <c:v>41974</c:v>
                </c:pt>
                <c:pt idx="4">
                  <c:v>41978</c:v>
                </c:pt>
                <c:pt idx="5">
                  <c:v>41981</c:v>
                </c:pt>
                <c:pt idx="6">
                  <c:v>41984</c:v>
                </c:pt>
                <c:pt idx="7">
                  <c:v>41985</c:v>
                </c:pt>
                <c:pt idx="8">
                  <c:v>41987</c:v>
                </c:pt>
                <c:pt idx="9">
                  <c:v>41991</c:v>
                </c:pt>
                <c:pt idx="10">
                  <c:v>41995</c:v>
                </c:pt>
                <c:pt idx="11">
                  <c:v>41999</c:v>
                </c:pt>
                <c:pt idx="12">
                  <c:v>42003</c:v>
                </c:pt>
                <c:pt idx="13">
                  <c:v>42009</c:v>
                </c:pt>
                <c:pt idx="14">
                  <c:v>42013</c:v>
                </c:pt>
                <c:pt idx="15">
                  <c:v>42017</c:v>
                </c:pt>
                <c:pt idx="16">
                  <c:v>42021</c:v>
                </c:pt>
                <c:pt idx="17">
                  <c:v>42024</c:v>
                </c:pt>
                <c:pt idx="18">
                  <c:v>42026</c:v>
                </c:pt>
              </c:numCache>
            </c:numRef>
          </c:cat>
          <c:val>
            <c:numRef>
              <c:f>Лист1!$D$2:$D$20</c:f>
              <c:numCache>
                <c:formatCode>General</c:formatCode>
                <c:ptCount val="19"/>
                <c:pt idx="0">
                  <c:v>0</c:v>
                </c:pt>
                <c:pt idx="1">
                  <c:v>4</c:v>
                </c:pt>
                <c:pt idx="2">
                  <c:v>11</c:v>
                </c:pt>
                <c:pt idx="3">
                  <c:v>17</c:v>
                </c:pt>
                <c:pt idx="4">
                  <c:v>32</c:v>
                </c:pt>
                <c:pt idx="5">
                  <c:v>38</c:v>
                </c:pt>
                <c:pt idx="6">
                  <c:v>46</c:v>
                </c:pt>
                <c:pt idx="7">
                  <c:v>45</c:v>
                </c:pt>
                <c:pt idx="8">
                  <c:v>53</c:v>
                </c:pt>
                <c:pt idx="9">
                  <c:v>53</c:v>
                </c:pt>
                <c:pt idx="10">
                  <c:v>65</c:v>
                </c:pt>
                <c:pt idx="11">
                  <c:v>68</c:v>
                </c:pt>
                <c:pt idx="12">
                  <c:v>67</c:v>
                </c:pt>
                <c:pt idx="13">
                  <c:v>69</c:v>
                </c:pt>
                <c:pt idx="14">
                  <c:v>74</c:v>
                </c:pt>
                <c:pt idx="15">
                  <c:v>77</c:v>
                </c:pt>
                <c:pt idx="16">
                  <c:v>78</c:v>
                </c:pt>
                <c:pt idx="17">
                  <c:v>79</c:v>
                </c:pt>
                <c:pt idx="18">
                  <c:v>77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Google ТОП-10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Лист1!$A$2:$A$20</c:f>
              <c:numCache>
                <c:formatCode>m/d/yyyy</c:formatCode>
                <c:ptCount val="19"/>
                <c:pt idx="0">
                  <c:v>41964</c:v>
                </c:pt>
                <c:pt idx="1">
                  <c:v>41967</c:v>
                </c:pt>
                <c:pt idx="2">
                  <c:v>41970</c:v>
                </c:pt>
                <c:pt idx="3">
                  <c:v>41974</c:v>
                </c:pt>
                <c:pt idx="4">
                  <c:v>41978</c:v>
                </c:pt>
                <c:pt idx="5">
                  <c:v>41981</c:v>
                </c:pt>
                <c:pt idx="6">
                  <c:v>41984</c:v>
                </c:pt>
                <c:pt idx="7">
                  <c:v>41985</c:v>
                </c:pt>
                <c:pt idx="8">
                  <c:v>41987</c:v>
                </c:pt>
                <c:pt idx="9">
                  <c:v>41991</c:v>
                </c:pt>
                <c:pt idx="10">
                  <c:v>41995</c:v>
                </c:pt>
                <c:pt idx="11">
                  <c:v>41999</c:v>
                </c:pt>
                <c:pt idx="12">
                  <c:v>42003</c:v>
                </c:pt>
                <c:pt idx="13">
                  <c:v>42009</c:v>
                </c:pt>
                <c:pt idx="14">
                  <c:v>42013</c:v>
                </c:pt>
                <c:pt idx="15">
                  <c:v>42017</c:v>
                </c:pt>
                <c:pt idx="16">
                  <c:v>42021</c:v>
                </c:pt>
                <c:pt idx="17">
                  <c:v>42024</c:v>
                </c:pt>
                <c:pt idx="18">
                  <c:v>42026</c:v>
                </c:pt>
              </c:numCache>
            </c:numRef>
          </c:cat>
          <c:val>
            <c:numRef>
              <c:f>Лист1!$E$2:$E$20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5</c:v>
                </c:pt>
                <c:pt idx="5">
                  <c:v>5</c:v>
                </c:pt>
                <c:pt idx="6">
                  <c:v>6</c:v>
                </c:pt>
                <c:pt idx="7">
                  <c:v>6</c:v>
                </c:pt>
                <c:pt idx="8">
                  <c:v>9</c:v>
                </c:pt>
                <c:pt idx="9">
                  <c:v>14</c:v>
                </c:pt>
                <c:pt idx="10">
                  <c:v>15</c:v>
                </c:pt>
                <c:pt idx="11">
                  <c:v>17</c:v>
                </c:pt>
                <c:pt idx="12">
                  <c:v>15</c:v>
                </c:pt>
                <c:pt idx="13">
                  <c:v>15</c:v>
                </c:pt>
                <c:pt idx="14">
                  <c:v>22</c:v>
                </c:pt>
                <c:pt idx="15">
                  <c:v>28</c:v>
                </c:pt>
                <c:pt idx="16">
                  <c:v>28</c:v>
                </c:pt>
                <c:pt idx="17">
                  <c:v>32</c:v>
                </c:pt>
                <c:pt idx="18">
                  <c:v>31</c:v>
                </c:pt>
              </c:numCache>
            </c:numRef>
          </c:val>
        </c:ser>
        <c:dLbls/>
        <c:marker val="1"/>
        <c:axId val="167119488"/>
        <c:axId val="167158144"/>
      </c:lineChart>
      <c:dateAx>
        <c:axId val="167119488"/>
        <c:scaling>
          <c:orientation val="minMax"/>
        </c:scaling>
        <c:delete val="1"/>
        <c:axPos val="b"/>
        <c:numFmt formatCode="m/d/yyyy" sourceLinked="1"/>
        <c:majorTickMark val="none"/>
        <c:tickLblPos val="none"/>
        <c:crossAx val="167158144"/>
        <c:crosses val="autoZero"/>
        <c:auto val="1"/>
        <c:lblOffset val="100"/>
        <c:baseTimeUnit val="days"/>
      </c:dateAx>
      <c:valAx>
        <c:axId val="16715814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7119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aseline="0" dirty="0" smtClean="0"/>
              <a:t>Сайт 2 (163</a:t>
            </a:r>
            <a:r>
              <a:rPr lang="ru-RU" baseline="0" dirty="0" smtClean="0"/>
              <a:t>)</a:t>
            </a:r>
            <a:endParaRPr lang="ru-RU" dirty="0"/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Яндекс ТОП-30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Лист1!$A$2:$A$20</c:f>
              <c:numCache>
                <c:formatCode>m/d/yyyy</c:formatCode>
                <c:ptCount val="19"/>
                <c:pt idx="0">
                  <c:v>41970</c:v>
                </c:pt>
                <c:pt idx="1">
                  <c:v>41974</c:v>
                </c:pt>
                <c:pt idx="2">
                  <c:v>41978</c:v>
                </c:pt>
                <c:pt idx="3">
                  <c:v>41981</c:v>
                </c:pt>
                <c:pt idx="4">
                  <c:v>41984</c:v>
                </c:pt>
                <c:pt idx="5">
                  <c:v>41985</c:v>
                </c:pt>
                <c:pt idx="6">
                  <c:v>41987</c:v>
                </c:pt>
                <c:pt idx="7">
                  <c:v>41991</c:v>
                </c:pt>
                <c:pt idx="8">
                  <c:v>41995</c:v>
                </c:pt>
                <c:pt idx="9">
                  <c:v>41999</c:v>
                </c:pt>
                <c:pt idx="10">
                  <c:v>42003</c:v>
                </c:pt>
                <c:pt idx="11">
                  <c:v>42009</c:v>
                </c:pt>
                <c:pt idx="12">
                  <c:v>42013</c:v>
                </c:pt>
                <c:pt idx="13">
                  <c:v>42017</c:v>
                </c:pt>
                <c:pt idx="14">
                  <c:v>42021</c:v>
                </c:pt>
                <c:pt idx="15">
                  <c:v>42024</c:v>
                </c:pt>
                <c:pt idx="16">
                  <c:v>42026</c:v>
                </c:pt>
                <c:pt idx="17">
                  <c:v>42029</c:v>
                </c:pt>
                <c:pt idx="18">
                  <c:v>42031</c:v>
                </c:pt>
              </c:numCache>
            </c:numRef>
          </c:cat>
          <c:val>
            <c:numRef>
              <c:f>Лист1!$B$2:$B$20</c:f>
              <c:numCache>
                <c:formatCode>General</c:formatCode>
                <c:ptCount val="19"/>
                <c:pt idx="0">
                  <c:v>0</c:v>
                </c:pt>
                <c:pt idx="1">
                  <c:v>4</c:v>
                </c:pt>
                <c:pt idx="2">
                  <c:v>10</c:v>
                </c:pt>
                <c:pt idx="3">
                  <c:v>12</c:v>
                </c:pt>
                <c:pt idx="4">
                  <c:v>20</c:v>
                </c:pt>
                <c:pt idx="5">
                  <c:v>29</c:v>
                </c:pt>
                <c:pt idx="6">
                  <c:v>23</c:v>
                </c:pt>
                <c:pt idx="7">
                  <c:v>37</c:v>
                </c:pt>
                <c:pt idx="8">
                  <c:v>36</c:v>
                </c:pt>
                <c:pt idx="9">
                  <c:v>37</c:v>
                </c:pt>
                <c:pt idx="10">
                  <c:v>54</c:v>
                </c:pt>
                <c:pt idx="11">
                  <c:v>55</c:v>
                </c:pt>
                <c:pt idx="12">
                  <c:v>66</c:v>
                </c:pt>
                <c:pt idx="13">
                  <c:v>72</c:v>
                </c:pt>
                <c:pt idx="14">
                  <c:v>73</c:v>
                </c:pt>
                <c:pt idx="15">
                  <c:v>84</c:v>
                </c:pt>
                <c:pt idx="16">
                  <c:v>87</c:v>
                </c:pt>
                <c:pt idx="17">
                  <c:v>90</c:v>
                </c:pt>
                <c:pt idx="18">
                  <c:v>91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Яндекс ТОП-10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Лист1!$A$2:$A$20</c:f>
              <c:numCache>
                <c:formatCode>m/d/yyyy</c:formatCode>
                <c:ptCount val="19"/>
                <c:pt idx="0">
                  <c:v>41970</c:v>
                </c:pt>
                <c:pt idx="1">
                  <c:v>41974</c:v>
                </c:pt>
                <c:pt idx="2">
                  <c:v>41978</c:v>
                </c:pt>
                <c:pt idx="3">
                  <c:v>41981</c:v>
                </c:pt>
                <c:pt idx="4">
                  <c:v>41984</c:v>
                </c:pt>
                <c:pt idx="5">
                  <c:v>41985</c:v>
                </c:pt>
                <c:pt idx="6">
                  <c:v>41987</c:v>
                </c:pt>
                <c:pt idx="7">
                  <c:v>41991</c:v>
                </c:pt>
                <c:pt idx="8">
                  <c:v>41995</c:v>
                </c:pt>
                <c:pt idx="9">
                  <c:v>41999</c:v>
                </c:pt>
                <c:pt idx="10">
                  <c:v>42003</c:v>
                </c:pt>
                <c:pt idx="11">
                  <c:v>42009</c:v>
                </c:pt>
                <c:pt idx="12">
                  <c:v>42013</c:v>
                </c:pt>
                <c:pt idx="13">
                  <c:v>42017</c:v>
                </c:pt>
                <c:pt idx="14">
                  <c:v>42021</c:v>
                </c:pt>
                <c:pt idx="15">
                  <c:v>42024</c:v>
                </c:pt>
                <c:pt idx="16">
                  <c:v>42026</c:v>
                </c:pt>
                <c:pt idx="17">
                  <c:v>42029</c:v>
                </c:pt>
                <c:pt idx="18">
                  <c:v>42031</c:v>
                </c:pt>
              </c:numCache>
            </c:numRef>
          </c:cat>
          <c:val>
            <c:numRef>
              <c:f>Лист1!$C$2:$C$20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3</c:v>
                </c:pt>
                <c:pt idx="4">
                  <c:v>6</c:v>
                </c:pt>
                <c:pt idx="5">
                  <c:v>11</c:v>
                </c:pt>
                <c:pt idx="6">
                  <c:v>8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19</c:v>
                </c:pt>
                <c:pt idx="11">
                  <c:v>18</c:v>
                </c:pt>
                <c:pt idx="12">
                  <c:v>26</c:v>
                </c:pt>
                <c:pt idx="13">
                  <c:v>38</c:v>
                </c:pt>
                <c:pt idx="14">
                  <c:v>38</c:v>
                </c:pt>
                <c:pt idx="15">
                  <c:v>45</c:v>
                </c:pt>
                <c:pt idx="16">
                  <c:v>44</c:v>
                </c:pt>
                <c:pt idx="17">
                  <c:v>43</c:v>
                </c:pt>
                <c:pt idx="18">
                  <c:v>46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Google ТОП-30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Лист1!$A$2:$A$20</c:f>
              <c:numCache>
                <c:formatCode>m/d/yyyy</c:formatCode>
                <c:ptCount val="19"/>
                <c:pt idx="0">
                  <c:v>41970</c:v>
                </c:pt>
                <c:pt idx="1">
                  <c:v>41974</c:v>
                </c:pt>
                <c:pt idx="2">
                  <c:v>41978</c:v>
                </c:pt>
                <c:pt idx="3">
                  <c:v>41981</c:v>
                </c:pt>
                <c:pt idx="4">
                  <c:v>41984</c:v>
                </c:pt>
                <c:pt idx="5">
                  <c:v>41985</c:v>
                </c:pt>
                <c:pt idx="6">
                  <c:v>41987</c:v>
                </c:pt>
                <c:pt idx="7">
                  <c:v>41991</c:v>
                </c:pt>
                <c:pt idx="8">
                  <c:v>41995</c:v>
                </c:pt>
                <c:pt idx="9">
                  <c:v>41999</c:v>
                </c:pt>
                <c:pt idx="10">
                  <c:v>42003</c:v>
                </c:pt>
                <c:pt idx="11">
                  <c:v>42009</c:v>
                </c:pt>
                <c:pt idx="12">
                  <c:v>42013</c:v>
                </c:pt>
                <c:pt idx="13">
                  <c:v>42017</c:v>
                </c:pt>
                <c:pt idx="14">
                  <c:v>42021</c:v>
                </c:pt>
                <c:pt idx="15">
                  <c:v>42024</c:v>
                </c:pt>
                <c:pt idx="16">
                  <c:v>42026</c:v>
                </c:pt>
                <c:pt idx="17">
                  <c:v>42029</c:v>
                </c:pt>
                <c:pt idx="18">
                  <c:v>42031</c:v>
                </c:pt>
              </c:numCache>
            </c:numRef>
          </c:cat>
          <c:val>
            <c:numRef>
              <c:f>Лист1!$D$2:$D$20</c:f>
              <c:numCache>
                <c:formatCode>General</c:formatCode>
                <c:ptCount val="19"/>
                <c:pt idx="0">
                  <c:v>0</c:v>
                </c:pt>
                <c:pt idx="1">
                  <c:v>3</c:v>
                </c:pt>
                <c:pt idx="2">
                  <c:v>9</c:v>
                </c:pt>
                <c:pt idx="3">
                  <c:v>14</c:v>
                </c:pt>
                <c:pt idx="4">
                  <c:v>31</c:v>
                </c:pt>
                <c:pt idx="5">
                  <c:v>30</c:v>
                </c:pt>
                <c:pt idx="6">
                  <c:v>40</c:v>
                </c:pt>
                <c:pt idx="7">
                  <c:v>41</c:v>
                </c:pt>
                <c:pt idx="8">
                  <c:v>42</c:v>
                </c:pt>
                <c:pt idx="9">
                  <c:v>50</c:v>
                </c:pt>
                <c:pt idx="10">
                  <c:v>48</c:v>
                </c:pt>
                <c:pt idx="11">
                  <c:v>56</c:v>
                </c:pt>
                <c:pt idx="12">
                  <c:v>57</c:v>
                </c:pt>
                <c:pt idx="13">
                  <c:v>66</c:v>
                </c:pt>
                <c:pt idx="14">
                  <c:v>70</c:v>
                </c:pt>
                <c:pt idx="15">
                  <c:v>74</c:v>
                </c:pt>
                <c:pt idx="16">
                  <c:v>75</c:v>
                </c:pt>
                <c:pt idx="17">
                  <c:v>78</c:v>
                </c:pt>
                <c:pt idx="18">
                  <c:v>79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Google ТОП-10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Лист1!$A$2:$A$20</c:f>
              <c:numCache>
                <c:formatCode>m/d/yyyy</c:formatCode>
                <c:ptCount val="19"/>
                <c:pt idx="0">
                  <c:v>41970</c:v>
                </c:pt>
                <c:pt idx="1">
                  <c:v>41974</c:v>
                </c:pt>
                <c:pt idx="2">
                  <c:v>41978</c:v>
                </c:pt>
                <c:pt idx="3">
                  <c:v>41981</c:v>
                </c:pt>
                <c:pt idx="4">
                  <c:v>41984</c:v>
                </c:pt>
                <c:pt idx="5">
                  <c:v>41985</c:v>
                </c:pt>
                <c:pt idx="6">
                  <c:v>41987</c:v>
                </c:pt>
                <c:pt idx="7">
                  <c:v>41991</c:v>
                </c:pt>
                <c:pt idx="8">
                  <c:v>41995</c:v>
                </c:pt>
                <c:pt idx="9">
                  <c:v>41999</c:v>
                </c:pt>
                <c:pt idx="10">
                  <c:v>42003</c:v>
                </c:pt>
                <c:pt idx="11">
                  <c:v>42009</c:v>
                </c:pt>
                <c:pt idx="12">
                  <c:v>42013</c:v>
                </c:pt>
                <c:pt idx="13">
                  <c:v>42017</c:v>
                </c:pt>
                <c:pt idx="14">
                  <c:v>42021</c:v>
                </c:pt>
                <c:pt idx="15">
                  <c:v>42024</c:v>
                </c:pt>
                <c:pt idx="16">
                  <c:v>42026</c:v>
                </c:pt>
                <c:pt idx="17">
                  <c:v>42029</c:v>
                </c:pt>
                <c:pt idx="18">
                  <c:v>42031</c:v>
                </c:pt>
              </c:numCache>
            </c:numRef>
          </c:cat>
          <c:val>
            <c:numRef>
              <c:f>Лист1!$E$2:$E$20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4</c:v>
                </c:pt>
                <c:pt idx="5">
                  <c:v>4</c:v>
                </c:pt>
                <c:pt idx="6">
                  <c:v>7</c:v>
                </c:pt>
                <c:pt idx="7">
                  <c:v>6</c:v>
                </c:pt>
                <c:pt idx="8">
                  <c:v>7</c:v>
                </c:pt>
                <c:pt idx="9">
                  <c:v>12</c:v>
                </c:pt>
                <c:pt idx="10">
                  <c:v>15</c:v>
                </c:pt>
                <c:pt idx="11">
                  <c:v>18</c:v>
                </c:pt>
                <c:pt idx="12">
                  <c:v>19</c:v>
                </c:pt>
                <c:pt idx="13">
                  <c:v>25</c:v>
                </c:pt>
                <c:pt idx="14">
                  <c:v>27</c:v>
                </c:pt>
                <c:pt idx="15">
                  <c:v>31</c:v>
                </c:pt>
                <c:pt idx="16">
                  <c:v>33</c:v>
                </c:pt>
                <c:pt idx="17">
                  <c:v>34</c:v>
                </c:pt>
                <c:pt idx="18">
                  <c:v>34</c:v>
                </c:pt>
              </c:numCache>
            </c:numRef>
          </c:val>
        </c:ser>
        <c:marker val="1"/>
        <c:axId val="175730688"/>
        <c:axId val="175732224"/>
      </c:lineChart>
      <c:dateAx>
        <c:axId val="175730688"/>
        <c:scaling>
          <c:orientation val="minMax"/>
        </c:scaling>
        <c:delete val="1"/>
        <c:axPos val="b"/>
        <c:numFmt formatCode="m/d/yyyy" sourceLinked="1"/>
        <c:majorTickMark val="none"/>
        <c:tickLblPos val="none"/>
        <c:crossAx val="175732224"/>
        <c:crosses val="autoZero"/>
        <c:auto val="1"/>
        <c:lblOffset val="100"/>
        <c:baseTimeUnit val="days"/>
      </c:dateAx>
      <c:valAx>
        <c:axId val="17573222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730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Сайт 3</a:t>
            </a:r>
            <a:r>
              <a:rPr lang="ru-RU" baseline="0" dirty="0" smtClean="0"/>
              <a:t>(158)</a:t>
            </a:r>
            <a:endParaRPr lang="ru-RU" dirty="0"/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Яндекс ТОП-30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Лист1!$A$2:$A$20</c:f>
              <c:numCache>
                <c:formatCode>m/d/yyyy</c:formatCode>
                <c:ptCount val="19"/>
                <c:pt idx="0">
                  <c:v>41974</c:v>
                </c:pt>
                <c:pt idx="1">
                  <c:v>41978</c:v>
                </c:pt>
                <c:pt idx="2">
                  <c:v>41981</c:v>
                </c:pt>
                <c:pt idx="3">
                  <c:v>41984</c:v>
                </c:pt>
                <c:pt idx="4">
                  <c:v>41985</c:v>
                </c:pt>
                <c:pt idx="5">
                  <c:v>41987</c:v>
                </c:pt>
                <c:pt idx="6">
                  <c:v>41991</c:v>
                </c:pt>
                <c:pt idx="7">
                  <c:v>41995</c:v>
                </c:pt>
                <c:pt idx="8">
                  <c:v>41999</c:v>
                </c:pt>
                <c:pt idx="9">
                  <c:v>42003</c:v>
                </c:pt>
                <c:pt idx="10">
                  <c:v>42009</c:v>
                </c:pt>
                <c:pt idx="11">
                  <c:v>42013</c:v>
                </c:pt>
                <c:pt idx="12">
                  <c:v>42017</c:v>
                </c:pt>
                <c:pt idx="13">
                  <c:v>42021</c:v>
                </c:pt>
                <c:pt idx="14">
                  <c:v>42024</c:v>
                </c:pt>
                <c:pt idx="15">
                  <c:v>42026</c:v>
                </c:pt>
                <c:pt idx="16">
                  <c:v>42029</c:v>
                </c:pt>
                <c:pt idx="17">
                  <c:v>42031</c:v>
                </c:pt>
                <c:pt idx="18">
                  <c:v>42036</c:v>
                </c:pt>
              </c:numCache>
            </c:numRef>
          </c:cat>
          <c:val>
            <c:numRef>
              <c:f>Лист1!$B$2:$B$20</c:f>
              <c:numCache>
                <c:formatCode>General</c:formatCode>
                <c:ptCount val="19"/>
                <c:pt idx="0">
                  <c:v>2</c:v>
                </c:pt>
                <c:pt idx="1">
                  <c:v>11</c:v>
                </c:pt>
                <c:pt idx="2">
                  <c:v>13</c:v>
                </c:pt>
                <c:pt idx="3">
                  <c:v>31</c:v>
                </c:pt>
                <c:pt idx="4">
                  <c:v>42</c:v>
                </c:pt>
                <c:pt idx="5">
                  <c:v>49</c:v>
                </c:pt>
                <c:pt idx="6">
                  <c:v>52</c:v>
                </c:pt>
                <c:pt idx="7">
                  <c:v>54</c:v>
                </c:pt>
                <c:pt idx="8">
                  <c:v>56</c:v>
                </c:pt>
                <c:pt idx="9">
                  <c:v>53</c:v>
                </c:pt>
                <c:pt idx="10">
                  <c:v>54</c:v>
                </c:pt>
                <c:pt idx="11">
                  <c:v>52</c:v>
                </c:pt>
                <c:pt idx="12">
                  <c:v>53</c:v>
                </c:pt>
                <c:pt idx="13">
                  <c:v>53</c:v>
                </c:pt>
                <c:pt idx="14">
                  <c:v>50</c:v>
                </c:pt>
                <c:pt idx="15">
                  <c:v>48</c:v>
                </c:pt>
                <c:pt idx="16">
                  <c:v>48</c:v>
                </c:pt>
                <c:pt idx="17">
                  <c:v>47</c:v>
                </c:pt>
                <c:pt idx="18">
                  <c:v>47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Яндекс ТОП-10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Лист1!$A$2:$A$20</c:f>
              <c:numCache>
                <c:formatCode>m/d/yyyy</c:formatCode>
                <c:ptCount val="19"/>
                <c:pt idx="0">
                  <c:v>41974</c:v>
                </c:pt>
                <c:pt idx="1">
                  <c:v>41978</c:v>
                </c:pt>
                <c:pt idx="2">
                  <c:v>41981</c:v>
                </c:pt>
                <c:pt idx="3">
                  <c:v>41984</c:v>
                </c:pt>
                <c:pt idx="4">
                  <c:v>41985</c:v>
                </c:pt>
                <c:pt idx="5">
                  <c:v>41987</c:v>
                </c:pt>
                <c:pt idx="6">
                  <c:v>41991</c:v>
                </c:pt>
                <c:pt idx="7">
                  <c:v>41995</c:v>
                </c:pt>
                <c:pt idx="8">
                  <c:v>41999</c:v>
                </c:pt>
                <c:pt idx="9">
                  <c:v>42003</c:v>
                </c:pt>
                <c:pt idx="10">
                  <c:v>42009</c:v>
                </c:pt>
                <c:pt idx="11">
                  <c:v>42013</c:v>
                </c:pt>
                <c:pt idx="12">
                  <c:v>42017</c:v>
                </c:pt>
                <c:pt idx="13">
                  <c:v>42021</c:v>
                </c:pt>
                <c:pt idx="14">
                  <c:v>42024</c:v>
                </c:pt>
                <c:pt idx="15">
                  <c:v>42026</c:v>
                </c:pt>
                <c:pt idx="16">
                  <c:v>42029</c:v>
                </c:pt>
                <c:pt idx="17">
                  <c:v>42031</c:v>
                </c:pt>
                <c:pt idx="18">
                  <c:v>42036</c:v>
                </c:pt>
              </c:numCache>
            </c:numRef>
          </c:cat>
          <c:val>
            <c:numRef>
              <c:f>Лист1!$C$2:$C$20</c:f>
              <c:numCache>
                <c:formatCode>General</c:formatCode>
                <c:ptCount val="19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7</c:v>
                </c:pt>
                <c:pt idx="4">
                  <c:v>8</c:v>
                </c:pt>
                <c:pt idx="5">
                  <c:v>8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  <c:pt idx="9">
                  <c:v>20</c:v>
                </c:pt>
                <c:pt idx="10">
                  <c:v>20</c:v>
                </c:pt>
                <c:pt idx="11">
                  <c:v>24</c:v>
                </c:pt>
                <c:pt idx="12">
                  <c:v>24</c:v>
                </c:pt>
                <c:pt idx="13">
                  <c:v>23</c:v>
                </c:pt>
                <c:pt idx="14">
                  <c:v>21</c:v>
                </c:pt>
                <c:pt idx="15">
                  <c:v>21</c:v>
                </c:pt>
                <c:pt idx="16">
                  <c:v>20</c:v>
                </c:pt>
                <c:pt idx="17">
                  <c:v>20</c:v>
                </c:pt>
                <c:pt idx="18">
                  <c:v>20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Google ТОП-30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Лист1!$A$2:$A$20</c:f>
              <c:numCache>
                <c:formatCode>m/d/yyyy</c:formatCode>
                <c:ptCount val="19"/>
                <c:pt idx="0">
                  <c:v>41974</c:v>
                </c:pt>
                <c:pt idx="1">
                  <c:v>41978</c:v>
                </c:pt>
                <c:pt idx="2">
                  <c:v>41981</c:v>
                </c:pt>
                <c:pt idx="3">
                  <c:v>41984</c:v>
                </c:pt>
                <c:pt idx="4">
                  <c:v>41985</c:v>
                </c:pt>
                <c:pt idx="5">
                  <c:v>41987</c:v>
                </c:pt>
                <c:pt idx="6">
                  <c:v>41991</c:v>
                </c:pt>
                <c:pt idx="7">
                  <c:v>41995</c:v>
                </c:pt>
                <c:pt idx="8">
                  <c:v>41999</c:v>
                </c:pt>
                <c:pt idx="9">
                  <c:v>42003</c:v>
                </c:pt>
                <c:pt idx="10">
                  <c:v>42009</c:v>
                </c:pt>
                <c:pt idx="11">
                  <c:v>42013</c:v>
                </c:pt>
                <c:pt idx="12">
                  <c:v>42017</c:v>
                </c:pt>
                <c:pt idx="13">
                  <c:v>42021</c:v>
                </c:pt>
                <c:pt idx="14">
                  <c:v>42024</c:v>
                </c:pt>
                <c:pt idx="15">
                  <c:v>42026</c:v>
                </c:pt>
                <c:pt idx="16">
                  <c:v>42029</c:v>
                </c:pt>
                <c:pt idx="17">
                  <c:v>42031</c:v>
                </c:pt>
                <c:pt idx="18">
                  <c:v>42036</c:v>
                </c:pt>
              </c:numCache>
            </c:numRef>
          </c:cat>
          <c:val>
            <c:numRef>
              <c:f>Лист1!$D$2:$D$20</c:f>
              <c:numCache>
                <c:formatCode>General</c:formatCode>
                <c:ptCount val="19"/>
                <c:pt idx="0">
                  <c:v>0</c:v>
                </c:pt>
                <c:pt idx="1">
                  <c:v>4</c:v>
                </c:pt>
                <c:pt idx="2">
                  <c:v>11</c:v>
                </c:pt>
                <c:pt idx="3">
                  <c:v>19</c:v>
                </c:pt>
                <c:pt idx="4">
                  <c:v>32</c:v>
                </c:pt>
                <c:pt idx="5">
                  <c:v>40</c:v>
                </c:pt>
                <c:pt idx="6">
                  <c:v>46</c:v>
                </c:pt>
                <c:pt idx="7">
                  <c:v>50</c:v>
                </c:pt>
                <c:pt idx="8">
                  <c:v>49</c:v>
                </c:pt>
                <c:pt idx="9">
                  <c:v>48</c:v>
                </c:pt>
                <c:pt idx="10">
                  <c:v>44</c:v>
                </c:pt>
                <c:pt idx="11">
                  <c:v>41</c:v>
                </c:pt>
                <c:pt idx="12">
                  <c:v>40</c:v>
                </c:pt>
                <c:pt idx="13">
                  <c:v>39</c:v>
                </c:pt>
                <c:pt idx="14">
                  <c:v>35</c:v>
                </c:pt>
                <c:pt idx="15">
                  <c:v>33</c:v>
                </c:pt>
                <c:pt idx="16">
                  <c:v>30</c:v>
                </c:pt>
                <c:pt idx="17">
                  <c:v>29</c:v>
                </c:pt>
                <c:pt idx="18">
                  <c:v>29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Google ТОП-10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Лист1!$A$2:$A$20</c:f>
              <c:numCache>
                <c:formatCode>m/d/yyyy</c:formatCode>
                <c:ptCount val="19"/>
                <c:pt idx="0">
                  <c:v>41974</c:v>
                </c:pt>
                <c:pt idx="1">
                  <c:v>41978</c:v>
                </c:pt>
                <c:pt idx="2">
                  <c:v>41981</c:v>
                </c:pt>
                <c:pt idx="3">
                  <c:v>41984</c:v>
                </c:pt>
                <c:pt idx="4">
                  <c:v>41985</c:v>
                </c:pt>
                <c:pt idx="5">
                  <c:v>41987</c:v>
                </c:pt>
                <c:pt idx="6">
                  <c:v>41991</c:v>
                </c:pt>
                <c:pt idx="7">
                  <c:v>41995</c:v>
                </c:pt>
                <c:pt idx="8">
                  <c:v>41999</c:v>
                </c:pt>
                <c:pt idx="9">
                  <c:v>42003</c:v>
                </c:pt>
                <c:pt idx="10">
                  <c:v>42009</c:v>
                </c:pt>
                <c:pt idx="11">
                  <c:v>42013</c:v>
                </c:pt>
                <c:pt idx="12">
                  <c:v>42017</c:v>
                </c:pt>
                <c:pt idx="13">
                  <c:v>42021</c:v>
                </c:pt>
                <c:pt idx="14">
                  <c:v>42024</c:v>
                </c:pt>
                <c:pt idx="15">
                  <c:v>42026</c:v>
                </c:pt>
                <c:pt idx="16">
                  <c:v>42029</c:v>
                </c:pt>
                <c:pt idx="17">
                  <c:v>42031</c:v>
                </c:pt>
                <c:pt idx="18">
                  <c:v>42036</c:v>
                </c:pt>
              </c:numCache>
            </c:numRef>
          </c:cat>
          <c:val>
            <c:numRef>
              <c:f>Лист1!$E$2:$E$20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4</c:v>
                </c:pt>
                <c:pt idx="4">
                  <c:v>7</c:v>
                </c:pt>
                <c:pt idx="5">
                  <c:v>12</c:v>
                </c:pt>
                <c:pt idx="6">
                  <c:v>14</c:v>
                </c:pt>
                <c:pt idx="7">
                  <c:v>17</c:v>
                </c:pt>
                <c:pt idx="8">
                  <c:v>16</c:v>
                </c:pt>
                <c:pt idx="9">
                  <c:v>15</c:v>
                </c:pt>
                <c:pt idx="10">
                  <c:v>13</c:v>
                </c:pt>
                <c:pt idx="11">
                  <c:v>13</c:v>
                </c:pt>
                <c:pt idx="12">
                  <c:v>12</c:v>
                </c:pt>
                <c:pt idx="13">
                  <c:v>12</c:v>
                </c:pt>
                <c:pt idx="14">
                  <c:v>11</c:v>
                </c:pt>
                <c:pt idx="15">
                  <c:v>10</c:v>
                </c:pt>
                <c:pt idx="16">
                  <c:v>9</c:v>
                </c:pt>
                <c:pt idx="17">
                  <c:v>10</c:v>
                </c:pt>
                <c:pt idx="18">
                  <c:v>10</c:v>
                </c:pt>
              </c:numCache>
            </c:numRef>
          </c:val>
        </c:ser>
        <c:marker val="1"/>
        <c:axId val="151995136"/>
        <c:axId val="152007808"/>
      </c:lineChart>
      <c:dateAx>
        <c:axId val="151995136"/>
        <c:scaling>
          <c:orientation val="minMax"/>
        </c:scaling>
        <c:delete val="1"/>
        <c:axPos val="b"/>
        <c:numFmt formatCode="m/d/yyyy" sourceLinked="1"/>
        <c:majorTickMark val="none"/>
        <c:tickLblPos val="none"/>
        <c:crossAx val="152007808"/>
        <c:crosses val="autoZero"/>
        <c:auto val="1"/>
        <c:lblOffset val="100"/>
        <c:baseTimeUnit val="days"/>
      </c:dateAx>
      <c:valAx>
        <c:axId val="15200780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1995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Сайт 4 </a:t>
            </a:r>
            <a:r>
              <a:rPr lang="ru-RU" baseline="0" dirty="0" smtClean="0"/>
              <a:t>(161)</a:t>
            </a:r>
            <a:endParaRPr lang="ru-RU" dirty="0"/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Яндекс ТОП-30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Лист1!$A$2:$A$20</c:f>
              <c:numCache>
                <c:formatCode>m/d/yyyy</c:formatCode>
                <c:ptCount val="19"/>
                <c:pt idx="0">
                  <c:v>41981</c:v>
                </c:pt>
                <c:pt idx="1">
                  <c:v>41984</c:v>
                </c:pt>
                <c:pt idx="2">
                  <c:v>41985</c:v>
                </c:pt>
                <c:pt idx="3">
                  <c:v>41987</c:v>
                </c:pt>
                <c:pt idx="4">
                  <c:v>41991</c:v>
                </c:pt>
                <c:pt idx="5">
                  <c:v>41995</c:v>
                </c:pt>
                <c:pt idx="6">
                  <c:v>41999</c:v>
                </c:pt>
                <c:pt idx="7">
                  <c:v>42003</c:v>
                </c:pt>
                <c:pt idx="8">
                  <c:v>42009</c:v>
                </c:pt>
                <c:pt idx="9">
                  <c:v>42013</c:v>
                </c:pt>
                <c:pt idx="10">
                  <c:v>42017</c:v>
                </c:pt>
                <c:pt idx="11">
                  <c:v>42021</c:v>
                </c:pt>
                <c:pt idx="12">
                  <c:v>42024</c:v>
                </c:pt>
                <c:pt idx="13">
                  <c:v>42026</c:v>
                </c:pt>
                <c:pt idx="14">
                  <c:v>42029</c:v>
                </c:pt>
                <c:pt idx="15">
                  <c:v>42031</c:v>
                </c:pt>
                <c:pt idx="16">
                  <c:v>42036</c:v>
                </c:pt>
                <c:pt idx="17">
                  <c:v>42039</c:v>
                </c:pt>
                <c:pt idx="18">
                  <c:v>42043</c:v>
                </c:pt>
              </c:numCache>
            </c:numRef>
          </c:cat>
          <c:val>
            <c:numRef>
              <c:f>Лист1!$B$2:$B$20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  <c:pt idx="7">
                  <c:v>13</c:v>
                </c:pt>
                <c:pt idx="8">
                  <c:v>14</c:v>
                </c:pt>
                <c:pt idx="9">
                  <c:v>19</c:v>
                </c:pt>
                <c:pt idx="10">
                  <c:v>22</c:v>
                </c:pt>
                <c:pt idx="11">
                  <c:v>21</c:v>
                </c:pt>
                <c:pt idx="12">
                  <c:v>21</c:v>
                </c:pt>
                <c:pt idx="13">
                  <c:v>20</c:v>
                </c:pt>
                <c:pt idx="14">
                  <c:v>20</c:v>
                </c:pt>
                <c:pt idx="15">
                  <c:v>24</c:v>
                </c:pt>
                <c:pt idx="16">
                  <c:v>23</c:v>
                </c:pt>
                <c:pt idx="17">
                  <c:v>24</c:v>
                </c:pt>
                <c:pt idx="18">
                  <c:v>24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Яндекс ТОП-10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Лист1!$A$2:$A$20</c:f>
              <c:numCache>
                <c:formatCode>m/d/yyyy</c:formatCode>
                <c:ptCount val="19"/>
                <c:pt idx="0">
                  <c:v>41981</c:v>
                </c:pt>
                <c:pt idx="1">
                  <c:v>41984</c:v>
                </c:pt>
                <c:pt idx="2">
                  <c:v>41985</c:v>
                </c:pt>
                <c:pt idx="3">
                  <c:v>41987</c:v>
                </c:pt>
                <c:pt idx="4">
                  <c:v>41991</c:v>
                </c:pt>
                <c:pt idx="5">
                  <c:v>41995</c:v>
                </c:pt>
                <c:pt idx="6">
                  <c:v>41999</c:v>
                </c:pt>
                <c:pt idx="7">
                  <c:v>42003</c:v>
                </c:pt>
                <c:pt idx="8">
                  <c:v>42009</c:v>
                </c:pt>
                <c:pt idx="9">
                  <c:v>42013</c:v>
                </c:pt>
                <c:pt idx="10">
                  <c:v>42017</c:v>
                </c:pt>
                <c:pt idx="11">
                  <c:v>42021</c:v>
                </c:pt>
                <c:pt idx="12">
                  <c:v>42024</c:v>
                </c:pt>
                <c:pt idx="13">
                  <c:v>42026</c:v>
                </c:pt>
                <c:pt idx="14">
                  <c:v>42029</c:v>
                </c:pt>
                <c:pt idx="15">
                  <c:v>42031</c:v>
                </c:pt>
                <c:pt idx="16">
                  <c:v>42036</c:v>
                </c:pt>
                <c:pt idx="17">
                  <c:v>42039</c:v>
                </c:pt>
                <c:pt idx="18">
                  <c:v>42043</c:v>
                </c:pt>
              </c:numCache>
            </c:numRef>
          </c:cat>
          <c:val>
            <c:numRef>
              <c:f>Лист1!$C$2:$C$20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7</c:v>
                </c:pt>
                <c:pt idx="8">
                  <c:v>6</c:v>
                </c:pt>
                <c:pt idx="9">
                  <c:v>8</c:v>
                </c:pt>
                <c:pt idx="10">
                  <c:v>10</c:v>
                </c:pt>
                <c:pt idx="11">
                  <c:v>9</c:v>
                </c:pt>
                <c:pt idx="12">
                  <c:v>9</c:v>
                </c:pt>
                <c:pt idx="13">
                  <c:v>8</c:v>
                </c:pt>
                <c:pt idx="14">
                  <c:v>8</c:v>
                </c:pt>
                <c:pt idx="15">
                  <c:v>11</c:v>
                </c:pt>
                <c:pt idx="16">
                  <c:v>11</c:v>
                </c:pt>
                <c:pt idx="17">
                  <c:v>10</c:v>
                </c:pt>
                <c:pt idx="18">
                  <c:v>10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Google ТОП-30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Лист1!$A$2:$A$20</c:f>
              <c:numCache>
                <c:formatCode>m/d/yyyy</c:formatCode>
                <c:ptCount val="19"/>
                <c:pt idx="0">
                  <c:v>41981</c:v>
                </c:pt>
                <c:pt idx="1">
                  <c:v>41984</c:v>
                </c:pt>
                <c:pt idx="2">
                  <c:v>41985</c:v>
                </c:pt>
                <c:pt idx="3">
                  <c:v>41987</c:v>
                </c:pt>
                <c:pt idx="4">
                  <c:v>41991</c:v>
                </c:pt>
                <c:pt idx="5">
                  <c:v>41995</c:v>
                </c:pt>
                <c:pt idx="6">
                  <c:v>41999</c:v>
                </c:pt>
                <c:pt idx="7">
                  <c:v>42003</c:v>
                </c:pt>
                <c:pt idx="8">
                  <c:v>42009</c:v>
                </c:pt>
                <c:pt idx="9">
                  <c:v>42013</c:v>
                </c:pt>
                <c:pt idx="10">
                  <c:v>42017</c:v>
                </c:pt>
                <c:pt idx="11">
                  <c:v>42021</c:v>
                </c:pt>
                <c:pt idx="12">
                  <c:v>42024</c:v>
                </c:pt>
                <c:pt idx="13">
                  <c:v>42026</c:v>
                </c:pt>
                <c:pt idx="14">
                  <c:v>42029</c:v>
                </c:pt>
                <c:pt idx="15">
                  <c:v>42031</c:v>
                </c:pt>
                <c:pt idx="16">
                  <c:v>42036</c:v>
                </c:pt>
                <c:pt idx="17">
                  <c:v>42039</c:v>
                </c:pt>
                <c:pt idx="18">
                  <c:v>42043</c:v>
                </c:pt>
              </c:numCache>
            </c:numRef>
          </c:cat>
          <c:val>
            <c:numRef>
              <c:f>Лист1!$D$2:$D$20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5</c:v>
                </c:pt>
                <c:pt idx="5">
                  <c:v>11</c:v>
                </c:pt>
                <c:pt idx="6">
                  <c:v>12</c:v>
                </c:pt>
                <c:pt idx="7">
                  <c:v>12</c:v>
                </c:pt>
                <c:pt idx="8">
                  <c:v>14</c:v>
                </c:pt>
                <c:pt idx="9">
                  <c:v>13</c:v>
                </c:pt>
                <c:pt idx="10">
                  <c:v>16</c:v>
                </c:pt>
                <c:pt idx="11">
                  <c:v>15</c:v>
                </c:pt>
                <c:pt idx="12">
                  <c:v>15</c:v>
                </c:pt>
                <c:pt idx="13">
                  <c:v>17</c:v>
                </c:pt>
                <c:pt idx="14">
                  <c:v>17</c:v>
                </c:pt>
                <c:pt idx="15">
                  <c:v>18</c:v>
                </c:pt>
                <c:pt idx="16">
                  <c:v>18</c:v>
                </c:pt>
                <c:pt idx="17">
                  <c:v>19</c:v>
                </c:pt>
                <c:pt idx="18">
                  <c:v>18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Google ТОП-10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Лист1!$A$2:$A$20</c:f>
              <c:numCache>
                <c:formatCode>m/d/yyyy</c:formatCode>
                <c:ptCount val="19"/>
                <c:pt idx="0">
                  <c:v>41981</c:v>
                </c:pt>
                <c:pt idx="1">
                  <c:v>41984</c:v>
                </c:pt>
                <c:pt idx="2">
                  <c:v>41985</c:v>
                </c:pt>
                <c:pt idx="3">
                  <c:v>41987</c:v>
                </c:pt>
                <c:pt idx="4">
                  <c:v>41991</c:v>
                </c:pt>
                <c:pt idx="5">
                  <c:v>41995</c:v>
                </c:pt>
                <c:pt idx="6">
                  <c:v>41999</c:v>
                </c:pt>
                <c:pt idx="7">
                  <c:v>42003</c:v>
                </c:pt>
                <c:pt idx="8">
                  <c:v>42009</c:v>
                </c:pt>
                <c:pt idx="9">
                  <c:v>42013</c:v>
                </c:pt>
                <c:pt idx="10">
                  <c:v>42017</c:v>
                </c:pt>
                <c:pt idx="11">
                  <c:v>42021</c:v>
                </c:pt>
                <c:pt idx="12">
                  <c:v>42024</c:v>
                </c:pt>
                <c:pt idx="13">
                  <c:v>42026</c:v>
                </c:pt>
                <c:pt idx="14">
                  <c:v>42029</c:v>
                </c:pt>
                <c:pt idx="15">
                  <c:v>42031</c:v>
                </c:pt>
                <c:pt idx="16">
                  <c:v>42036</c:v>
                </c:pt>
                <c:pt idx="17">
                  <c:v>42039</c:v>
                </c:pt>
                <c:pt idx="18">
                  <c:v>42043</c:v>
                </c:pt>
              </c:numCache>
            </c:numRef>
          </c:cat>
          <c:val>
            <c:numRef>
              <c:f>Лист1!$E$2:$E$20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  <c:pt idx="5">
                  <c:v>4</c:v>
                </c:pt>
                <c:pt idx="6">
                  <c:v>3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5</c:v>
                </c:pt>
                <c:pt idx="11">
                  <c:v>4</c:v>
                </c:pt>
                <c:pt idx="12">
                  <c:v>5</c:v>
                </c:pt>
                <c:pt idx="13">
                  <c:v>5</c:v>
                </c:pt>
                <c:pt idx="14">
                  <c:v>6</c:v>
                </c:pt>
                <c:pt idx="15">
                  <c:v>6</c:v>
                </c:pt>
                <c:pt idx="16">
                  <c:v>6</c:v>
                </c:pt>
                <c:pt idx="17">
                  <c:v>5</c:v>
                </c:pt>
                <c:pt idx="18">
                  <c:v>6</c:v>
                </c:pt>
              </c:numCache>
            </c:numRef>
          </c:val>
        </c:ser>
        <c:marker val="1"/>
        <c:axId val="175920256"/>
        <c:axId val="175921792"/>
      </c:lineChart>
      <c:dateAx>
        <c:axId val="175920256"/>
        <c:scaling>
          <c:orientation val="minMax"/>
        </c:scaling>
        <c:delete val="1"/>
        <c:axPos val="b"/>
        <c:numFmt formatCode="m/d/yyyy" sourceLinked="1"/>
        <c:majorTickMark val="none"/>
        <c:tickLblPos val="none"/>
        <c:crossAx val="175921792"/>
        <c:crosses val="autoZero"/>
        <c:auto val="1"/>
        <c:lblOffset val="100"/>
        <c:baseTimeUnit val="days"/>
      </c:dateAx>
      <c:valAx>
        <c:axId val="17592179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920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Сайт</a:t>
            </a:r>
            <a:r>
              <a:rPr lang="ru-RU" baseline="0" dirty="0" smtClean="0"/>
              <a:t> 1 </a:t>
            </a:r>
            <a:r>
              <a:rPr lang="ru-RU" baseline="0" dirty="0" smtClean="0"/>
              <a:t>(48)</a:t>
            </a:r>
            <a:endParaRPr lang="ru-RU" dirty="0"/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Яндекс ТОП-30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Лист1!$A$2:$A$20</c:f>
              <c:numCache>
                <c:formatCode>m/d/yyyy</c:formatCode>
                <c:ptCount val="19"/>
                <c:pt idx="0">
                  <c:v>41964</c:v>
                </c:pt>
                <c:pt idx="1">
                  <c:v>41967</c:v>
                </c:pt>
                <c:pt idx="2">
                  <c:v>41970</c:v>
                </c:pt>
                <c:pt idx="3">
                  <c:v>41974</c:v>
                </c:pt>
                <c:pt idx="4">
                  <c:v>41978</c:v>
                </c:pt>
                <c:pt idx="5">
                  <c:v>41981</c:v>
                </c:pt>
                <c:pt idx="6">
                  <c:v>41984</c:v>
                </c:pt>
                <c:pt idx="7">
                  <c:v>41985</c:v>
                </c:pt>
                <c:pt idx="8">
                  <c:v>41987</c:v>
                </c:pt>
                <c:pt idx="9">
                  <c:v>41991</c:v>
                </c:pt>
                <c:pt idx="10">
                  <c:v>41995</c:v>
                </c:pt>
                <c:pt idx="11">
                  <c:v>41999</c:v>
                </c:pt>
                <c:pt idx="12">
                  <c:v>42003</c:v>
                </c:pt>
                <c:pt idx="13">
                  <c:v>42009</c:v>
                </c:pt>
                <c:pt idx="14">
                  <c:v>42013</c:v>
                </c:pt>
                <c:pt idx="15">
                  <c:v>42017</c:v>
                </c:pt>
                <c:pt idx="16">
                  <c:v>42021</c:v>
                </c:pt>
                <c:pt idx="17">
                  <c:v>42024</c:v>
                </c:pt>
                <c:pt idx="18">
                  <c:v>42026</c:v>
                </c:pt>
              </c:numCache>
            </c:numRef>
          </c:cat>
          <c:val>
            <c:numRef>
              <c:f>Лист1!$B$2:$B$20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3</c:v>
                </c:pt>
                <c:pt idx="5">
                  <c:v>1</c:v>
                </c:pt>
                <c:pt idx="6">
                  <c:v>6</c:v>
                </c:pt>
                <c:pt idx="7">
                  <c:v>14</c:v>
                </c:pt>
                <c:pt idx="8">
                  <c:v>7</c:v>
                </c:pt>
                <c:pt idx="9">
                  <c:v>11</c:v>
                </c:pt>
                <c:pt idx="10">
                  <c:v>11</c:v>
                </c:pt>
                <c:pt idx="11">
                  <c:v>12</c:v>
                </c:pt>
                <c:pt idx="12">
                  <c:v>15</c:v>
                </c:pt>
                <c:pt idx="13">
                  <c:v>15</c:v>
                </c:pt>
                <c:pt idx="14">
                  <c:v>21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Яндекс ТОП-10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Лист1!$A$2:$A$20</c:f>
              <c:numCache>
                <c:formatCode>m/d/yyyy</c:formatCode>
                <c:ptCount val="19"/>
                <c:pt idx="0">
                  <c:v>41964</c:v>
                </c:pt>
                <c:pt idx="1">
                  <c:v>41967</c:v>
                </c:pt>
                <c:pt idx="2">
                  <c:v>41970</c:v>
                </c:pt>
                <c:pt idx="3">
                  <c:v>41974</c:v>
                </c:pt>
                <c:pt idx="4">
                  <c:v>41978</c:v>
                </c:pt>
                <c:pt idx="5">
                  <c:v>41981</c:v>
                </c:pt>
                <c:pt idx="6">
                  <c:v>41984</c:v>
                </c:pt>
                <c:pt idx="7">
                  <c:v>41985</c:v>
                </c:pt>
                <c:pt idx="8">
                  <c:v>41987</c:v>
                </c:pt>
                <c:pt idx="9">
                  <c:v>41991</c:v>
                </c:pt>
                <c:pt idx="10">
                  <c:v>41995</c:v>
                </c:pt>
                <c:pt idx="11">
                  <c:v>41999</c:v>
                </c:pt>
                <c:pt idx="12">
                  <c:v>42003</c:v>
                </c:pt>
                <c:pt idx="13">
                  <c:v>42009</c:v>
                </c:pt>
                <c:pt idx="14">
                  <c:v>42013</c:v>
                </c:pt>
                <c:pt idx="15">
                  <c:v>42017</c:v>
                </c:pt>
                <c:pt idx="16">
                  <c:v>42021</c:v>
                </c:pt>
                <c:pt idx="17">
                  <c:v>42024</c:v>
                </c:pt>
                <c:pt idx="18">
                  <c:v>42026</c:v>
                </c:pt>
              </c:numCache>
            </c:numRef>
          </c:cat>
          <c:val>
            <c:numRef>
              <c:f>Лист1!$C$2:$C$20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4</c:v>
                </c:pt>
                <c:pt idx="8">
                  <c:v>2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4</c:v>
                </c:pt>
                <c:pt idx="13">
                  <c:v>4</c:v>
                </c:pt>
                <c:pt idx="14">
                  <c:v>5</c:v>
                </c:pt>
                <c:pt idx="15">
                  <c:v>5</c:v>
                </c:pt>
                <c:pt idx="16">
                  <c:v>7</c:v>
                </c:pt>
                <c:pt idx="17">
                  <c:v>8</c:v>
                </c:pt>
                <c:pt idx="18">
                  <c:v>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Google ТОП-30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Лист1!$A$2:$A$20</c:f>
              <c:numCache>
                <c:formatCode>m/d/yyyy</c:formatCode>
                <c:ptCount val="19"/>
                <c:pt idx="0">
                  <c:v>41964</c:v>
                </c:pt>
                <c:pt idx="1">
                  <c:v>41967</c:v>
                </c:pt>
                <c:pt idx="2">
                  <c:v>41970</c:v>
                </c:pt>
                <c:pt idx="3">
                  <c:v>41974</c:v>
                </c:pt>
                <c:pt idx="4">
                  <c:v>41978</c:v>
                </c:pt>
                <c:pt idx="5">
                  <c:v>41981</c:v>
                </c:pt>
                <c:pt idx="6">
                  <c:v>41984</c:v>
                </c:pt>
                <c:pt idx="7">
                  <c:v>41985</c:v>
                </c:pt>
                <c:pt idx="8">
                  <c:v>41987</c:v>
                </c:pt>
                <c:pt idx="9">
                  <c:v>41991</c:v>
                </c:pt>
                <c:pt idx="10">
                  <c:v>41995</c:v>
                </c:pt>
                <c:pt idx="11">
                  <c:v>41999</c:v>
                </c:pt>
                <c:pt idx="12">
                  <c:v>42003</c:v>
                </c:pt>
                <c:pt idx="13">
                  <c:v>42009</c:v>
                </c:pt>
                <c:pt idx="14">
                  <c:v>42013</c:v>
                </c:pt>
                <c:pt idx="15">
                  <c:v>42017</c:v>
                </c:pt>
                <c:pt idx="16">
                  <c:v>42021</c:v>
                </c:pt>
                <c:pt idx="17">
                  <c:v>42024</c:v>
                </c:pt>
                <c:pt idx="18">
                  <c:v>42026</c:v>
                </c:pt>
              </c:numCache>
            </c:numRef>
          </c:cat>
          <c:val>
            <c:numRef>
              <c:f>Лист1!$D$2:$D$20</c:f>
              <c:numCache>
                <c:formatCode>General</c:formatCode>
                <c:ptCount val="19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2</c:v>
                </c:pt>
                <c:pt idx="5">
                  <c:v>5</c:v>
                </c:pt>
                <c:pt idx="6">
                  <c:v>3</c:v>
                </c:pt>
                <c:pt idx="7">
                  <c:v>8</c:v>
                </c:pt>
                <c:pt idx="8">
                  <c:v>8</c:v>
                </c:pt>
                <c:pt idx="9">
                  <c:v>7</c:v>
                </c:pt>
                <c:pt idx="10">
                  <c:v>10</c:v>
                </c:pt>
                <c:pt idx="11">
                  <c:v>11</c:v>
                </c:pt>
                <c:pt idx="12">
                  <c:v>15</c:v>
                </c:pt>
                <c:pt idx="13">
                  <c:v>14</c:v>
                </c:pt>
                <c:pt idx="14">
                  <c:v>16</c:v>
                </c:pt>
                <c:pt idx="15">
                  <c:v>17</c:v>
                </c:pt>
                <c:pt idx="16">
                  <c:v>16</c:v>
                </c:pt>
                <c:pt idx="17">
                  <c:v>14</c:v>
                </c:pt>
                <c:pt idx="18">
                  <c:v>15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Google ТОП-10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Лист1!$A$2:$A$20</c:f>
              <c:numCache>
                <c:formatCode>m/d/yyyy</c:formatCode>
                <c:ptCount val="19"/>
                <c:pt idx="0">
                  <c:v>41964</c:v>
                </c:pt>
                <c:pt idx="1">
                  <c:v>41967</c:v>
                </c:pt>
                <c:pt idx="2">
                  <c:v>41970</c:v>
                </c:pt>
                <c:pt idx="3">
                  <c:v>41974</c:v>
                </c:pt>
                <c:pt idx="4">
                  <c:v>41978</c:v>
                </c:pt>
                <c:pt idx="5">
                  <c:v>41981</c:v>
                </c:pt>
                <c:pt idx="6">
                  <c:v>41984</c:v>
                </c:pt>
                <c:pt idx="7">
                  <c:v>41985</c:v>
                </c:pt>
                <c:pt idx="8">
                  <c:v>41987</c:v>
                </c:pt>
                <c:pt idx="9">
                  <c:v>41991</c:v>
                </c:pt>
                <c:pt idx="10">
                  <c:v>41995</c:v>
                </c:pt>
                <c:pt idx="11">
                  <c:v>41999</c:v>
                </c:pt>
                <c:pt idx="12">
                  <c:v>42003</c:v>
                </c:pt>
                <c:pt idx="13">
                  <c:v>42009</c:v>
                </c:pt>
                <c:pt idx="14">
                  <c:v>42013</c:v>
                </c:pt>
                <c:pt idx="15">
                  <c:v>42017</c:v>
                </c:pt>
                <c:pt idx="16">
                  <c:v>42021</c:v>
                </c:pt>
                <c:pt idx="17">
                  <c:v>42024</c:v>
                </c:pt>
                <c:pt idx="18">
                  <c:v>42026</c:v>
                </c:pt>
              </c:numCache>
            </c:numRef>
          </c:cat>
          <c:val>
            <c:numRef>
              <c:f>Лист1!$E$2:$E$20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3</c:v>
                </c:pt>
                <c:pt idx="10">
                  <c:v>5</c:v>
                </c:pt>
                <c:pt idx="11">
                  <c:v>4</c:v>
                </c:pt>
                <c:pt idx="12">
                  <c:v>5</c:v>
                </c:pt>
                <c:pt idx="13">
                  <c:v>4</c:v>
                </c:pt>
                <c:pt idx="14">
                  <c:v>4</c:v>
                </c:pt>
                <c:pt idx="15">
                  <c:v>6</c:v>
                </c:pt>
                <c:pt idx="16">
                  <c:v>4</c:v>
                </c:pt>
                <c:pt idx="17">
                  <c:v>5</c:v>
                </c:pt>
                <c:pt idx="18">
                  <c:v>5</c:v>
                </c:pt>
              </c:numCache>
            </c:numRef>
          </c:val>
        </c:ser>
        <c:dLbls/>
        <c:marker val="1"/>
        <c:axId val="167195392"/>
        <c:axId val="167196928"/>
      </c:lineChart>
      <c:dateAx>
        <c:axId val="167195392"/>
        <c:scaling>
          <c:orientation val="minMax"/>
        </c:scaling>
        <c:delete val="1"/>
        <c:axPos val="b"/>
        <c:numFmt formatCode="m/d/yyyy" sourceLinked="1"/>
        <c:majorTickMark val="none"/>
        <c:tickLblPos val="none"/>
        <c:crossAx val="167196928"/>
        <c:crosses val="autoZero"/>
        <c:auto val="1"/>
        <c:lblOffset val="100"/>
        <c:baseTimeUnit val="days"/>
      </c:dateAx>
      <c:valAx>
        <c:axId val="16719692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7195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Сайт </a:t>
            </a:r>
            <a:r>
              <a:rPr lang="ru-RU" dirty="0" smtClean="0"/>
              <a:t>2 </a:t>
            </a:r>
            <a:r>
              <a:rPr lang="ru-RU" baseline="0" dirty="0" smtClean="0"/>
              <a:t>(</a:t>
            </a:r>
            <a:r>
              <a:rPr lang="en-US" baseline="0" dirty="0" smtClean="0"/>
              <a:t>45</a:t>
            </a:r>
            <a:r>
              <a:rPr lang="ru-RU" baseline="0" dirty="0" smtClean="0"/>
              <a:t>)</a:t>
            </a:r>
            <a:endParaRPr lang="ru-RU" dirty="0"/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Яндекс ТОП-30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Лист1!$A$2:$A$20</c:f>
              <c:numCache>
                <c:formatCode>m/d/yyyy</c:formatCode>
                <c:ptCount val="19"/>
                <c:pt idx="0">
                  <c:v>41970</c:v>
                </c:pt>
                <c:pt idx="1">
                  <c:v>41974</c:v>
                </c:pt>
                <c:pt idx="2">
                  <c:v>41978</c:v>
                </c:pt>
                <c:pt idx="3">
                  <c:v>41981</c:v>
                </c:pt>
                <c:pt idx="4">
                  <c:v>41984</c:v>
                </c:pt>
                <c:pt idx="5">
                  <c:v>41985</c:v>
                </c:pt>
                <c:pt idx="6">
                  <c:v>41987</c:v>
                </c:pt>
                <c:pt idx="7">
                  <c:v>41991</c:v>
                </c:pt>
                <c:pt idx="8">
                  <c:v>41995</c:v>
                </c:pt>
                <c:pt idx="9">
                  <c:v>41999</c:v>
                </c:pt>
                <c:pt idx="10">
                  <c:v>42003</c:v>
                </c:pt>
                <c:pt idx="11">
                  <c:v>42009</c:v>
                </c:pt>
                <c:pt idx="12">
                  <c:v>42013</c:v>
                </c:pt>
                <c:pt idx="13">
                  <c:v>42017</c:v>
                </c:pt>
                <c:pt idx="14">
                  <c:v>42021</c:v>
                </c:pt>
                <c:pt idx="15">
                  <c:v>42024</c:v>
                </c:pt>
                <c:pt idx="16">
                  <c:v>42026</c:v>
                </c:pt>
                <c:pt idx="17">
                  <c:v>42029</c:v>
                </c:pt>
                <c:pt idx="18">
                  <c:v>42031</c:v>
                </c:pt>
              </c:numCache>
            </c:numRef>
          </c:cat>
          <c:val>
            <c:numRef>
              <c:f>Лист1!$B$2:$B$20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4</c:v>
                </c:pt>
                <c:pt idx="5">
                  <c:v>8</c:v>
                </c:pt>
                <c:pt idx="6">
                  <c:v>5</c:v>
                </c:pt>
                <c:pt idx="7">
                  <c:v>11</c:v>
                </c:pt>
                <c:pt idx="8">
                  <c:v>12</c:v>
                </c:pt>
                <c:pt idx="9">
                  <c:v>11</c:v>
                </c:pt>
                <c:pt idx="10">
                  <c:v>14</c:v>
                </c:pt>
                <c:pt idx="11">
                  <c:v>14</c:v>
                </c:pt>
                <c:pt idx="12">
                  <c:v>16</c:v>
                </c:pt>
                <c:pt idx="13">
                  <c:v>15</c:v>
                </c:pt>
                <c:pt idx="14">
                  <c:v>15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  <c:pt idx="18">
                  <c:v>19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Яндекс ТОП-10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Лист1!$A$2:$A$20</c:f>
              <c:numCache>
                <c:formatCode>m/d/yyyy</c:formatCode>
                <c:ptCount val="19"/>
                <c:pt idx="0">
                  <c:v>41970</c:v>
                </c:pt>
                <c:pt idx="1">
                  <c:v>41974</c:v>
                </c:pt>
                <c:pt idx="2">
                  <c:v>41978</c:v>
                </c:pt>
                <c:pt idx="3">
                  <c:v>41981</c:v>
                </c:pt>
                <c:pt idx="4">
                  <c:v>41984</c:v>
                </c:pt>
                <c:pt idx="5">
                  <c:v>41985</c:v>
                </c:pt>
                <c:pt idx="6">
                  <c:v>41987</c:v>
                </c:pt>
                <c:pt idx="7">
                  <c:v>41991</c:v>
                </c:pt>
                <c:pt idx="8">
                  <c:v>41995</c:v>
                </c:pt>
                <c:pt idx="9">
                  <c:v>41999</c:v>
                </c:pt>
                <c:pt idx="10">
                  <c:v>42003</c:v>
                </c:pt>
                <c:pt idx="11">
                  <c:v>42009</c:v>
                </c:pt>
                <c:pt idx="12">
                  <c:v>42013</c:v>
                </c:pt>
                <c:pt idx="13">
                  <c:v>42017</c:v>
                </c:pt>
                <c:pt idx="14">
                  <c:v>42021</c:v>
                </c:pt>
                <c:pt idx="15">
                  <c:v>42024</c:v>
                </c:pt>
                <c:pt idx="16">
                  <c:v>42026</c:v>
                </c:pt>
                <c:pt idx="17">
                  <c:v>42029</c:v>
                </c:pt>
                <c:pt idx="18">
                  <c:v>42031</c:v>
                </c:pt>
              </c:numCache>
            </c:numRef>
          </c:cat>
          <c:val>
            <c:numRef>
              <c:f>Лист1!$C$2:$C$20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3</c:v>
                </c:pt>
                <c:pt idx="10">
                  <c:v>2</c:v>
                </c:pt>
                <c:pt idx="11">
                  <c:v>2</c:v>
                </c:pt>
                <c:pt idx="12">
                  <c:v>3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  <c:pt idx="16">
                  <c:v>6</c:v>
                </c:pt>
                <c:pt idx="17">
                  <c:v>6</c:v>
                </c:pt>
                <c:pt idx="18">
                  <c:v>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Google ТОП-30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Лист1!$A$2:$A$20</c:f>
              <c:numCache>
                <c:formatCode>m/d/yyyy</c:formatCode>
                <c:ptCount val="19"/>
                <c:pt idx="0">
                  <c:v>41970</c:v>
                </c:pt>
                <c:pt idx="1">
                  <c:v>41974</c:v>
                </c:pt>
                <c:pt idx="2">
                  <c:v>41978</c:v>
                </c:pt>
                <c:pt idx="3">
                  <c:v>41981</c:v>
                </c:pt>
                <c:pt idx="4">
                  <c:v>41984</c:v>
                </c:pt>
                <c:pt idx="5">
                  <c:v>41985</c:v>
                </c:pt>
                <c:pt idx="6">
                  <c:v>41987</c:v>
                </c:pt>
                <c:pt idx="7">
                  <c:v>41991</c:v>
                </c:pt>
                <c:pt idx="8">
                  <c:v>41995</c:v>
                </c:pt>
                <c:pt idx="9">
                  <c:v>41999</c:v>
                </c:pt>
                <c:pt idx="10">
                  <c:v>42003</c:v>
                </c:pt>
                <c:pt idx="11">
                  <c:v>42009</c:v>
                </c:pt>
                <c:pt idx="12">
                  <c:v>42013</c:v>
                </c:pt>
                <c:pt idx="13">
                  <c:v>42017</c:v>
                </c:pt>
                <c:pt idx="14">
                  <c:v>42021</c:v>
                </c:pt>
                <c:pt idx="15">
                  <c:v>42024</c:v>
                </c:pt>
                <c:pt idx="16">
                  <c:v>42026</c:v>
                </c:pt>
                <c:pt idx="17">
                  <c:v>42029</c:v>
                </c:pt>
                <c:pt idx="18">
                  <c:v>42031</c:v>
                </c:pt>
              </c:numCache>
            </c:numRef>
          </c:cat>
          <c:val>
            <c:numRef>
              <c:f>Лист1!$D$2:$D$20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5</c:v>
                </c:pt>
                <c:pt idx="5">
                  <c:v>5</c:v>
                </c:pt>
                <c:pt idx="6">
                  <c:v>6</c:v>
                </c:pt>
                <c:pt idx="7">
                  <c:v>8</c:v>
                </c:pt>
                <c:pt idx="8">
                  <c:v>11</c:v>
                </c:pt>
                <c:pt idx="9">
                  <c:v>12</c:v>
                </c:pt>
                <c:pt idx="10">
                  <c:v>15</c:v>
                </c:pt>
                <c:pt idx="11">
                  <c:v>16</c:v>
                </c:pt>
                <c:pt idx="12">
                  <c:v>16</c:v>
                </c:pt>
                <c:pt idx="13">
                  <c:v>17</c:v>
                </c:pt>
                <c:pt idx="14">
                  <c:v>18</c:v>
                </c:pt>
                <c:pt idx="15">
                  <c:v>18</c:v>
                </c:pt>
                <c:pt idx="16">
                  <c:v>17</c:v>
                </c:pt>
                <c:pt idx="17">
                  <c:v>17</c:v>
                </c:pt>
                <c:pt idx="18">
                  <c:v>18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Google ТОП-10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Лист1!$A$2:$A$20</c:f>
              <c:numCache>
                <c:formatCode>m/d/yyyy</c:formatCode>
                <c:ptCount val="19"/>
                <c:pt idx="0">
                  <c:v>41970</c:v>
                </c:pt>
                <c:pt idx="1">
                  <c:v>41974</c:v>
                </c:pt>
                <c:pt idx="2">
                  <c:v>41978</c:v>
                </c:pt>
                <c:pt idx="3">
                  <c:v>41981</c:v>
                </c:pt>
                <c:pt idx="4">
                  <c:v>41984</c:v>
                </c:pt>
                <c:pt idx="5">
                  <c:v>41985</c:v>
                </c:pt>
                <c:pt idx="6">
                  <c:v>41987</c:v>
                </c:pt>
                <c:pt idx="7">
                  <c:v>41991</c:v>
                </c:pt>
                <c:pt idx="8">
                  <c:v>41995</c:v>
                </c:pt>
                <c:pt idx="9">
                  <c:v>41999</c:v>
                </c:pt>
                <c:pt idx="10">
                  <c:v>42003</c:v>
                </c:pt>
                <c:pt idx="11">
                  <c:v>42009</c:v>
                </c:pt>
                <c:pt idx="12">
                  <c:v>42013</c:v>
                </c:pt>
                <c:pt idx="13">
                  <c:v>42017</c:v>
                </c:pt>
                <c:pt idx="14">
                  <c:v>42021</c:v>
                </c:pt>
                <c:pt idx="15">
                  <c:v>42024</c:v>
                </c:pt>
                <c:pt idx="16">
                  <c:v>42026</c:v>
                </c:pt>
                <c:pt idx="17">
                  <c:v>42029</c:v>
                </c:pt>
                <c:pt idx="18">
                  <c:v>42031</c:v>
                </c:pt>
              </c:numCache>
            </c:numRef>
          </c:cat>
          <c:val>
            <c:numRef>
              <c:f>Лист1!$E$2:$E$20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3</c:v>
                </c:pt>
                <c:pt idx="8">
                  <c:v>2</c:v>
                </c:pt>
                <c:pt idx="9">
                  <c:v>4</c:v>
                </c:pt>
                <c:pt idx="10">
                  <c:v>4</c:v>
                </c:pt>
                <c:pt idx="11">
                  <c:v>3</c:v>
                </c:pt>
                <c:pt idx="12">
                  <c:v>3</c:v>
                </c:pt>
                <c:pt idx="13">
                  <c:v>4</c:v>
                </c:pt>
                <c:pt idx="14">
                  <c:v>5</c:v>
                </c:pt>
                <c:pt idx="15">
                  <c:v>5</c:v>
                </c:pt>
                <c:pt idx="16">
                  <c:v>6</c:v>
                </c:pt>
                <c:pt idx="17">
                  <c:v>6</c:v>
                </c:pt>
                <c:pt idx="18">
                  <c:v>7</c:v>
                </c:pt>
              </c:numCache>
            </c:numRef>
          </c:val>
        </c:ser>
        <c:marker val="1"/>
        <c:axId val="148154624"/>
        <c:axId val="148160512"/>
      </c:lineChart>
      <c:dateAx>
        <c:axId val="148154624"/>
        <c:scaling>
          <c:orientation val="minMax"/>
        </c:scaling>
        <c:delete val="1"/>
        <c:axPos val="b"/>
        <c:numFmt formatCode="m/d/yyyy" sourceLinked="1"/>
        <c:majorTickMark val="none"/>
        <c:tickLblPos val="none"/>
        <c:crossAx val="148160512"/>
        <c:crosses val="autoZero"/>
        <c:auto val="1"/>
        <c:lblOffset val="100"/>
        <c:baseTimeUnit val="days"/>
      </c:dateAx>
      <c:valAx>
        <c:axId val="14816051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154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aseline="0" dirty="0" smtClean="0"/>
              <a:t>Сайт 3 (46)</a:t>
            </a:r>
            <a:endParaRPr lang="ru-RU" dirty="0"/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Яндекс ТОП-30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Лист1!$A$2:$A$20</c:f>
              <c:numCache>
                <c:formatCode>m/d/yyyy</c:formatCode>
                <c:ptCount val="19"/>
                <c:pt idx="0">
                  <c:v>41974</c:v>
                </c:pt>
                <c:pt idx="1">
                  <c:v>41978</c:v>
                </c:pt>
                <c:pt idx="2">
                  <c:v>41981</c:v>
                </c:pt>
                <c:pt idx="3">
                  <c:v>41984</c:v>
                </c:pt>
                <c:pt idx="4">
                  <c:v>41985</c:v>
                </c:pt>
                <c:pt idx="5">
                  <c:v>41987</c:v>
                </c:pt>
                <c:pt idx="6">
                  <c:v>41991</c:v>
                </c:pt>
                <c:pt idx="7">
                  <c:v>41995</c:v>
                </c:pt>
                <c:pt idx="8">
                  <c:v>41999</c:v>
                </c:pt>
                <c:pt idx="9">
                  <c:v>42003</c:v>
                </c:pt>
                <c:pt idx="10">
                  <c:v>42009</c:v>
                </c:pt>
                <c:pt idx="11">
                  <c:v>42013</c:v>
                </c:pt>
                <c:pt idx="12">
                  <c:v>42017</c:v>
                </c:pt>
                <c:pt idx="13">
                  <c:v>42021</c:v>
                </c:pt>
                <c:pt idx="14">
                  <c:v>42024</c:v>
                </c:pt>
                <c:pt idx="15">
                  <c:v>42026</c:v>
                </c:pt>
                <c:pt idx="16">
                  <c:v>42029</c:v>
                </c:pt>
                <c:pt idx="17">
                  <c:v>42031</c:v>
                </c:pt>
                <c:pt idx="18">
                  <c:v>42036</c:v>
                </c:pt>
              </c:numCache>
            </c:numRef>
          </c:cat>
          <c:val>
            <c:numRef>
              <c:f>Лист1!$B$2:$B$20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5</c:v>
                </c:pt>
                <c:pt idx="4">
                  <c:v>9</c:v>
                </c:pt>
                <c:pt idx="5">
                  <c:v>7</c:v>
                </c:pt>
                <c:pt idx="6">
                  <c:v>12</c:v>
                </c:pt>
                <c:pt idx="7">
                  <c:v>13</c:v>
                </c:pt>
                <c:pt idx="8">
                  <c:v>13</c:v>
                </c:pt>
                <c:pt idx="9">
                  <c:v>15</c:v>
                </c:pt>
                <c:pt idx="10">
                  <c:v>14</c:v>
                </c:pt>
                <c:pt idx="11">
                  <c:v>13</c:v>
                </c:pt>
                <c:pt idx="12">
                  <c:v>12</c:v>
                </c:pt>
                <c:pt idx="13">
                  <c:v>12</c:v>
                </c:pt>
                <c:pt idx="14">
                  <c:v>13</c:v>
                </c:pt>
                <c:pt idx="15">
                  <c:v>11</c:v>
                </c:pt>
                <c:pt idx="16">
                  <c:v>11</c:v>
                </c:pt>
                <c:pt idx="17">
                  <c:v>12</c:v>
                </c:pt>
                <c:pt idx="18">
                  <c:v>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Яндекс ТОП-10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Лист1!$A$2:$A$20</c:f>
              <c:numCache>
                <c:formatCode>m/d/yyyy</c:formatCode>
                <c:ptCount val="19"/>
                <c:pt idx="0">
                  <c:v>41974</c:v>
                </c:pt>
                <c:pt idx="1">
                  <c:v>41978</c:v>
                </c:pt>
                <c:pt idx="2">
                  <c:v>41981</c:v>
                </c:pt>
                <c:pt idx="3">
                  <c:v>41984</c:v>
                </c:pt>
                <c:pt idx="4">
                  <c:v>41985</c:v>
                </c:pt>
                <c:pt idx="5">
                  <c:v>41987</c:v>
                </c:pt>
                <c:pt idx="6">
                  <c:v>41991</c:v>
                </c:pt>
                <c:pt idx="7">
                  <c:v>41995</c:v>
                </c:pt>
                <c:pt idx="8">
                  <c:v>41999</c:v>
                </c:pt>
                <c:pt idx="9">
                  <c:v>42003</c:v>
                </c:pt>
                <c:pt idx="10">
                  <c:v>42009</c:v>
                </c:pt>
                <c:pt idx="11">
                  <c:v>42013</c:v>
                </c:pt>
                <c:pt idx="12">
                  <c:v>42017</c:v>
                </c:pt>
                <c:pt idx="13">
                  <c:v>42021</c:v>
                </c:pt>
                <c:pt idx="14">
                  <c:v>42024</c:v>
                </c:pt>
                <c:pt idx="15">
                  <c:v>42026</c:v>
                </c:pt>
                <c:pt idx="16">
                  <c:v>42029</c:v>
                </c:pt>
                <c:pt idx="17">
                  <c:v>42031</c:v>
                </c:pt>
                <c:pt idx="18">
                  <c:v>42036</c:v>
                </c:pt>
              </c:numCache>
            </c:numRef>
          </c:cat>
          <c:val>
            <c:numRef>
              <c:f>Лист1!$C$2:$C$20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3</c:v>
                </c:pt>
                <c:pt idx="5">
                  <c:v>2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2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Google ТОП-30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Лист1!$A$2:$A$20</c:f>
              <c:numCache>
                <c:formatCode>m/d/yyyy</c:formatCode>
                <c:ptCount val="19"/>
                <c:pt idx="0">
                  <c:v>41974</c:v>
                </c:pt>
                <c:pt idx="1">
                  <c:v>41978</c:v>
                </c:pt>
                <c:pt idx="2">
                  <c:v>41981</c:v>
                </c:pt>
                <c:pt idx="3">
                  <c:v>41984</c:v>
                </c:pt>
                <c:pt idx="4">
                  <c:v>41985</c:v>
                </c:pt>
                <c:pt idx="5">
                  <c:v>41987</c:v>
                </c:pt>
                <c:pt idx="6">
                  <c:v>41991</c:v>
                </c:pt>
                <c:pt idx="7">
                  <c:v>41995</c:v>
                </c:pt>
                <c:pt idx="8">
                  <c:v>41999</c:v>
                </c:pt>
                <c:pt idx="9">
                  <c:v>42003</c:v>
                </c:pt>
                <c:pt idx="10">
                  <c:v>42009</c:v>
                </c:pt>
                <c:pt idx="11">
                  <c:v>42013</c:v>
                </c:pt>
                <c:pt idx="12">
                  <c:v>42017</c:v>
                </c:pt>
                <c:pt idx="13">
                  <c:v>42021</c:v>
                </c:pt>
                <c:pt idx="14">
                  <c:v>42024</c:v>
                </c:pt>
                <c:pt idx="15">
                  <c:v>42026</c:v>
                </c:pt>
                <c:pt idx="16">
                  <c:v>42029</c:v>
                </c:pt>
                <c:pt idx="17">
                  <c:v>42031</c:v>
                </c:pt>
                <c:pt idx="18">
                  <c:v>42036</c:v>
                </c:pt>
              </c:numCache>
            </c:numRef>
          </c:cat>
          <c:val>
            <c:numRef>
              <c:f>Лист1!$D$2:$D$20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4</c:v>
                </c:pt>
                <c:pt idx="4">
                  <c:v>7</c:v>
                </c:pt>
                <c:pt idx="5">
                  <c:v>8</c:v>
                </c:pt>
                <c:pt idx="6">
                  <c:v>11</c:v>
                </c:pt>
                <c:pt idx="7">
                  <c:v>13</c:v>
                </c:pt>
                <c:pt idx="8">
                  <c:v>12</c:v>
                </c:pt>
                <c:pt idx="9">
                  <c:v>12</c:v>
                </c:pt>
                <c:pt idx="10">
                  <c:v>11</c:v>
                </c:pt>
                <c:pt idx="11">
                  <c:v>10</c:v>
                </c:pt>
                <c:pt idx="12">
                  <c:v>10</c:v>
                </c:pt>
                <c:pt idx="13">
                  <c:v>9</c:v>
                </c:pt>
                <c:pt idx="14">
                  <c:v>8</c:v>
                </c:pt>
                <c:pt idx="15">
                  <c:v>9</c:v>
                </c:pt>
                <c:pt idx="16">
                  <c:v>9</c:v>
                </c:pt>
                <c:pt idx="17">
                  <c:v>8</c:v>
                </c:pt>
                <c:pt idx="18">
                  <c:v>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Google ТОП-10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Лист1!$A$2:$A$20</c:f>
              <c:numCache>
                <c:formatCode>m/d/yyyy</c:formatCode>
                <c:ptCount val="19"/>
                <c:pt idx="0">
                  <c:v>41974</c:v>
                </c:pt>
                <c:pt idx="1">
                  <c:v>41978</c:v>
                </c:pt>
                <c:pt idx="2">
                  <c:v>41981</c:v>
                </c:pt>
                <c:pt idx="3">
                  <c:v>41984</c:v>
                </c:pt>
                <c:pt idx="4">
                  <c:v>41985</c:v>
                </c:pt>
                <c:pt idx="5">
                  <c:v>41987</c:v>
                </c:pt>
                <c:pt idx="6">
                  <c:v>41991</c:v>
                </c:pt>
                <c:pt idx="7">
                  <c:v>41995</c:v>
                </c:pt>
                <c:pt idx="8">
                  <c:v>41999</c:v>
                </c:pt>
                <c:pt idx="9">
                  <c:v>42003</c:v>
                </c:pt>
                <c:pt idx="10">
                  <c:v>42009</c:v>
                </c:pt>
                <c:pt idx="11">
                  <c:v>42013</c:v>
                </c:pt>
                <c:pt idx="12">
                  <c:v>42017</c:v>
                </c:pt>
                <c:pt idx="13">
                  <c:v>42021</c:v>
                </c:pt>
                <c:pt idx="14">
                  <c:v>42024</c:v>
                </c:pt>
                <c:pt idx="15">
                  <c:v>42026</c:v>
                </c:pt>
                <c:pt idx="16">
                  <c:v>42029</c:v>
                </c:pt>
                <c:pt idx="17">
                  <c:v>42031</c:v>
                </c:pt>
                <c:pt idx="18">
                  <c:v>42036</c:v>
                </c:pt>
              </c:numCache>
            </c:numRef>
          </c:cat>
          <c:val>
            <c:numRef>
              <c:f>Лист1!$E$2:$E$20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  <c:pt idx="8">
                  <c:v>4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2</c:v>
                </c:pt>
                <c:pt idx="13">
                  <c:v>3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</c:numCache>
            </c:numRef>
          </c:val>
        </c:ser>
        <c:marker val="1"/>
        <c:axId val="175739264"/>
        <c:axId val="175740800"/>
      </c:lineChart>
      <c:dateAx>
        <c:axId val="175739264"/>
        <c:scaling>
          <c:orientation val="minMax"/>
        </c:scaling>
        <c:delete val="1"/>
        <c:axPos val="b"/>
        <c:numFmt formatCode="m/d/yyyy" sourceLinked="1"/>
        <c:majorTickMark val="none"/>
        <c:tickLblPos val="none"/>
        <c:crossAx val="175740800"/>
        <c:crosses val="autoZero"/>
        <c:auto val="1"/>
        <c:lblOffset val="100"/>
        <c:baseTimeUnit val="days"/>
      </c:dateAx>
      <c:valAx>
        <c:axId val="17574080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739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Сайт 4 </a:t>
            </a:r>
            <a:r>
              <a:rPr lang="ru-RU" baseline="0" dirty="0" smtClean="0"/>
              <a:t>(46)</a:t>
            </a:r>
            <a:endParaRPr lang="ru-RU" dirty="0"/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Яндекс ТОП-30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Лист1!$A$2:$A$20</c:f>
              <c:numCache>
                <c:formatCode>m/d/yyyy</c:formatCode>
                <c:ptCount val="19"/>
                <c:pt idx="0">
                  <c:v>41981</c:v>
                </c:pt>
                <c:pt idx="1">
                  <c:v>41984</c:v>
                </c:pt>
                <c:pt idx="2">
                  <c:v>41985</c:v>
                </c:pt>
                <c:pt idx="3">
                  <c:v>41987</c:v>
                </c:pt>
                <c:pt idx="4">
                  <c:v>41991</c:v>
                </c:pt>
                <c:pt idx="5">
                  <c:v>41995</c:v>
                </c:pt>
                <c:pt idx="6">
                  <c:v>41999</c:v>
                </c:pt>
                <c:pt idx="7">
                  <c:v>42003</c:v>
                </c:pt>
                <c:pt idx="8">
                  <c:v>42009</c:v>
                </c:pt>
                <c:pt idx="9">
                  <c:v>42013</c:v>
                </c:pt>
                <c:pt idx="10">
                  <c:v>42017</c:v>
                </c:pt>
                <c:pt idx="11">
                  <c:v>42021</c:v>
                </c:pt>
                <c:pt idx="12">
                  <c:v>42024</c:v>
                </c:pt>
                <c:pt idx="13">
                  <c:v>42026</c:v>
                </c:pt>
                <c:pt idx="14">
                  <c:v>42029</c:v>
                </c:pt>
                <c:pt idx="15">
                  <c:v>42031</c:v>
                </c:pt>
                <c:pt idx="16">
                  <c:v>42036</c:v>
                </c:pt>
                <c:pt idx="17">
                  <c:v>42039</c:v>
                </c:pt>
                <c:pt idx="18">
                  <c:v>42043</c:v>
                </c:pt>
              </c:numCache>
            </c:numRef>
          </c:cat>
          <c:val>
            <c:numRef>
              <c:f>Лист1!$B$2:$B$20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3</c:v>
                </c:pt>
                <c:pt idx="8">
                  <c:v>3</c:v>
                </c:pt>
                <c:pt idx="9">
                  <c:v>5</c:v>
                </c:pt>
                <c:pt idx="10">
                  <c:v>6</c:v>
                </c:pt>
                <c:pt idx="11">
                  <c:v>6</c:v>
                </c:pt>
                <c:pt idx="12">
                  <c:v>5</c:v>
                </c:pt>
                <c:pt idx="13">
                  <c:v>6</c:v>
                </c:pt>
                <c:pt idx="14">
                  <c:v>6</c:v>
                </c:pt>
                <c:pt idx="15">
                  <c:v>7</c:v>
                </c:pt>
                <c:pt idx="16">
                  <c:v>7</c:v>
                </c:pt>
                <c:pt idx="17">
                  <c:v>6</c:v>
                </c:pt>
                <c:pt idx="18">
                  <c:v>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Яндекс ТОП-10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Лист1!$A$2:$A$20</c:f>
              <c:numCache>
                <c:formatCode>m/d/yyyy</c:formatCode>
                <c:ptCount val="19"/>
                <c:pt idx="0">
                  <c:v>41981</c:v>
                </c:pt>
                <c:pt idx="1">
                  <c:v>41984</c:v>
                </c:pt>
                <c:pt idx="2">
                  <c:v>41985</c:v>
                </c:pt>
                <c:pt idx="3">
                  <c:v>41987</c:v>
                </c:pt>
                <c:pt idx="4">
                  <c:v>41991</c:v>
                </c:pt>
                <c:pt idx="5">
                  <c:v>41995</c:v>
                </c:pt>
                <c:pt idx="6">
                  <c:v>41999</c:v>
                </c:pt>
                <c:pt idx="7">
                  <c:v>42003</c:v>
                </c:pt>
                <c:pt idx="8">
                  <c:v>42009</c:v>
                </c:pt>
                <c:pt idx="9">
                  <c:v>42013</c:v>
                </c:pt>
                <c:pt idx="10">
                  <c:v>42017</c:v>
                </c:pt>
                <c:pt idx="11">
                  <c:v>42021</c:v>
                </c:pt>
                <c:pt idx="12">
                  <c:v>42024</c:v>
                </c:pt>
                <c:pt idx="13">
                  <c:v>42026</c:v>
                </c:pt>
                <c:pt idx="14">
                  <c:v>42029</c:v>
                </c:pt>
                <c:pt idx="15">
                  <c:v>42031</c:v>
                </c:pt>
                <c:pt idx="16">
                  <c:v>42036</c:v>
                </c:pt>
                <c:pt idx="17">
                  <c:v>42039</c:v>
                </c:pt>
                <c:pt idx="18">
                  <c:v>42043</c:v>
                </c:pt>
              </c:numCache>
            </c:numRef>
          </c:cat>
          <c:val>
            <c:numRef>
              <c:f>Лист1!$C$2:$C$20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  <c:pt idx="10">
                  <c:v>1</c:v>
                </c:pt>
                <c:pt idx="11">
                  <c:v>2</c:v>
                </c:pt>
                <c:pt idx="12">
                  <c:v>2</c:v>
                </c:pt>
                <c:pt idx="13">
                  <c:v>3</c:v>
                </c:pt>
                <c:pt idx="14">
                  <c:v>3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Google ТОП-30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Лист1!$A$2:$A$20</c:f>
              <c:numCache>
                <c:formatCode>m/d/yyyy</c:formatCode>
                <c:ptCount val="19"/>
                <c:pt idx="0">
                  <c:v>41981</c:v>
                </c:pt>
                <c:pt idx="1">
                  <c:v>41984</c:v>
                </c:pt>
                <c:pt idx="2">
                  <c:v>41985</c:v>
                </c:pt>
                <c:pt idx="3">
                  <c:v>41987</c:v>
                </c:pt>
                <c:pt idx="4">
                  <c:v>41991</c:v>
                </c:pt>
                <c:pt idx="5">
                  <c:v>41995</c:v>
                </c:pt>
                <c:pt idx="6">
                  <c:v>41999</c:v>
                </c:pt>
                <c:pt idx="7">
                  <c:v>42003</c:v>
                </c:pt>
                <c:pt idx="8">
                  <c:v>42009</c:v>
                </c:pt>
                <c:pt idx="9">
                  <c:v>42013</c:v>
                </c:pt>
                <c:pt idx="10">
                  <c:v>42017</c:v>
                </c:pt>
                <c:pt idx="11">
                  <c:v>42021</c:v>
                </c:pt>
                <c:pt idx="12">
                  <c:v>42024</c:v>
                </c:pt>
                <c:pt idx="13">
                  <c:v>42026</c:v>
                </c:pt>
                <c:pt idx="14">
                  <c:v>42029</c:v>
                </c:pt>
                <c:pt idx="15">
                  <c:v>42031</c:v>
                </c:pt>
                <c:pt idx="16">
                  <c:v>42036</c:v>
                </c:pt>
                <c:pt idx="17">
                  <c:v>42039</c:v>
                </c:pt>
                <c:pt idx="18">
                  <c:v>42043</c:v>
                </c:pt>
              </c:numCache>
            </c:numRef>
          </c:cat>
          <c:val>
            <c:numRef>
              <c:f>Лист1!$D$2:$D$20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3</c:v>
                </c:pt>
                <c:pt idx="9">
                  <c:v>4</c:v>
                </c:pt>
                <c:pt idx="10">
                  <c:v>6</c:v>
                </c:pt>
                <c:pt idx="11">
                  <c:v>6</c:v>
                </c:pt>
                <c:pt idx="12">
                  <c:v>5</c:v>
                </c:pt>
                <c:pt idx="13">
                  <c:v>6</c:v>
                </c:pt>
                <c:pt idx="14">
                  <c:v>7</c:v>
                </c:pt>
                <c:pt idx="15">
                  <c:v>7</c:v>
                </c:pt>
                <c:pt idx="16">
                  <c:v>7</c:v>
                </c:pt>
                <c:pt idx="17">
                  <c:v>6</c:v>
                </c:pt>
                <c:pt idx="18">
                  <c:v>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Google ТОП-10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Лист1!$A$2:$A$20</c:f>
              <c:numCache>
                <c:formatCode>m/d/yyyy</c:formatCode>
                <c:ptCount val="19"/>
                <c:pt idx="0">
                  <c:v>41981</c:v>
                </c:pt>
                <c:pt idx="1">
                  <c:v>41984</c:v>
                </c:pt>
                <c:pt idx="2">
                  <c:v>41985</c:v>
                </c:pt>
                <c:pt idx="3">
                  <c:v>41987</c:v>
                </c:pt>
                <c:pt idx="4">
                  <c:v>41991</c:v>
                </c:pt>
                <c:pt idx="5">
                  <c:v>41995</c:v>
                </c:pt>
                <c:pt idx="6">
                  <c:v>41999</c:v>
                </c:pt>
                <c:pt idx="7">
                  <c:v>42003</c:v>
                </c:pt>
                <c:pt idx="8">
                  <c:v>42009</c:v>
                </c:pt>
                <c:pt idx="9">
                  <c:v>42013</c:v>
                </c:pt>
                <c:pt idx="10">
                  <c:v>42017</c:v>
                </c:pt>
                <c:pt idx="11">
                  <c:v>42021</c:v>
                </c:pt>
                <c:pt idx="12">
                  <c:v>42024</c:v>
                </c:pt>
                <c:pt idx="13">
                  <c:v>42026</c:v>
                </c:pt>
                <c:pt idx="14">
                  <c:v>42029</c:v>
                </c:pt>
                <c:pt idx="15">
                  <c:v>42031</c:v>
                </c:pt>
                <c:pt idx="16">
                  <c:v>42036</c:v>
                </c:pt>
                <c:pt idx="17">
                  <c:v>42039</c:v>
                </c:pt>
                <c:pt idx="18">
                  <c:v>42043</c:v>
                </c:pt>
              </c:numCache>
            </c:numRef>
          </c:cat>
          <c:val>
            <c:numRef>
              <c:f>Лист1!$E$2:$E$20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2</c:v>
                </c:pt>
                <c:pt idx="11">
                  <c:v>1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1</c:v>
                </c:pt>
                <c:pt idx="18">
                  <c:v>2</c:v>
                </c:pt>
              </c:numCache>
            </c:numRef>
          </c:val>
        </c:ser>
        <c:marker val="1"/>
        <c:axId val="168769792"/>
        <c:axId val="168833024"/>
      </c:lineChart>
      <c:dateAx>
        <c:axId val="168769792"/>
        <c:scaling>
          <c:orientation val="minMax"/>
        </c:scaling>
        <c:delete val="1"/>
        <c:axPos val="b"/>
        <c:numFmt formatCode="m/d/yyyy" sourceLinked="1"/>
        <c:majorTickMark val="none"/>
        <c:tickLblPos val="none"/>
        <c:crossAx val="168833024"/>
        <c:crosses val="autoZero"/>
        <c:auto val="1"/>
        <c:lblOffset val="100"/>
        <c:baseTimeUnit val="days"/>
      </c:dateAx>
      <c:valAx>
        <c:axId val="16883302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8769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Сайт 1 ТОП-30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Лист1!$A$2:$A$21</c:f>
              <c:numCache>
                <c:formatCode>General</c:formatCode>
                <c:ptCount val="20"/>
              </c:numCache>
            </c:numRef>
          </c:cat>
          <c:val>
            <c:numRef>
              <c:f>Лист1!$B$2:$B$21</c:f>
              <c:numCache>
                <c:formatCode>General</c:formatCode>
                <c:ptCount val="20"/>
                <c:pt idx="0">
                  <c:v>0.57142857140000003</c:v>
                </c:pt>
                <c:pt idx="1">
                  <c:v>1.7142857140000001</c:v>
                </c:pt>
                <c:pt idx="2">
                  <c:v>2.8571428569999999</c:v>
                </c:pt>
                <c:pt idx="3">
                  <c:v>13.142857139999998</c:v>
                </c:pt>
                <c:pt idx="4">
                  <c:v>17.142857140000004</c:v>
                </c:pt>
                <c:pt idx="5">
                  <c:v>18.285714289999994</c:v>
                </c:pt>
                <c:pt idx="6">
                  <c:v>24.571428569999995</c:v>
                </c:pt>
                <c:pt idx="7">
                  <c:v>41.142857140000004</c:v>
                </c:pt>
                <c:pt idx="8">
                  <c:v>26.285714289999994</c:v>
                </c:pt>
                <c:pt idx="9">
                  <c:v>36</c:v>
                </c:pt>
                <c:pt idx="10">
                  <c:v>36.571428569999995</c:v>
                </c:pt>
                <c:pt idx="11">
                  <c:v>36.571428569999995</c:v>
                </c:pt>
                <c:pt idx="12">
                  <c:v>46.285714290000008</c:v>
                </c:pt>
                <c:pt idx="13">
                  <c:v>45.714285709999999</c:v>
                </c:pt>
                <c:pt idx="14">
                  <c:v>55.428571430000005</c:v>
                </c:pt>
                <c:pt idx="15">
                  <c:v>58.285714290000008</c:v>
                </c:pt>
                <c:pt idx="16">
                  <c:v>58.285714290000008</c:v>
                </c:pt>
                <c:pt idx="17">
                  <c:v>61.714285709999999</c:v>
                </c:pt>
                <c:pt idx="18">
                  <c:v>61.714285709999999</c:v>
                </c:pt>
                <c:pt idx="19">
                  <c:v>61.714285709999999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Сайт 1 ТОП-10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Лист1!$A$2:$A$21</c:f>
              <c:numCache>
                <c:formatCode>General</c:formatCode>
                <c:ptCount val="20"/>
              </c:numCache>
            </c:numRef>
          </c:cat>
          <c:val>
            <c:numRef>
              <c:f>Лист1!$C$2:$C$21</c:f>
              <c:numCache>
                <c:formatCode>General</c:formatCode>
                <c:ptCount val="20"/>
                <c:pt idx="0">
                  <c:v>0.32653061220000007</c:v>
                </c:pt>
                <c:pt idx="1">
                  <c:v>0.97959183670000016</c:v>
                </c:pt>
                <c:pt idx="2">
                  <c:v>1.6326530610000003</c:v>
                </c:pt>
                <c:pt idx="3">
                  <c:v>7.5102040819999996</c:v>
                </c:pt>
                <c:pt idx="4">
                  <c:v>9.7959183669999987</c:v>
                </c:pt>
                <c:pt idx="5">
                  <c:v>10.448979589999999</c:v>
                </c:pt>
                <c:pt idx="6">
                  <c:v>14.04081633</c:v>
                </c:pt>
                <c:pt idx="7">
                  <c:v>23.510204080000001</c:v>
                </c:pt>
                <c:pt idx="8">
                  <c:v>15.020408160000001</c:v>
                </c:pt>
                <c:pt idx="9">
                  <c:v>20.571428569999995</c:v>
                </c:pt>
                <c:pt idx="10">
                  <c:v>20.897959180000004</c:v>
                </c:pt>
                <c:pt idx="11">
                  <c:v>20.897959180000004</c:v>
                </c:pt>
                <c:pt idx="12">
                  <c:v>26.448979589999997</c:v>
                </c:pt>
                <c:pt idx="13">
                  <c:v>26.122448979999998</c:v>
                </c:pt>
                <c:pt idx="14">
                  <c:v>31.673469390000001</c:v>
                </c:pt>
                <c:pt idx="15">
                  <c:v>33.306122450000004</c:v>
                </c:pt>
                <c:pt idx="16">
                  <c:v>33.306122450000004</c:v>
                </c:pt>
                <c:pt idx="17">
                  <c:v>35.265306120000012</c:v>
                </c:pt>
                <c:pt idx="18">
                  <c:v>35.265306120000012</c:v>
                </c:pt>
                <c:pt idx="19">
                  <c:v>35.265306120000012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Сайт 2 ТОП-30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Лист1!$A$2:$A$21</c:f>
              <c:numCache>
                <c:formatCode>General</c:formatCode>
                <c:ptCount val="20"/>
              </c:numCache>
            </c:numRef>
          </c:cat>
          <c:val>
            <c:numRef>
              <c:f>Лист1!$D$2:$D$21</c:f>
              <c:numCache>
                <c:formatCode>General</c:formatCode>
                <c:ptCount val="20"/>
                <c:pt idx="0">
                  <c:v>0</c:v>
                </c:pt>
                <c:pt idx="1">
                  <c:v>2.4539877300000001</c:v>
                </c:pt>
                <c:pt idx="2">
                  <c:v>6.1349693250000001</c:v>
                </c:pt>
                <c:pt idx="3">
                  <c:v>7.3619631900000009</c:v>
                </c:pt>
                <c:pt idx="4">
                  <c:v>12.26993865</c:v>
                </c:pt>
                <c:pt idx="5">
                  <c:v>17.79141104</c:v>
                </c:pt>
                <c:pt idx="6">
                  <c:v>14.11042945</c:v>
                </c:pt>
                <c:pt idx="7">
                  <c:v>22.699386499999999</c:v>
                </c:pt>
                <c:pt idx="8">
                  <c:v>22.085889569999996</c:v>
                </c:pt>
                <c:pt idx="9">
                  <c:v>22.699386499999999</c:v>
                </c:pt>
                <c:pt idx="10">
                  <c:v>33.128834360000006</c:v>
                </c:pt>
                <c:pt idx="11">
                  <c:v>33.74233129000001</c:v>
                </c:pt>
                <c:pt idx="12">
                  <c:v>40.490797549999996</c:v>
                </c:pt>
                <c:pt idx="13">
                  <c:v>44.171779140000005</c:v>
                </c:pt>
                <c:pt idx="14">
                  <c:v>44.785276070000002</c:v>
                </c:pt>
                <c:pt idx="15">
                  <c:v>51.53374233000001</c:v>
                </c:pt>
                <c:pt idx="16">
                  <c:v>53.37423313</c:v>
                </c:pt>
                <c:pt idx="17">
                  <c:v>55.214723930000005</c:v>
                </c:pt>
                <c:pt idx="18">
                  <c:v>55.828220860000002</c:v>
                </c:pt>
                <c:pt idx="19">
                  <c:v>55.828220860000002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Сайт 2 ТОП-10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Лист1!$A$2:$A$21</c:f>
              <c:numCache>
                <c:formatCode>General</c:formatCode>
                <c:ptCount val="20"/>
              </c:numCache>
            </c:numRef>
          </c:cat>
          <c:val>
            <c:numRef>
              <c:f>Лист1!$E$2:$E$21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0.61349693250000015</c:v>
                </c:pt>
                <c:pt idx="3">
                  <c:v>1.8404907979999998</c:v>
                </c:pt>
                <c:pt idx="4">
                  <c:v>3.6809815950000004</c:v>
                </c:pt>
                <c:pt idx="5">
                  <c:v>6.7484662579999988</c:v>
                </c:pt>
                <c:pt idx="6">
                  <c:v>4.9079754599999994</c:v>
                </c:pt>
                <c:pt idx="7">
                  <c:v>6.1349693250000001</c:v>
                </c:pt>
                <c:pt idx="8">
                  <c:v>6.7484662579999988</c:v>
                </c:pt>
                <c:pt idx="9">
                  <c:v>7.3619631900000009</c:v>
                </c:pt>
                <c:pt idx="10">
                  <c:v>11.65644172</c:v>
                </c:pt>
                <c:pt idx="11">
                  <c:v>11.04294479</c:v>
                </c:pt>
                <c:pt idx="12">
                  <c:v>15.950920250000001</c:v>
                </c:pt>
                <c:pt idx="13">
                  <c:v>23.312883440000004</c:v>
                </c:pt>
                <c:pt idx="14">
                  <c:v>23.312883440000004</c:v>
                </c:pt>
                <c:pt idx="15">
                  <c:v>27.607361960000002</c:v>
                </c:pt>
                <c:pt idx="16">
                  <c:v>26.993865029999998</c:v>
                </c:pt>
                <c:pt idx="17">
                  <c:v>26.380368099999995</c:v>
                </c:pt>
                <c:pt idx="18">
                  <c:v>28.220858900000003</c:v>
                </c:pt>
                <c:pt idx="19">
                  <c:v>28.220858900000003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Сайт 3 ТОП-30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Лист1!$A$2:$A$21</c:f>
              <c:numCache>
                <c:formatCode>General</c:formatCode>
                <c:ptCount val="20"/>
              </c:numCache>
            </c:numRef>
          </c:cat>
          <c:val>
            <c:numRef>
              <c:f>Лист1!$F$2:$F$21</c:f>
              <c:numCache>
                <c:formatCode>General</c:formatCode>
                <c:ptCount val="20"/>
                <c:pt idx="0">
                  <c:v>1.2658227849999997</c:v>
                </c:pt>
                <c:pt idx="1">
                  <c:v>6.9620253159999992</c:v>
                </c:pt>
                <c:pt idx="2">
                  <c:v>8.2278481009999975</c:v>
                </c:pt>
                <c:pt idx="3">
                  <c:v>19.620253160000004</c:v>
                </c:pt>
                <c:pt idx="4">
                  <c:v>26.582278479999996</c:v>
                </c:pt>
                <c:pt idx="5">
                  <c:v>31.01265823</c:v>
                </c:pt>
                <c:pt idx="6">
                  <c:v>32.911392409999998</c:v>
                </c:pt>
                <c:pt idx="7">
                  <c:v>34.177215190000005</c:v>
                </c:pt>
                <c:pt idx="8">
                  <c:v>35.443037969999999</c:v>
                </c:pt>
                <c:pt idx="9">
                  <c:v>33.544303800000002</c:v>
                </c:pt>
                <c:pt idx="10">
                  <c:v>34.177215190000005</c:v>
                </c:pt>
                <c:pt idx="11">
                  <c:v>32.911392409999998</c:v>
                </c:pt>
                <c:pt idx="12">
                  <c:v>33.544303800000002</c:v>
                </c:pt>
                <c:pt idx="13">
                  <c:v>33.544303800000002</c:v>
                </c:pt>
                <c:pt idx="14">
                  <c:v>31.64556962</c:v>
                </c:pt>
                <c:pt idx="15">
                  <c:v>30.379746839999992</c:v>
                </c:pt>
                <c:pt idx="16">
                  <c:v>30.379746839999992</c:v>
                </c:pt>
                <c:pt idx="17">
                  <c:v>29.746835440000005</c:v>
                </c:pt>
                <c:pt idx="18">
                  <c:v>29.746835440000005</c:v>
                </c:pt>
                <c:pt idx="19">
                  <c:v>29.746835440000005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Сайт 3 ТОП-10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Лист1!$A$2:$A$21</c:f>
              <c:numCache>
                <c:formatCode>General</c:formatCode>
                <c:ptCount val="20"/>
              </c:numCache>
            </c:numRef>
          </c:cat>
          <c:val>
            <c:numRef>
              <c:f>Лист1!$G$2:$G$21</c:f>
              <c:numCache>
                <c:formatCode>General</c:formatCode>
                <c:ptCount val="20"/>
                <c:pt idx="0">
                  <c:v>0</c:v>
                </c:pt>
                <c:pt idx="1">
                  <c:v>0.63291139240000016</c:v>
                </c:pt>
                <c:pt idx="2">
                  <c:v>1.8987341769999999</c:v>
                </c:pt>
                <c:pt idx="3">
                  <c:v>4.4303797469999999</c:v>
                </c:pt>
                <c:pt idx="4">
                  <c:v>5.0632911390000004</c:v>
                </c:pt>
                <c:pt idx="5">
                  <c:v>5.0632911390000004</c:v>
                </c:pt>
                <c:pt idx="6">
                  <c:v>7.594936708999998</c:v>
                </c:pt>
                <c:pt idx="7">
                  <c:v>8.2278481009999975</c:v>
                </c:pt>
                <c:pt idx="8">
                  <c:v>8.8607594940000016</c:v>
                </c:pt>
                <c:pt idx="9">
                  <c:v>12.658227849999999</c:v>
                </c:pt>
                <c:pt idx="10">
                  <c:v>12.658227849999999</c:v>
                </c:pt>
                <c:pt idx="11">
                  <c:v>15.189873419999998</c:v>
                </c:pt>
                <c:pt idx="12">
                  <c:v>15.189873419999998</c:v>
                </c:pt>
                <c:pt idx="13">
                  <c:v>14.556962030000001</c:v>
                </c:pt>
                <c:pt idx="14">
                  <c:v>13.29113924</c:v>
                </c:pt>
                <c:pt idx="15">
                  <c:v>13.29113924</c:v>
                </c:pt>
                <c:pt idx="16">
                  <c:v>12.658227849999999</c:v>
                </c:pt>
                <c:pt idx="17">
                  <c:v>12.658227849999999</c:v>
                </c:pt>
                <c:pt idx="18">
                  <c:v>12.658227849999999</c:v>
                </c:pt>
                <c:pt idx="19">
                  <c:v>12.658227849999999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Сайт 4 ТОП-30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Лист1!$A$2:$A$21</c:f>
              <c:numCache>
                <c:formatCode>General</c:formatCode>
                <c:ptCount val="20"/>
              </c:numCache>
            </c:numRef>
          </c:cat>
          <c:val>
            <c:numRef>
              <c:f>Лист1!$H$2:$H$21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1.242236025</c:v>
                </c:pt>
                <c:pt idx="5">
                  <c:v>1.242236025</c:v>
                </c:pt>
                <c:pt idx="6">
                  <c:v>1.8633540369999999</c:v>
                </c:pt>
                <c:pt idx="7">
                  <c:v>8.0745341610000008</c:v>
                </c:pt>
                <c:pt idx="8">
                  <c:v>8.695652174000001</c:v>
                </c:pt>
                <c:pt idx="9">
                  <c:v>11.801242240000002</c:v>
                </c:pt>
                <c:pt idx="10">
                  <c:v>13.664596270000004</c:v>
                </c:pt>
                <c:pt idx="11">
                  <c:v>13.043478260000001</c:v>
                </c:pt>
                <c:pt idx="12">
                  <c:v>13.043478260000001</c:v>
                </c:pt>
                <c:pt idx="13">
                  <c:v>12.422360250000002</c:v>
                </c:pt>
                <c:pt idx="14">
                  <c:v>12.422360250000002</c:v>
                </c:pt>
                <c:pt idx="15">
                  <c:v>14.906832300000001</c:v>
                </c:pt>
                <c:pt idx="16">
                  <c:v>14.285714290000001</c:v>
                </c:pt>
                <c:pt idx="17">
                  <c:v>14.906832300000001</c:v>
                </c:pt>
                <c:pt idx="18">
                  <c:v>14.906832300000001</c:v>
                </c:pt>
                <c:pt idx="19">
                  <c:v>14.906832300000001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Сайт 4 ТОП-10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Лист1!$A$2:$A$21</c:f>
              <c:numCache>
                <c:formatCode>General</c:formatCode>
                <c:ptCount val="20"/>
              </c:numCache>
            </c:numRef>
          </c:cat>
          <c:val>
            <c:numRef>
              <c:f>Лист1!$I$2:$I$21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0.6211180124000002</c:v>
                </c:pt>
                <c:pt idx="5">
                  <c:v>0.6211180124000002</c:v>
                </c:pt>
                <c:pt idx="6">
                  <c:v>0.6211180124000002</c:v>
                </c:pt>
                <c:pt idx="7">
                  <c:v>4.3478260869999987</c:v>
                </c:pt>
                <c:pt idx="8">
                  <c:v>3.7267080749999999</c:v>
                </c:pt>
                <c:pt idx="9">
                  <c:v>4.9689440989999989</c:v>
                </c:pt>
                <c:pt idx="10">
                  <c:v>6.2111801240000002</c:v>
                </c:pt>
                <c:pt idx="11">
                  <c:v>5.5900621120000009</c:v>
                </c:pt>
                <c:pt idx="12">
                  <c:v>5.5900621120000009</c:v>
                </c:pt>
                <c:pt idx="13">
                  <c:v>4.9689440989999989</c:v>
                </c:pt>
                <c:pt idx="14">
                  <c:v>4.9689440989999989</c:v>
                </c:pt>
                <c:pt idx="15">
                  <c:v>6.8322981370000004</c:v>
                </c:pt>
                <c:pt idx="16">
                  <c:v>6.8322981370000004</c:v>
                </c:pt>
                <c:pt idx="17">
                  <c:v>6.2111801240000002</c:v>
                </c:pt>
                <c:pt idx="18">
                  <c:v>6.2111801240000002</c:v>
                </c:pt>
                <c:pt idx="19">
                  <c:v>6.2111801240000002</c:v>
                </c:pt>
              </c:numCache>
            </c:numRef>
          </c:val>
        </c:ser>
        <c:dLbls/>
        <c:marker val="1"/>
        <c:axId val="179821952"/>
        <c:axId val="169354368"/>
      </c:lineChart>
      <c:catAx>
        <c:axId val="1798219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9354368"/>
        <c:crosses val="autoZero"/>
        <c:auto val="1"/>
        <c:lblAlgn val="ctr"/>
        <c:lblOffset val="100"/>
        <c:noMultiLvlLbl val="1"/>
      </c:catAx>
      <c:valAx>
        <c:axId val="16935436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9821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Сайт 1 ТОП-30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Лист1!$A$2:$A$21</c:f>
              <c:numCache>
                <c:formatCode>General</c:formatCode>
                <c:ptCount val="20"/>
              </c:numCache>
            </c:numRef>
          </c:cat>
          <c:val>
            <c:numRef>
              <c:f>Лист1!$B$2:$B$21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2.0833333330000001</c:v>
                </c:pt>
                <c:pt idx="4">
                  <c:v>6.25</c:v>
                </c:pt>
                <c:pt idx="5">
                  <c:v>2.0833333330000001</c:v>
                </c:pt>
                <c:pt idx="6">
                  <c:v>12.5</c:v>
                </c:pt>
                <c:pt idx="7">
                  <c:v>29.166666669999998</c:v>
                </c:pt>
                <c:pt idx="8">
                  <c:v>14.58333333</c:v>
                </c:pt>
                <c:pt idx="9">
                  <c:v>22.916666669999998</c:v>
                </c:pt>
                <c:pt idx="10">
                  <c:v>22.916666669999998</c:v>
                </c:pt>
                <c:pt idx="11">
                  <c:v>25</c:v>
                </c:pt>
                <c:pt idx="12">
                  <c:v>31.25</c:v>
                </c:pt>
                <c:pt idx="13">
                  <c:v>31.25</c:v>
                </c:pt>
                <c:pt idx="14">
                  <c:v>43.75</c:v>
                </c:pt>
                <c:pt idx="15">
                  <c:v>41.666666669999998</c:v>
                </c:pt>
                <c:pt idx="16">
                  <c:v>43.75</c:v>
                </c:pt>
                <c:pt idx="17">
                  <c:v>45.833333330000009</c:v>
                </c:pt>
                <c:pt idx="18">
                  <c:v>47.916666669999991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Сайт 1 ТОП-10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Лист1!$A$2:$A$21</c:f>
              <c:numCache>
                <c:formatCode>General</c:formatCode>
                <c:ptCount val="20"/>
              </c:numCache>
            </c:numRef>
          </c:cat>
          <c:val>
            <c:numRef>
              <c:f>Лист1!$C$2:$C$21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2.08</c:v>
                </c:pt>
                <c:pt idx="7">
                  <c:v>8.33</c:v>
                </c:pt>
                <c:pt idx="8">
                  <c:v>4.17</c:v>
                </c:pt>
                <c:pt idx="9">
                  <c:v>6.25</c:v>
                </c:pt>
                <c:pt idx="10">
                  <c:v>6.25</c:v>
                </c:pt>
                <c:pt idx="11">
                  <c:v>6.25</c:v>
                </c:pt>
                <c:pt idx="12">
                  <c:v>8.33</c:v>
                </c:pt>
                <c:pt idx="13">
                  <c:v>8.3333333330000006</c:v>
                </c:pt>
                <c:pt idx="14">
                  <c:v>10.416666670000001</c:v>
                </c:pt>
                <c:pt idx="15">
                  <c:v>10.416666670000001</c:v>
                </c:pt>
                <c:pt idx="16">
                  <c:v>14.58333333</c:v>
                </c:pt>
                <c:pt idx="17">
                  <c:v>16.666666669999998</c:v>
                </c:pt>
                <c:pt idx="18">
                  <c:v>16.666666669999998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Сайт 2 ТОП-30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Лист1!$A$2:$A$21</c:f>
              <c:numCache>
                <c:formatCode>General</c:formatCode>
                <c:ptCount val="20"/>
              </c:numCache>
            </c:numRef>
          </c:cat>
          <c:val>
            <c:numRef>
              <c:f>Лист1!$D$2:$D$21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2.2200000000000002</c:v>
                </c:pt>
                <c:pt idx="3">
                  <c:v>2.2200000000000002</c:v>
                </c:pt>
                <c:pt idx="4">
                  <c:v>8.89</c:v>
                </c:pt>
                <c:pt idx="5">
                  <c:v>17.779999999999998</c:v>
                </c:pt>
                <c:pt idx="6">
                  <c:v>11.11</c:v>
                </c:pt>
                <c:pt idx="7">
                  <c:v>24.439999999999998</c:v>
                </c:pt>
                <c:pt idx="8">
                  <c:v>26.67</c:v>
                </c:pt>
                <c:pt idx="9">
                  <c:v>24.439999999999998</c:v>
                </c:pt>
                <c:pt idx="10">
                  <c:v>31.110000000000003</c:v>
                </c:pt>
                <c:pt idx="11">
                  <c:v>31.110000000000003</c:v>
                </c:pt>
                <c:pt idx="12">
                  <c:v>35.56</c:v>
                </c:pt>
                <c:pt idx="13">
                  <c:v>33.333333330000009</c:v>
                </c:pt>
                <c:pt idx="14">
                  <c:v>33.333333330000009</c:v>
                </c:pt>
                <c:pt idx="15">
                  <c:v>40</c:v>
                </c:pt>
                <c:pt idx="16">
                  <c:v>42.222222220000013</c:v>
                </c:pt>
                <c:pt idx="17">
                  <c:v>44.444444439999991</c:v>
                </c:pt>
                <c:pt idx="18">
                  <c:v>42.222222220000013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Сайт 2 ТОП-10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Лист1!$A$2:$A$21</c:f>
              <c:numCache>
                <c:formatCode>General</c:formatCode>
                <c:ptCount val="20"/>
              </c:numCache>
            </c:numRef>
          </c:cat>
          <c:val>
            <c:numRef>
              <c:f>Лист1!$E$2:$E$21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2.2222222220000001</c:v>
                </c:pt>
                <c:pt idx="7">
                  <c:v>4.4444444440000002</c:v>
                </c:pt>
                <c:pt idx="8">
                  <c:v>4.4444444440000002</c:v>
                </c:pt>
                <c:pt idx="9">
                  <c:v>6.6666666669999994</c:v>
                </c:pt>
                <c:pt idx="10">
                  <c:v>4.4444444440000002</c:v>
                </c:pt>
                <c:pt idx="11">
                  <c:v>4.4444444440000002</c:v>
                </c:pt>
                <c:pt idx="12">
                  <c:v>6.6666666669999994</c:v>
                </c:pt>
                <c:pt idx="13">
                  <c:v>8.8888888890000004</c:v>
                </c:pt>
                <c:pt idx="14">
                  <c:v>8.8888888890000004</c:v>
                </c:pt>
                <c:pt idx="15">
                  <c:v>8.8888888890000004</c:v>
                </c:pt>
                <c:pt idx="16">
                  <c:v>13.33333333</c:v>
                </c:pt>
                <c:pt idx="17">
                  <c:v>13.33333333</c:v>
                </c:pt>
                <c:pt idx="18">
                  <c:v>11.111111109999998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Сайт 3 ТОП-30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Лист1!$A$2:$A$21</c:f>
              <c:numCache>
                <c:formatCode>General</c:formatCode>
                <c:ptCount val="20"/>
              </c:numCache>
            </c:numRef>
          </c:cat>
          <c:val>
            <c:numRef>
              <c:f>Лист1!$F$2:$F$21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4.3499999999999996</c:v>
                </c:pt>
                <c:pt idx="3">
                  <c:v>10.870000000000001</c:v>
                </c:pt>
                <c:pt idx="4">
                  <c:v>19.57</c:v>
                </c:pt>
                <c:pt idx="5">
                  <c:v>15.219999999999999</c:v>
                </c:pt>
                <c:pt idx="6">
                  <c:v>26.09</c:v>
                </c:pt>
                <c:pt idx="7">
                  <c:v>28.259999999999998</c:v>
                </c:pt>
                <c:pt idx="8">
                  <c:v>28.259999999999998</c:v>
                </c:pt>
                <c:pt idx="9">
                  <c:v>32.61</c:v>
                </c:pt>
                <c:pt idx="10">
                  <c:v>30.43</c:v>
                </c:pt>
                <c:pt idx="11">
                  <c:v>28.259999999999998</c:v>
                </c:pt>
                <c:pt idx="12">
                  <c:v>26.09</c:v>
                </c:pt>
                <c:pt idx="13">
                  <c:v>26.086956520000001</c:v>
                </c:pt>
                <c:pt idx="14">
                  <c:v>28.260869569999997</c:v>
                </c:pt>
                <c:pt idx="15">
                  <c:v>23.913043479999995</c:v>
                </c:pt>
                <c:pt idx="16">
                  <c:v>23.913043479999995</c:v>
                </c:pt>
                <c:pt idx="17">
                  <c:v>26.086956520000001</c:v>
                </c:pt>
                <c:pt idx="18">
                  <c:v>23.913043479999995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Сайт 3 ТОП-10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Лист1!$A$2:$A$21</c:f>
              <c:numCache>
                <c:formatCode>General</c:formatCode>
                <c:ptCount val="20"/>
              </c:numCache>
            </c:numRef>
          </c:cat>
          <c:val>
            <c:numRef>
              <c:f>Лист1!$G$2:$G$21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2.1739130430000002</c:v>
                </c:pt>
                <c:pt idx="4">
                  <c:v>6.5217391300000003</c:v>
                </c:pt>
                <c:pt idx="5">
                  <c:v>4.3478260869999987</c:v>
                </c:pt>
                <c:pt idx="6">
                  <c:v>6.5217391300000003</c:v>
                </c:pt>
                <c:pt idx="7">
                  <c:v>6.5217391300000003</c:v>
                </c:pt>
                <c:pt idx="8">
                  <c:v>6.5217391300000003</c:v>
                </c:pt>
                <c:pt idx="9">
                  <c:v>8.695652174000001</c:v>
                </c:pt>
                <c:pt idx="10">
                  <c:v>8.695652174000001</c:v>
                </c:pt>
                <c:pt idx="11">
                  <c:v>8.695652174000001</c:v>
                </c:pt>
                <c:pt idx="12">
                  <c:v>6.5217391300000003</c:v>
                </c:pt>
                <c:pt idx="13">
                  <c:v>6.5217391300000003</c:v>
                </c:pt>
                <c:pt idx="14">
                  <c:v>6.5217391300000003</c:v>
                </c:pt>
                <c:pt idx="15">
                  <c:v>4.3478260869999987</c:v>
                </c:pt>
                <c:pt idx="16">
                  <c:v>6.5217391300000003</c:v>
                </c:pt>
                <c:pt idx="17">
                  <c:v>6.5217391300000003</c:v>
                </c:pt>
                <c:pt idx="18">
                  <c:v>6.5217391300000003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Сайт 4 ТОП-30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Лист1!$A$2:$A$21</c:f>
              <c:numCache>
                <c:formatCode>General</c:formatCode>
                <c:ptCount val="20"/>
              </c:numCache>
            </c:numRef>
          </c:cat>
          <c:val>
            <c:numRef>
              <c:f>Лист1!$H$2:$H$21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6.382978722999999</c:v>
                </c:pt>
                <c:pt idx="8">
                  <c:v>6.382978722999999</c:v>
                </c:pt>
                <c:pt idx="9">
                  <c:v>10.638297870000001</c:v>
                </c:pt>
                <c:pt idx="10">
                  <c:v>12.76595745</c:v>
                </c:pt>
                <c:pt idx="11">
                  <c:v>12.76595745</c:v>
                </c:pt>
                <c:pt idx="12">
                  <c:v>10.638297870000001</c:v>
                </c:pt>
                <c:pt idx="13">
                  <c:v>12.76595745</c:v>
                </c:pt>
                <c:pt idx="14">
                  <c:v>12.76595745</c:v>
                </c:pt>
                <c:pt idx="15">
                  <c:v>14.893617020000002</c:v>
                </c:pt>
                <c:pt idx="16">
                  <c:v>14.893617020000002</c:v>
                </c:pt>
                <c:pt idx="17">
                  <c:v>12.76595745</c:v>
                </c:pt>
                <c:pt idx="18">
                  <c:v>12.76595745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Сайт 4 ТОП-10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Лист1!$A$2:$A$21</c:f>
              <c:numCache>
                <c:formatCode>General</c:formatCode>
                <c:ptCount val="20"/>
              </c:numCache>
            </c:numRef>
          </c:cat>
          <c:val>
            <c:numRef>
              <c:f>Лист1!$I$2:$I$21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2.13</c:v>
                </c:pt>
                <c:pt idx="8">
                  <c:v>2.13</c:v>
                </c:pt>
                <c:pt idx="9">
                  <c:v>4.26</c:v>
                </c:pt>
                <c:pt idx="10">
                  <c:v>2.13</c:v>
                </c:pt>
                <c:pt idx="11">
                  <c:v>4.26</c:v>
                </c:pt>
                <c:pt idx="12">
                  <c:v>4.26</c:v>
                </c:pt>
                <c:pt idx="13">
                  <c:v>6.382978722999999</c:v>
                </c:pt>
                <c:pt idx="14">
                  <c:v>6.382978722999999</c:v>
                </c:pt>
                <c:pt idx="15">
                  <c:v>4.255319149</c:v>
                </c:pt>
                <c:pt idx="16">
                  <c:v>4.255319149</c:v>
                </c:pt>
                <c:pt idx="17">
                  <c:v>4.255319149</c:v>
                </c:pt>
                <c:pt idx="18">
                  <c:v>4.255319149</c:v>
                </c:pt>
              </c:numCache>
            </c:numRef>
          </c:val>
        </c:ser>
        <c:dLbls/>
        <c:marker val="1"/>
        <c:axId val="179726208"/>
        <c:axId val="179727744"/>
      </c:lineChart>
      <c:catAx>
        <c:axId val="1797262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9727744"/>
        <c:crosses val="autoZero"/>
        <c:auto val="1"/>
        <c:lblAlgn val="ctr"/>
        <c:lblOffset val="100"/>
        <c:noMultiLvlLbl val="1"/>
      </c:catAx>
      <c:valAx>
        <c:axId val="17972774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9726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Сайт 1 ТОП-30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Лист1!$A$2:$A$21</c:f>
              <c:numCache>
                <c:formatCode>General</c:formatCode>
                <c:ptCount val="20"/>
              </c:numCache>
            </c:numRef>
          </c:cat>
          <c:val>
            <c:numRef>
              <c:f>Лист1!$B$2:$B$21</c:f>
              <c:numCache>
                <c:formatCode>General</c:formatCode>
                <c:ptCount val="20"/>
                <c:pt idx="0">
                  <c:v>0</c:v>
                </c:pt>
                <c:pt idx="1">
                  <c:v>2.2857142860000006</c:v>
                </c:pt>
                <c:pt idx="2">
                  <c:v>6.2857142859999993</c:v>
                </c:pt>
                <c:pt idx="3">
                  <c:v>9.714285713999999</c:v>
                </c:pt>
                <c:pt idx="4">
                  <c:v>18.285714289999994</c:v>
                </c:pt>
                <c:pt idx="5">
                  <c:v>21.714285710000002</c:v>
                </c:pt>
                <c:pt idx="6">
                  <c:v>26.285714289999994</c:v>
                </c:pt>
                <c:pt idx="7">
                  <c:v>25.714285710000002</c:v>
                </c:pt>
                <c:pt idx="8">
                  <c:v>30.285714289999994</c:v>
                </c:pt>
                <c:pt idx="9">
                  <c:v>30.285714289999994</c:v>
                </c:pt>
                <c:pt idx="10">
                  <c:v>37.142857140000004</c:v>
                </c:pt>
                <c:pt idx="11">
                  <c:v>38.857142859999996</c:v>
                </c:pt>
                <c:pt idx="12">
                  <c:v>38.285714290000008</c:v>
                </c:pt>
                <c:pt idx="13">
                  <c:v>39.428571430000005</c:v>
                </c:pt>
                <c:pt idx="14">
                  <c:v>42.285714290000008</c:v>
                </c:pt>
                <c:pt idx="15">
                  <c:v>44</c:v>
                </c:pt>
                <c:pt idx="16">
                  <c:v>44.571428569999995</c:v>
                </c:pt>
                <c:pt idx="17">
                  <c:v>45.142857140000004</c:v>
                </c:pt>
                <c:pt idx="18">
                  <c:v>44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Сайт 1 ТОП-10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Лист1!$A$2:$A$21</c:f>
              <c:numCache>
                <c:formatCode>General</c:formatCode>
                <c:ptCount val="20"/>
              </c:numCache>
            </c:numRef>
          </c:cat>
          <c:val>
            <c:numRef>
              <c:f>Лист1!$C$2:$C$21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0.57142857140000003</c:v>
                </c:pt>
                <c:pt idx="3">
                  <c:v>1.1428571430000003</c:v>
                </c:pt>
                <c:pt idx="4">
                  <c:v>2.8571428569999999</c:v>
                </c:pt>
                <c:pt idx="5">
                  <c:v>2.8571428569999999</c:v>
                </c:pt>
                <c:pt idx="6">
                  <c:v>3.4285714290000002</c:v>
                </c:pt>
                <c:pt idx="7">
                  <c:v>3.4285714290000002</c:v>
                </c:pt>
                <c:pt idx="8">
                  <c:v>5.1428571429999987</c:v>
                </c:pt>
                <c:pt idx="9">
                  <c:v>8</c:v>
                </c:pt>
                <c:pt idx="10">
                  <c:v>8.5714285710000002</c:v>
                </c:pt>
                <c:pt idx="11">
                  <c:v>9.714285713999999</c:v>
                </c:pt>
                <c:pt idx="12">
                  <c:v>8.5714285710000002</c:v>
                </c:pt>
                <c:pt idx="13">
                  <c:v>8.5714285710000002</c:v>
                </c:pt>
                <c:pt idx="14">
                  <c:v>12.57142857</c:v>
                </c:pt>
                <c:pt idx="15">
                  <c:v>16</c:v>
                </c:pt>
                <c:pt idx="16">
                  <c:v>16</c:v>
                </c:pt>
                <c:pt idx="17">
                  <c:v>18.285714289999994</c:v>
                </c:pt>
                <c:pt idx="18">
                  <c:v>17.714285710000002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Сайт 2 ТОП-30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Лист1!$A$2:$A$21</c:f>
              <c:numCache>
                <c:formatCode>General</c:formatCode>
                <c:ptCount val="20"/>
              </c:numCache>
            </c:numRef>
          </c:cat>
          <c:val>
            <c:numRef>
              <c:f>Лист1!$D$2:$D$21</c:f>
              <c:numCache>
                <c:formatCode>General</c:formatCode>
                <c:ptCount val="20"/>
                <c:pt idx="0">
                  <c:v>0</c:v>
                </c:pt>
                <c:pt idx="1">
                  <c:v>1.8404907979999998</c:v>
                </c:pt>
                <c:pt idx="2">
                  <c:v>5.5214723929999998</c:v>
                </c:pt>
                <c:pt idx="3">
                  <c:v>8.5889570549999998</c:v>
                </c:pt>
                <c:pt idx="4">
                  <c:v>19.018404910000001</c:v>
                </c:pt>
                <c:pt idx="5">
                  <c:v>18.404907980000001</c:v>
                </c:pt>
                <c:pt idx="6">
                  <c:v>24.539877300000004</c:v>
                </c:pt>
                <c:pt idx="7">
                  <c:v>25.153374230000001</c:v>
                </c:pt>
                <c:pt idx="8">
                  <c:v>25.766871170000005</c:v>
                </c:pt>
                <c:pt idx="9">
                  <c:v>30.674846630000001</c:v>
                </c:pt>
                <c:pt idx="10">
                  <c:v>29.447852760000004</c:v>
                </c:pt>
                <c:pt idx="11">
                  <c:v>34.355828219999999</c:v>
                </c:pt>
                <c:pt idx="12">
                  <c:v>34.969325150000003</c:v>
                </c:pt>
                <c:pt idx="13">
                  <c:v>40.490797549999996</c:v>
                </c:pt>
                <c:pt idx="14">
                  <c:v>42.944785279999998</c:v>
                </c:pt>
                <c:pt idx="15">
                  <c:v>45.398773010000006</c:v>
                </c:pt>
                <c:pt idx="16">
                  <c:v>46.012269940000003</c:v>
                </c:pt>
                <c:pt idx="17">
                  <c:v>47.852760740000001</c:v>
                </c:pt>
                <c:pt idx="18">
                  <c:v>48.466257669999997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Сайт 2 ТОП-10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Лист1!$A$2:$A$21</c:f>
              <c:numCache>
                <c:formatCode>General</c:formatCode>
                <c:ptCount val="20"/>
              </c:numCache>
            </c:numRef>
          </c:cat>
          <c:val>
            <c:numRef>
              <c:f>Лист1!$E$2:$E$21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1.8404907979999998</c:v>
                </c:pt>
                <c:pt idx="4">
                  <c:v>2.4539877300000001</c:v>
                </c:pt>
                <c:pt idx="5">
                  <c:v>2.4539877300000001</c:v>
                </c:pt>
                <c:pt idx="6">
                  <c:v>4.2944785279999991</c:v>
                </c:pt>
                <c:pt idx="7">
                  <c:v>3.6809815950000004</c:v>
                </c:pt>
                <c:pt idx="8">
                  <c:v>4.2944785279999991</c:v>
                </c:pt>
                <c:pt idx="9">
                  <c:v>7.3619631900000009</c:v>
                </c:pt>
                <c:pt idx="10">
                  <c:v>9.2024539880000003</c:v>
                </c:pt>
                <c:pt idx="11">
                  <c:v>11.04294479</c:v>
                </c:pt>
                <c:pt idx="12">
                  <c:v>11.65644172</c:v>
                </c:pt>
                <c:pt idx="13">
                  <c:v>15.33742331</c:v>
                </c:pt>
                <c:pt idx="14">
                  <c:v>16.56441718</c:v>
                </c:pt>
                <c:pt idx="15">
                  <c:v>19.018404910000001</c:v>
                </c:pt>
                <c:pt idx="16">
                  <c:v>20.245398769999998</c:v>
                </c:pt>
                <c:pt idx="17">
                  <c:v>20.858895710000002</c:v>
                </c:pt>
                <c:pt idx="18">
                  <c:v>20.858895710000002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Сайт 3 ТОП-30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Лист1!$A$2:$A$21</c:f>
              <c:numCache>
                <c:formatCode>General</c:formatCode>
                <c:ptCount val="20"/>
              </c:numCache>
            </c:numRef>
          </c:cat>
          <c:val>
            <c:numRef>
              <c:f>Лист1!$F$2:$F$21</c:f>
              <c:numCache>
                <c:formatCode>General</c:formatCode>
                <c:ptCount val="20"/>
                <c:pt idx="0">
                  <c:v>0</c:v>
                </c:pt>
                <c:pt idx="1">
                  <c:v>2.5316455699999993</c:v>
                </c:pt>
                <c:pt idx="2">
                  <c:v>6.9620253159999992</c:v>
                </c:pt>
                <c:pt idx="3">
                  <c:v>12.025316460000001</c:v>
                </c:pt>
                <c:pt idx="4">
                  <c:v>20.253164559999995</c:v>
                </c:pt>
                <c:pt idx="5">
                  <c:v>25.316455700000002</c:v>
                </c:pt>
                <c:pt idx="6">
                  <c:v>29.113924050000005</c:v>
                </c:pt>
                <c:pt idx="7">
                  <c:v>31.64556962</c:v>
                </c:pt>
                <c:pt idx="8">
                  <c:v>31.01265823</c:v>
                </c:pt>
                <c:pt idx="9">
                  <c:v>30.379746839999992</c:v>
                </c:pt>
                <c:pt idx="10">
                  <c:v>27.848101269999997</c:v>
                </c:pt>
                <c:pt idx="11">
                  <c:v>25.949367089999996</c:v>
                </c:pt>
                <c:pt idx="12">
                  <c:v>25.316455700000002</c:v>
                </c:pt>
                <c:pt idx="13">
                  <c:v>24.683544299999998</c:v>
                </c:pt>
                <c:pt idx="14">
                  <c:v>22.151898730000006</c:v>
                </c:pt>
                <c:pt idx="15">
                  <c:v>20.886075949999999</c:v>
                </c:pt>
                <c:pt idx="16">
                  <c:v>18.987341769999997</c:v>
                </c:pt>
                <c:pt idx="17">
                  <c:v>18.35443038</c:v>
                </c:pt>
                <c:pt idx="18">
                  <c:v>18.35443038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Сайт 3 ТОП-10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Лист1!$A$2:$A$21</c:f>
              <c:numCache>
                <c:formatCode>General</c:formatCode>
                <c:ptCount val="20"/>
              </c:numCache>
            </c:numRef>
          </c:cat>
          <c:val>
            <c:numRef>
              <c:f>Лист1!$G$2:$G$21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1.2658227849999997</c:v>
                </c:pt>
                <c:pt idx="3">
                  <c:v>2.5316455699999993</c:v>
                </c:pt>
                <c:pt idx="4">
                  <c:v>4.4303797469999999</c:v>
                </c:pt>
                <c:pt idx="5">
                  <c:v>7.594936708999998</c:v>
                </c:pt>
                <c:pt idx="6">
                  <c:v>8.8607594940000016</c:v>
                </c:pt>
                <c:pt idx="7">
                  <c:v>10.759493670000001</c:v>
                </c:pt>
                <c:pt idx="8">
                  <c:v>10.126582280000003</c:v>
                </c:pt>
                <c:pt idx="9">
                  <c:v>9.4936708860000003</c:v>
                </c:pt>
                <c:pt idx="10">
                  <c:v>8.2278481009999975</c:v>
                </c:pt>
                <c:pt idx="11">
                  <c:v>8.2278481009999975</c:v>
                </c:pt>
                <c:pt idx="12">
                  <c:v>7.594936708999998</c:v>
                </c:pt>
                <c:pt idx="13">
                  <c:v>7.594936708999998</c:v>
                </c:pt>
                <c:pt idx="14">
                  <c:v>6.9620253159999992</c:v>
                </c:pt>
                <c:pt idx="15">
                  <c:v>6.3291139239999987</c:v>
                </c:pt>
                <c:pt idx="16">
                  <c:v>5.696202532</c:v>
                </c:pt>
                <c:pt idx="17">
                  <c:v>6.3291139239999987</c:v>
                </c:pt>
                <c:pt idx="18">
                  <c:v>6.3291139239999987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Сайт 4 ТОП-30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Лист1!$A$2:$A$21</c:f>
              <c:numCache>
                <c:formatCode>General</c:formatCode>
                <c:ptCount val="20"/>
              </c:numCache>
            </c:numRef>
          </c:cat>
          <c:val>
            <c:numRef>
              <c:f>Лист1!$H$2:$H$21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1.8633540369999999</c:v>
                </c:pt>
                <c:pt idx="4">
                  <c:v>3.1055900620000005</c:v>
                </c:pt>
                <c:pt idx="5">
                  <c:v>6.8322981370000004</c:v>
                </c:pt>
                <c:pt idx="6">
                  <c:v>7.4534161489999988</c:v>
                </c:pt>
                <c:pt idx="7">
                  <c:v>7.4534161489999988</c:v>
                </c:pt>
                <c:pt idx="8">
                  <c:v>8.695652174000001</c:v>
                </c:pt>
                <c:pt idx="9">
                  <c:v>8.0745341610000008</c:v>
                </c:pt>
                <c:pt idx="10">
                  <c:v>9.9378881989999996</c:v>
                </c:pt>
                <c:pt idx="11">
                  <c:v>9.3167701859999994</c:v>
                </c:pt>
                <c:pt idx="12">
                  <c:v>9.3167701859999994</c:v>
                </c:pt>
                <c:pt idx="13">
                  <c:v>10.559006210000003</c:v>
                </c:pt>
                <c:pt idx="14">
                  <c:v>10.559006210000003</c:v>
                </c:pt>
                <c:pt idx="15">
                  <c:v>11.18012422</c:v>
                </c:pt>
                <c:pt idx="16">
                  <c:v>11.18012422</c:v>
                </c:pt>
                <c:pt idx="17">
                  <c:v>11.801242240000002</c:v>
                </c:pt>
                <c:pt idx="18">
                  <c:v>11.18012422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Сайт 4 ТОП-10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Лист1!$A$2:$A$21</c:f>
              <c:numCache>
                <c:formatCode>General</c:formatCode>
                <c:ptCount val="20"/>
              </c:numCache>
            </c:numRef>
          </c:cat>
          <c:val>
            <c:numRef>
              <c:f>Лист1!$I$2:$I$21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1.242236025</c:v>
                </c:pt>
                <c:pt idx="5">
                  <c:v>2.4844720499999999</c:v>
                </c:pt>
                <c:pt idx="6">
                  <c:v>1.8633540369999999</c:v>
                </c:pt>
                <c:pt idx="7">
                  <c:v>2.4844720499999999</c:v>
                </c:pt>
                <c:pt idx="8">
                  <c:v>2.4844720499999999</c:v>
                </c:pt>
                <c:pt idx="9">
                  <c:v>2.4844720499999999</c:v>
                </c:pt>
                <c:pt idx="10">
                  <c:v>3.1055900620000005</c:v>
                </c:pt>
                <c:pt idx="11">
                  <c:v>2.4844720499999999</c:v>
                </c:pt>
                <c:pt idx="12">
                  <c:v>3.1055900620000005</c:v>
                </c:pt>
                <c:pt idx="13">
                  <c:v>3.1055900620000005</c:v>
                </c:pt>
                <c:pt idx="14">
                  <c:v>3.7267080749999999</c:v>
                </c:pt>
                <c:pt idx="15">
                  <c:v>3.7267080749999999</c:v>
                </c:pt>
                <c:pt idx="16">
                  <c:v>3.7267080749999999</c:v>
                </c:pt>
                <c:pt idx="17">
                  <c:v>3.1055900620000005</c:v>
                </c:pt>
                <c:pt idx="18">
                  <c:v>3.7267080749999999</c:v>
                </c:pt>
              </c:numCache>
            </c:numRef>
          </c:val>
        </c:ser>
        <c:dLbls/>
        <c:marker val="1"/>
        <c:axId val="180957568"/>
        <c:axId val="180959104"/>
      </c:lineChart>
      <c:catAx>
        <c:axId val="18095756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0959104"/>
        <c:crosses val="autoZero"/>
        <c:auto val="1"/>
        <c:lblAlgn val="ctr"/>
        <c:lblOffset val="100"/>
        <c:noMultiLvlLbl val="1"/>
      </c:catAx>
      <c:valAx>
        <c:axId val="18095910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0957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Лист1!$A$2:$A$7</c:f>
              <c:strCache>
                <c:ptCount val="6"/>
                <c:pt idx="0">
                  <c:v>Вконтакте</c:v>
                </c:pt>
                <c:pt idx="1">
                  <c:v>Twitter</c:v>
                </c:pt>
                <c:pt idx="2">
                  <c:v>Facebook</c:v>
                </c:pt>
                <c:pt idx="3">
                  <c:v>Google+</c:v>
                </c:pt>
                <c:pt idx="4">
                  <c:v>Одноклассники</c:v>
                </c:pt>
                <c:pt idx="5">
                  <c:v>Мой мир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441</c:v>
                </c:pt>
                <c:pt idx="1">
                  <c:v>192</c:v>
                </c:pt>
                <c:pt idx="2">
                  <c:v>141</c:v>
                </c:pt>
                <c:pt idx="3">
                  <c:v>97</c:v>
                </c:pt>
                <c:pt idx="4">
                  <c:v>49</c:v>
                </c:pt>
                <c:pt idx="5">
                  <c:v>11</c:v>
                </c:pt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Сайт 1 ТОП-30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Лист1!$A$2:$A$21</c:f>
              <c:numCache>
                <c:formatCode>General</c:formatCode>
                <c:ptCount val="20"/>
              </c:numCache>
            </c:numRef>
          </c:cat>
          <c:val>
            <c:numRef>
              <c:f>Лист1!$B$2:$B$21</c:f>
              <c:numCache>
                <c:formatCode>General</c:formatCode>
                <c:ptCount val="20"/>
                <c:pt idx="0">
                  <c:v>0</c:v>
                </c:pt>
                <c:pt idx="1">
                  <c:v>2.0833333330000001</c:v>
                </c:pt>
                <c:pt idx="2">
                  <c:v>0</c:v>
                </c:pt>
                <c:pt idx="3">
                  <c:v>2.0833333330000001</c:v>
                </c:pt>
                <c:pt idx="4">
                  <c:v>4.1666666669999994</c:v>
                </c:pt>
                <c:pt idx="5">
                  <c:v>10.416666670000001</c:v>
                </c:pt>
                <c:pt idx="6">
                  <c:v>6.25</c:v>
                </c:pt>
                <c:pt idx="7">
                  <c:v>16.666666669999998</c:v>
                </c:pt>
                <c:pt idx="8">
                  <c:v>16.666666669999998</c:v>
                </c:pt>
                <c:pt idx="9">
                  <c:v>14.58333333</c:v>
                </c:pt>
                <c:pt idx="10">
                  <c:v>20.833333329999999</c:v>
                </c:pt>
                <c:pt idx="11">
                  <c:v>22.916666669999998</c:v>
                </c:pt>
                <c:pt idx="12">
                  <c:v>31.25</c:v>
                </c:pt>
                <c:pt idx="13">
                  <c:v>29.166666669999998</c:v>
                </c:pt>
                <c:pt idx="14">
                  <c:v>33.333333330000009</c:v>
                </c:pt>
                <c:pt idx="15">
                  <c:v>35.416666669999991</c:v>
                </c:pt>
                <c:pt idx="16">
                  <c:v>33.333333330000009</c:v>
                </c:pt>
                <c:pt idx="17">
                  <c:v>29.166666669999998</c:v>
                </c:pt>
                <c:pt idx="18">
                  <c:v>31.25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Сайт 1 ТОП-10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Лист1!$A$2:$A$21</c:f>
              <c:numCache>
                <c:formatCode>General</c:formatCode>
                <c:ptCount val="20"/>
              </c:numCache>
            </c:numRef>
          </c:cat>
          <c:val>
            <c:numRef>
              <c:f>Лист1!$C$2:$C$21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2.0833333330000001</c:v>
                </c:pt>
                <c:pt idx="6">
                  <c:v>2.0833333330000001</c:v>
                </c:pt>
                <c:pt idx="7">
                  <c:v>4.1666666669999994</c:v>
                </c:pt>
                <c:pt idx="8">
                  <c:v>6.25</c:v>
                </c:pt>
                <c:pt idx="9">
                  <c:v>6.25</c:v>
                </c:pt>
                <c:pt idx="10">
                  <c:v>10.416666670000001</c:v>
                </c:pt>
                <c:pt idx="11">
                  <c:v>8.3333333330000006</c:v>
                </c:pt>
                <c:pt idx="12">
                  <c:v>10.416666670000001</c:v>
                </c:pt>
                <c:pt idx="13">
                  <c:v>8.3333333330000006</c:v>
                </c:pt>
                <c:pt idx="14">
                  <c:v>8.3333333330000006</c:v>
                </c:pt>
                <c:pt idx="15">
                  <c:v>12.5</c:v>
                </c:pt>
                <c:pt idx="16">
                  <c:v>8.3333333330000006</c:v>
                </c:pt>
                <c:pt idx="17">
                  <c:v>10.416666670000001</c:v>
                </c:pt>
                <c:pt idx="18">
                  <c:v>10.416666670000001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Сайт 2 ТОП-30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Лист1!$A$2:$A$21</c:f>
              <c:numCache>
                <c:formatCode>General</c:formatCode>
                <c:ptCount val="20"/>
              </c:numCache>
            </c:numRef>
          </c:cat>
          <c:val>
            <c:numRef>
              <c:f>Лист1!$D$2:$D$21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2.2222222220000001</c:v>
                </c:pt>
                <c:pt idx="3">
                  <c:v>4.4444444440000002</c:v>
                </c:pt>
                <c:pt idx="4">
                  <c:v>11.111111109999998</c:v>
                </c:pt>
                <c:pt idx="5">
                  <c:v>11.111111109999998</c:v>
                </c:pt>
                <c:pt idx="6">
                  <c:v>13.33333333</c:v>
                </c:pt>
                <c:pt idx="7">
                  <c:v>17.777777780000001</c:v>
                </c:pt>
                <c:pt idx="8">
                  <c:v>24.444444440000002</c:v>
                </c:pt>
                <c:pt idx="9">
                  <c:v>26.666666669999998</c:v>
                </c:pt>
                <c:pt idx="10">
                  <c:v>33.333333330000009</c:v>
                </c:pt>
                <c:pt idx="11">
                  <c:v>35.555555560000002</c:v>
                </c:pt>
                <c:pt idx="12">
                  <c:v>35.555555560000002</c:v>
                </c:pt>
                <c:pt idx="13">
                  <c:v>37.777777780000001</c:v>
                </c:pt>
                <c:pt idx="14">
                  <c:v>40</c:v>
                </c:pt>
                <c:pt idx="15">
                  <c:v>40</c:v>
                </c:pt>
                <c:pt idx="16">
                  <c:v>37.777777780000001</c:v>
                </c:pt>
                <c:pt idx="17">
                  <c:v>37.777777780000001</c:v>
                </c:pt>
                <c:pt idx="18">
                  <c:v>40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Сайт 2 ТОП-10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Лист1!$A$2:$A$21</c:f>
              <c:numCache>
                <c:formatCode>General</c:formatCode>
                <c:ptCount val="20"/>
              </c:numCache>
            </c:numRef>
          </c:cat>
          <c:val>
            <c:numRef>
              <c:f>Лист1!$E$2:$E$21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2.2222222220000001</c:v>
                </c:pt>
                <c:pt idx="7">
                  <c:v>6.6666666669999994</c:v>
                </c:pt>
                <c:pt idx="8">
                  <c:v>4.4444444440000002</c:v>
                </c:pt>
                <c:pt idx="9">
                  <c:v>8.8888888890000004</c:v>
                </c:pt>
                <c:pt idx="10">
                  <c:v>8.8888888890000004</c:v>
                </c:pt>
                <c:pt idx="11">
                  <c:v>6.6666666669999994</c:v>
                </c:pt>
                <c:pt idx="12">
                  <c:v>6.6666666669999994</c:v>
                </c:pt>
                <c:pt idx="13">
                  <c:v>8.8888888890000004</c:v>
                </c:pt>
                <c:pt idx="14">
                  <c:v>11.111111109999998</c:v>
                </c:pt>
                <c:pt idx="15">
                  <c:v>11.111111109999998</c:v>
                </c:pt>
                <c:pt idx="16">
                  <c:v>13.33333333</c:v>
                </c:pt>
                <c:pt idx="17">
                  <c:v>13.33333333</c:v>
                </c:pt>
                <c:pt idx="18">
                  <c:v>15.555555560000002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Сайт 3 ТОП-30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Лист1!$A$2:$A$21</c:f>
              <c:numCache>
                <c:formatCode>General</c:formatCode>
                <c:ptCount val="20"/>
              </c:numCache>
            </c:numRef>
          </c:cat>
          <c:val>
            <c:numRef>
              <c:f>Лист1!$F$2:$F$21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4.3478260869999987</c:v>
                </c:pt>
                <c:pt idx="3">
                  <c:v>8.695652174000001</c:v>
                </c:pt>
                <c:pt idx="4">
                  <c:v>15.217391299999999</c:v>
                </c:pt>
                <c:pt idx="5">
                  <c:v>17.391304349999999</c:v>
                </c:pt>
                <c:pt idx="6">
                  <c:v>23.913043479999995</c:v>
                </c:pt>
                <c:pt idx="7">
                  <c:v>28.260869569999997</c:v>
                </c:pt>
                <c:pt idx="8">
                  <c:v>26.086956520000001</c:v>
                </c:pt>
                <c:pt idx="9">
                  <c:v>26.086956520000001</c:v>
                </c:pt>
                <c:pt idx="10">
                  <c:v>23.913043479999995</c:v>
                </c:pt>
                <c:pt idx="11">
                  <c:v>21.739130429999999</c:v>
                </c:pt>
                <c:pt idx="12">
                  <c:v>21.739130429999999</c:v>
                </c:pt>
                <c:pt idx="13">
                  <c:v>19.565217389999997</c:v>
                </c:pt>
                <c:pt idx="14">
                  <c:v>17.391304349999999</c:v>
                </c:pt>
                <c:pt idx="15">
                  <c:v>19.565217389999997</c:v>
                </c:pt>
                <c:pt idx="16">
                  <c:v>19.565217389999997</c:v>
                </c:pt>
                <c:pt idx="17">
                  <c:v>17.391304349999999</c:v>
                </c:pt>
                <c:pt idx="18">
                  <c:v>17.391304349999999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Сайт 3 ТОП-10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Лист1!$A$2:$A$21</c:f>
              <c:numCache>
                <c:formatCode>General</c:formatCode>
                <c:ptCount val="20"/>
              </c:numCache>
            </c:numRef>
          </c:cat>
          <c:val>
            <c:numRef>
              <c:f>Лист1!$G$2:$G$21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2.1739130430000002</c:v>
                </c:pt>
                <c:pt idx="4">
                  <c:v>4.3478260869999987</c:v>
                </c:pt>
                <c:pt idx="5">
                  <c:v>4.3478260869999987</c:v>
                </c:pt>
                <c:pt idx="6">
                  <c:v>6.5217391300000003</c:v>
                </c:pt>
                <c:pt idx="7">
                  <c:v>8.695652174000001</c:v>
                </c:pt>
                <c:pt idx="8">
                  <c:v>8.695652174000001</c:v>
                </c:pt>
                <c:pt idx="9">
                  <c:v>6.5217391300000003</c:v>
                </c:pt>
                <c:pt idx="10">
                  <c:v>6.5217391300000003</c:v>
                </c:pt>
                <c:pt idx="11">
                  <c:v>6.5217391300000003</c:v>
                </c:pt>
                <c:pt idx="12">
                  <c:v>4.3478260869999987</c:v>
                </c:pt>
                <c:pt idx="13">
                  <c:v>6.5217391300000003</c:v>
                </c:pt>
                <c:pt idx="14">
                  <c:v>4.3478260869999987</c:v>
                </c:pt>
                <c:pt idx="15">
                  <c:v>4.3478260869999987</c:v>
                </c:pt>
                <c:pt idx="16">
                  <c:v>4.3478260869999987</c:v>
                </c:pt>
                <c:pt idx="17">
                  <c:v>4.3478260869999987</c:v>
                </c:pt>
                <c:pt idx="18">
                  <c:v>4.3478260869999987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Сайт 4 ТОП-30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Лист1!$A$2:$A$21</c:f>
              <c:numCache>
                <c:formatCode>General</c:formatCode>
                <c:ptCount val="20"/>
              </c:numCache>
            </c:numRef>
          </c:cat>
          <c:val>
            <c:numRef>
              <c:f>Лист1!$H$2:$H$21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2.1276595739999999</c:v>
                </c:pt>
                <c:pt idx="8">
                  <c:v>6.382978722999999</c:v>
                </c:pt>
                <c:pt idx="9">
                  <c:v>8.5106382980000035</c:v>
                </c:pt>
                <c:pt idx="10">
                  <c:v>12.76595745</c:v>
                </c:pt>
                <c:pt idx="11">
                  <c:v>12.76595745</c:v>
                </c:pt>
                <c:pt idx="12">
                  <c:v>10.638297870000001</c:v>
                </c:pt>
                <c:pt idx="13">
                  <c:v>12.76595745</c:v>
                </c:pt>
                <c:pt idx="14">
                  <c:v>14.893617020000002</c:v>
                </c:pt>
                <c:pt idx="15">
                  <c:v>14.893617020000002</c:v>
                </c:pt>
                <c:pt idx="16">
                  <c:v>14.893617020000002</c:v>
                </c:pt>
                <c:pt idx="17">
                  <c:v>12.76595745</c:v>
                </c:pt>
                <c:pt idx="18">
                  <c:v>14.893617020000002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Сайт 4 ТОП-10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Лист1!$A$2:$A$21</c:f>
              <c:numCache>
                <c:formatCode>General</c:formatCode>
                <c:ptCount val="20"/>
              </c:numCache>
            </c:numRef>
          </c:cat>
          <c:val>
            <c:numRef>
              <c:f>Лист1!$I$2:$I$21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2.1276595739999999</c:v>
                </c:pt>
                <c:pt idx="10">
                  <c:v>4.255319149</c:v>
                </c:pt>
                <c:pt idx="11">
                  <c:v>2.1276595739999999</c:v>
                </c:pt>
                <c:pt idx="12">
                  <c:v>4.255319149</c:v>
                </c:pt>
                <c:pt idx="13">
                  <c:v>4.255319149</c:v>
                </c:pt>
                <c:pt idx="14">
                  <c:v>4.255319149</c:v>
                </c:pt>
                <c:pt idx="15">
                  <c:v>4.255319149</c:v>
                </c:pt>
                <c:pt idx="16">
                  <c:v>4.255319149</c:v>
                </c:pt>
                <c:pt idx="17">
                  <c:v>2.1276595739999999</c:v>
                </c:pt>
                <c:pt idx="18">
                  <c:v>4.255319149</c:v>
                </c:pt>
              </c:numCache>
            </c:numRef>
          </c:val>
        </c:ser>
        <c:dLbls/>
        <c:marker val="1"/>
        <c:axId val="181099136"/>
        <c:axId val="181125504"/>
      </c:lineChart>
      <c:catAx>
        <c:axId val="18109913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1125504"/>
        <c:crosses val="autoZero"/>
        <c:auto val="1"/>
        <c:lblAlgn val="ctr"/>
        <c:lblOffset val="100"/>
        <c:noMultiLvlLbl val="1"/>
      </c:catAx>
      <c:valAx>
        <c:axId val="18112550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1099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Лист1!$A$2:$A$3</c:f>
              <c:strCache>
                <c:ptCount val="2"/>
                <c:pt idx="0">
                  <c:v>Соц отклики</c:v>
                </c:pt>
                <c:pt idx="1">
                  <c:v>Ссылающиеся домены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9188</c:v>
                </c:pt>
                <c:pt idx="1">
                  <c:v>1954</c:v>
                </c:pt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Лист1!$A$2:$A$7</c:f>
              <c:strCache>
                <c:ptCount val="6"/>
                <c:pt idx="0">
                  <c:v>Вконтакте</c:v>
                </c:pt>
                <c:pt idx="1">
                  <c:v>Twitter</c:v>
                </c:pt>
                <c:pt idx="2">
                  <c:v>Facebook</c:v>
                </c:pt>
                <c:pt idx="3">
                  <c:v>Google+</c:v>
                </c:pt>
                <c:pt idx="4">
                  <c:v>Одноклассники</c:v>
                </c:pt>
                <c:pt idx="5">
                  <c:v>Мой мир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5186</c:v>
                </c:pt>
                <c:pt idx="1">
                  <c:v>1030</c:v>
                </c:pt>
                <c:pt idx="2">
                  <c:v>1493</c:v>
                </c:pt>
                <c:pt idx="3">
                  <c:v>422</c:v>
                </c:pt>
                <c:pt idx="4">
                  <c:v>855</c:v>
                </c:pt>
                <c:pt idx="5">
                  <c:v>202</c:v>
                </c:pt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Лист1!$A$2:$A$3</c:f>
              <c:strCache>
                <c:ptCount val="2"/>
                <c:pt idx="0">
                  <c:v>Соц отклики</c:v>
                </c:pt>
                <c:pt idx="1">
                  <c:v>Ссылающиеся домены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369</c:v>
                </c:pt>
                <c:pt idx="1">
                  <c:v>1067</c:v>
                </c:pt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Лист1!$A$2:$A$7</c:f>
              <c:strCache>
                <c:ptCount val="6"/>
                <c:pt idx="0">
                  <c:v>Вконтакте</c:v>
                </c:pt>
                <c:pt idx="1">
                  <c:v>Twitter</c:v>
                </c:pt>
                <c:pt idx="2">
                  <c:v>Facebook</c:v>
                </c:pt>
                <c:pt idx="3">
                  <c:v>Google+</c:v>
                </c:pt>
                <c:pt idx="4">
                  <c:v>Одноклассники</c:v>
                </c:pt>
                <c:pt idx="5">
                  <c:v>Мой мир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120</c:v>
                </c:pt>
                <c:pt idx="1">
                  <c:v>145</c:v>
                </c:pt>
                <c:pt idx="2">
                  <c:v>55</c:v>
                </c:pt>
                <c:pt idx="3">
                  <c:v>49</c:v>
                </c:pt>
                <c:pt idx="4">
                  <c:v>7</c:v>
                </c:pt>
                <c:pt idx="5">
                  <c:v>3</c:v>
                </c:pt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0.58228</cdr:x>
      <cdr:y>0.40972</cdr:y>
    </cdr:from>
    <cdr:to>
      <cdr:x>0.80322</cdr:x>
      <cdr:y>0.63194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09825" y="16859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0.62025</cdr:x>
      <cdr:y>0.27778</cdr:y>
    </cdr:from>
    <cdr:to>
      <cdr:x>0.8412</cdr:x>
      <cdr:y>0.5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66987" y="114299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 931</a:t>
          </a:r>
        </a:p>
        <a:p xmlns:a="http://schemas.openxmlformats.org/drawingml/2006/main">
          <a:r>
            <a:rPr lang="ru-RU" sz="1800" dirty="0" smtClean="0"/>
            <a:t>(39%)</a:t>
          </a:r>
          <a:endParaRPr lang="ru-RU" sz="18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0.6176</cdr:x>
      <cdr:y>0.36802</cdr:y>
    </cdr:from>
    <cdr:to>
      <cdr:x>0.83854</cdr:x>
      <cdr:y>0.59024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56000" y="151433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47%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0.3221</cdr:x>
      <cdr:y>0.59024</cdr:y>
    </cdr:from>
    <cdr:to>
      <cdr:x>0.54305</cdr:x>
      <cdr:y>0.81247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33067" y="242873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21%</a:t>
          </a:r>
          <a:endParaRPr lang="ru-RU" sz="18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0.58228</cdr:x>
      <cdr:y>0.40972</cdr:y>
    </cdr:from>
    <cdr:to>
      <cdr:x>0.80322</cdr:x>
      <cdr:y>0.63194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09825" y="16859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0.62025</cdr:x>
      <cdr:y>0.27778</cdr:y>
    </cdr:from>
    <cdr:to>
      <cdr:x>0.8412</cdr:x>
      <cdr:y>0.5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66987" y="114299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9188</a:t>
          </a:r>
        </a:p>
        <a:p xmlns:a="http://schemas.openxmlformats.org/drawingml/2006/main">
          <a:r>
            <a:rPr lang="ru-RU" sz="1800" dirty="0" smtClean="0"/>
            <a:t>(82%)</a:t>
          </a:r>
          <a:endParaRPr lang="ru-RU" sz="18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0.6176</cdr:x>
      <cdr:y>0.36802</cdr:y>
    </cdr:from>
    <cdr:to>
      <cdr:x>0.83854</cdr:x>
      <cdr:y>0.59024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56000" y="151433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56%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0.24502</cdr:x>
      <cdr:y>0.5849</cdr:y>
    </cdr:from>
    <cdr:to>
      <cdr:x>0.46597</cdr:x>
      <cdr:y>0.78344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14023" y="2406748"/>
          <a:ext cx="914426" cy="8169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11%</a:t>
          </a:r>
          <a:endParaRPr lang="ru-RU" sz="18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0.58228</cdr:x>
      <cdr:y>0.40972</cdr:y>
    </cdr:from>
    <cdr:to>
      <cdr:x>0.80322</cdr:x>
      <cdr:y>0.63194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09825" y="16859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0.59207</cdr:x>
      <cdr:y>0.20949</cdr:y>
    </cdr:from>
    <cdr:to>
      <cdr:x>0.81302</cdr:x>
      <cdr:y>0.43171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50328" y="861993"/>
          <a:ext cx="914426" cy="9143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 379</a:t>
          </a:r>
        </a:p>
        <a:p xmlns:a="http://schemas.openxmlformats.org/drawingml/2006/main">
          <a:r>
            <a:rPr lang="ru-RU" sz="1800" dirty="0" smtClean="0"/>
            <a:t>(26%)</a:t>
          </a:r>
          <a:endParaRPr lang="ru-RU" sz="18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0.60289</cdr:x>
      <cdr:y>0.27219</cdr:y>
    </cdr:from>
    <cdr:to>
      <cdr:x>0.82383</cdr:x>
      <cdr:y>0.49441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95112" y="1119999"/>
          <a:ext cx="914385" cy="9143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32%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0.3981</cdr:x>
      <cdr:y>0.59904</cdr:y>
    </cdr:from>
    <cdr:to>
      <cdr:x>0.61905</cdr:x>
      <cdr:y>0.79758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47591" y="2464910"/>
          <a:ext cx="914426" cy="8169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38%</a:t>
          </a:r>
          <a:endParaRPr lang="ru-RU" sz="18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0.58228</cdr:x>
      <cdr:y>0.40972</cdr:y>
    </cdr:from>
    <cdr:to>
      <cdr:x>0.80322</cdr:x>
      <cdr:y>0.63194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09825" y="16859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0.50576</cdr:x>
      <cdr:y>0.08494</cdr:y>
    </cdr:from>
    <cdr:to>
      <cdr:x>0.72671</cdr:x>
      <cdr:y>0.30716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93141" y="349523"/>
          <a:ext cx="914426" cy="9143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 246</a:t>
          </a:r>
        </a:p>
        <a:p xmlns:a="http://schemas.openxmlformats.org/drawingml/2006/main">
          <a:r>
            <a:rPr lang="ru-RU" sz="1800" dirty="0" smtClean="0"/>
            <a:t>(10%)</a:t>
          </a:r>
          <a:endParaRPr lang="ru-RU" sz="18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0.6176</cdr:x>
      <cdr:y>0.36179</cdr:y>
    </cdr:from>
    <cdr:to>
      <cdr:x>0.83854</cdr:x>
      <cdr:y>0.58401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56015" y="1488712"/>
          <a:ext cx="914385" cy="9143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47%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0.31302</cdr:x>
      <cdr:y>0.57117</cdr:y>
    </cdr:from>
    <cdr:to>
      <cdr:x>0.53397</cdr:x>
      <cdr:y>0.76971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95456" y="2350267"/>
          <a:ext cx="914426" cy="8169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23%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0.39811</cdr:x>
      <cdr:y>0.06226</cdr:y>
    </cdr:from>
    <cdr:to>
      <cdr:x>0.61905</cdr:x>
      <cdr:y>0.28449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647617" y="25620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4%</a:t>
          </a:r>
          <a:endParaRPr lang="ru-RU" sz="18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План доклада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 smtClean="0"/>
              <a:t>18 февраля 2015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E837E-09F8-45BD-B9CE-C9F400E8DB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453311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План доклада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 smtClean="0"/>
              <a:t>18 февраля 2015</a:t>
            </a:r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E2C4E-E286-4F79-B53A-1E058032D2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503131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План доклада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05669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План доклада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3195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План доклада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1473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План доклада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35268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План доклада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71004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План доклада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8677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План доклада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81438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План доклада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02751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План доклада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7103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План доклада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04368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План доклада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3635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План доклада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79054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План доклада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78206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План доклада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75274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План доклада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4178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План доклада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74249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План доклада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91011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План доклада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61601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План доклада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95577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План доклада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38684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План доклада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45118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План доклада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853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План доклада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8921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План доклада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95088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План доклада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54848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План доклада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99131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План доклада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79772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План доклада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3212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План доклада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9476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План доклада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0243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План доклада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8104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План доклада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5263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План доклада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8044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План доклада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4962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6E7D6-EE99-43C5-9A3C-281C83A4B415}" type="datetime1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BF347-D3BC-4115-AA4E-C26B3D4EE0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929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B164-B38A-4FA1-8C06-7968032DC198}" type="datetime1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BF347-D3BC-4115-AA4E-C26B3D4EE0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086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66B6-C7DF-4143-A25D-8DC1066DA126}" type="datetime1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BF347-D3BC-4115-AA4E-C26B3D4EE0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2948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6E7D6-EE99-43C5-9A3C-281C83A4B415}" type="datetime1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BF347-D3BC-4115-AA4E-C26B3D4EE0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8573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98C0-182D-4E1B-A4C0-BB13B19C5FD0}" type="datetime1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BF347-D3BC-4115-AA4E-C26B3D4EE0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9624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BAA9-0F15-461B-8EE4-447F7DBB0C6D}" type="datetime1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BF347-D3BC-4115-AA4E-C26B3D4EE0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0115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3C74-4E15-48A8-908B-6ABCB143A9AC}" type="datetime1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BF347-D3BC-4115-AA4E-C26B3D4EE0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2004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FC91A-D6F5-4E4F-BC65-AE8DDBE4747D}" type="datetime1">
              <a:rPr lang="ru-RU" smtClean="0"/>
              <a:pPr/>
              <a:t>18.02.2015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BF347-D3BC-4115-AA4E-C26B3D4EE0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735364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C26C-D232-40B9-9F34-2E775AAED727}" type="datetime1">
              <a:rPr lang="ru-RU" smtClean="0"/>
              <a:pPr/>
              <a:t>18.02.2015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BF347-D3BC-4115-AA4E-C26B3D4EE0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61084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221-6812-4938-AB36-EF9D773080F7}" type="datetime1">
              <a:rPr lang="ru-RU" smtClean="0"/>
              <a:pPr/>
              <a:t>18.02.2015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BF347-D3BC-4115-AA4E-C26B3D4EE0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4346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55E3D-B586-42EC-814E-313134898D33}" type="datetime1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BF347-D3BC-4115-AA4E-C26B3D4EE0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3978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98C0-182D-4E1B-A4C0-BB13B19C5FD0}" type="datetime1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BF347-D3BC-4115-AA4E-C26B3D4EE0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6887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FFDE-3BBB-4155-9626-73BFEF394AE3}" type="datetime1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BF347-D3BC-4115-AA4E-C26B3D4EE0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93305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B164-B38A-4FA1-8C06-7968032DC198}" type="datetime1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BF347-D3BC-4115-AA4E-C26B3D4EE0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28363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66B6-C7DF-4143-A25D-8DC1066DA126}" type="datetime1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BF347-D3BC-4115-AA4E-C26B3D4EE0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8788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BAA9-0F15-461B-8EE4-447F7DBB0C6D}" type="datetime1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BF347-D3BC-4115-AA4E-C26B3D4EE0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6883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3C74-4E15-48A8-908B-6ABCB143A9AC}" type="datetime1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BF347-D3BC-4115-AA4E-C26B3D4EE0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6050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FC91A-D6F5-4E4F-BC65-AE8DDBE4747D}" type="datetime1">
              <a:rPr lang="ru-RU" smtClean="0"/>
              <a:pPr/>
              <a:t>18.02.2015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BF347-D3BC-4115-AA4E-C26B3D4EE0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3466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C26C-D232-40B9-9F34-2E775AAED727}" type="datetime1">
              <a:rPr lang="ru-RU" smtClean="0"/>
              <a:pPr/>
              <a:t>18.02.2015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BF347-D3BC-4115-AA4E-C26B3D4EE0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9404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221-6812-4938-AB36-EF9D773080F7}" type="datetime1">
              <a:rPr lang="ru-RU" smtClean="0"/>
              <a:pPr/>
              <a:t>18.02.2015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BF347-D3BC-4115-AA4E-C26B3D4EE0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4472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55E3D-B586-42EC-814E-313134898D33}" type="datetime1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BF347-D3BC-4115-AA4E-C26B3D4EE0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1783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FFDE-3BBB-4155-9626-73BFEF394AE3}" type="datetime1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BF347-D3BC-4115-AA4E-C26B3D4EE0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3914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E606F5F-29E1-4D31-967B-5C49338D4AD6}" type="datetime1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BF347-D3BC-4115-AA4E-C26B3D4EE0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0183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E606F5F-29E1-4D31-967B-5C49338D4AD6}" type="datetime1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BF347-D3BC-4115-AA4E-C26B3D4EE0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754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chart" Target="../charts/chart1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chart" Target="../charts/chart2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1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chart" Target="../charts/chart2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5.xml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10" Type="http://schemas.openxmlformats.org/officeDocument/2006/relationships/image" Target="../media/image19.pn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9"/>
            <a:ext cx="9144000" cy="68561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76501"/>
            <a:ext cx="7772400" cy="1930325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+mn-lt"/>
              </a:rPr>
              <a:t>Продвижение социальными откликами: поиск идеальной стратегии</a:t>
            </a:r>
            <a:endParaRPr lang="ru-RU" sz="44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4217743"/>
            <a:ext cx="6858000" cy="758947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+mj-lt"/>
              </a:rPr>
              <a:t>Никита Антонов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0700" y="5475629"/>
            <a:ext cx="2857500" cy="9429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656" y="272223"/>
            <a:ext cx="2361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18 </a:t>
            </a:r>
            <a:r>
              <a:rPr lang="ru-RU" sz="2400" dirty="0" smtClean="0"/>
              <a:t>февраля 2015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272223"/>
            <a:ext cx="2660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All in Top </a:t>
            </a:r>
            <a:r>
              <a:rPr lang="en-US" sz="2400" dirty="0" err="1" smtClean="0"/>
              <a:t>Conf</a:t>
            </a:r>
            <a:r>
              <a:rPr lang="en-US" sz="2400" dirty="0" smtClean="0"/>
              <a:t> 2015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228" y="5636476"/>
            <a:ext cx="3666226" cy="78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686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9"/>
            <a:ext cx="9144000" cy="68561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845" y="477984"/>
            <a:ext cx="7886700" cy="8763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Тематика «Недвижимость»</a:t>
            </a:r>
            <a:endParaRPr lang="ru-RU" sz="4000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943950" y="6342963"/>
            <a:ext cx="2057400" cy="365125"/>
          </a:xfrm>
        </p:spPr>
        <p:txBody>
          <a:bodyPr/>
          <a:lstStyle/>
          <a:p>
            <a:fld id="{0E4BF347-D3BC-4115-AA4E-C26B3D4EE0B0}" type="slidenum">
              <a:rPr lang="ru-RU" sz="2000" smtClean="0"/>
              <a:pPr/>
              <a:t>10</a:t>
            </a:fld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114800" y="295421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60649" y="0"/>
            <a:ext cx="6822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j-lt"/>
              </a:rPr>
              <a:t>Продвижение социальными откликами: поиск идеальной стратегии</a:t>
            </a:r>
            <a:endParaRPr lang="ru-RU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34416" y="1462999"/>
            <a:ext cx="2035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</p:txBody>
      </p:sp>
      <p:graphicFrame>
        <p:nvGraphicFramePr>
          <p:cNvPr id="25" name="Объект 2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35612990"/>
              </p:ext>
            </p:extLst>
          </p:nvPr>
        </p:nvGraphicFramePr>
        <p:xfrm>
          <a:off x="633413" y="1828800"/>
          <a:ext cx="4138612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Объект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72636037"/>
              </p:ext>
            </p:extLst>
          </p:nvPr>
        </p:nvGraphicFramePr>
        <p:xfrm>
          <a:off x="4545900" y="1832331"/>
          <a:ext cx="432435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7" name="Объект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60252674"/>
              </p:ext>
            </p:extLst>
          </p:nvPr>
        </p:nvGraphicFramePr>
        <p:xfrm>
          <a:off x="4381933" y="1832331"/>
          <a:ext cx="4138612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588924" y="3782548"/>
            <a:ext cx="724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1067</a:t>
            </a:r>
          </a:p>
          <a:p>
            <a:r>
              <a:rPr lang="ru-RU" dirty="0" smtClean="0"/>
              <a:t>(74%)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5093575" y="3321043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14%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5560369" y="2551057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13%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5848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9"/>
            <a:ext cx="9144000" cy="68561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845" y="477984"/>
            <a:ext cx="7886700" cy="8763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Тематика «Грузоперевозки»</a:t>
            </a:r>
            <a:endParaRPr lang="ru-RU" sz="4000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943950" y="6342963"/>
            <a:ext cx="2057400" cy="365125"/>
          </a:xfrm>
        </p:spPr>
        <p:txBody>
          <a:bodyPr/>
          <a:lstStyle/>
          <a:p>
            <a:fld id="{0E4BF347-D3BC-4115-AA4E-C26B3D4EE0B0}" type="slidenum">
              <a:rPr lang="ru-RU" sz="2000" smtClean="0"/>
              <a:pPr/>
              <a:t>11</a:t>
            </a:fld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114800" y="295421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60649" y="0"/>
            <a:ext cx="6822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j-lt"/>
              </a:rPr>
              <a:t>Продвижение социальными откликами: поиск идеальной стратегии</a:t>
            </a:r>
            <a:endParaRPr lang="ru-RU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34416" y="1462999"/>
            <a:ext cx="2035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</p:txBody>
      </p:sp>
      <p:graphicFrame>
        <p:nvGraphicFramePr>
          <p:cNvPr id="25" name="Объект 2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38103392"/>
              </p:ext>
            </p:extLst>
          </p:nvPr>
        </p:nvGraphicFramePr>
        <p:xfrm>
          <a:off x="633413" y="1828800"/>
          <a:ext cx="4138612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Объект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72636037"/>
              </p:ext>
            </p:extLst>
          </p:nvPr>
        </p:nvGraphicFramePr>
        <p:xfrm>
          <a:off x="4545900" y="1832331"/>
          <a:ext cx="432435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7" name="Объект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66274749"/>
              </p:ext>
            </p:extLst>
          </p:nvPr>
        </p:nvGraphicFramePr>
        <p:xfrm>
          <a:off x="4381933" y="1832331"/>
          <a:ext cx="4138612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2117562" y="4182598"/>
            <a:ext cx="724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2177</a:t>
            </a:r>
          </a:p>
          <a:p>
            <a:r>
              <a:rPr lang="ru-RU" dirty="0" smtClean="0"/>
              <a:t>(90%)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5093575" y="3321043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16%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5560369" y="2551057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8062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9"/>
            <a:ext cx="9144000" cy="68561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845" y="477984"/>
            <a:ext cx="7886700" cy="8763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Проведение исследования</a:t>
            </a:r>
            <a:endParaRPr lang="ru-RU" sz="4000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943950" y="6342963"/>
            <a:ext cx="2057400" cy="365125"/>
          </a:xfrm>
        </p:spPr>
        <p:txBody>
          <a:bodyPr/>
          <a:lstStyle/>
          <a:p>
            <a:fld id="{0E4BF347-D3BC-4115-AA4E-C26B3D4EE0B0}" type="slidenum">
              <a:rPr lang="ru-RU" sz="2000" smtClean="0"/>
              <a:pPr/>
              <a:t>12</a:t>
            </a:fld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114800" y="295421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60649" y="0"/>
            <a:ext cx="6822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j-lt"/>
              </a:rPr>
              <a:t>Продвижение социальными откликами: поиск идеальной стратегии</a:t>
            </a:r>
            <a:endParaRPr lang="ru-RU" dirty="0">
              <a:latin typeface="+mj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3845" y="1462999"/>
            <a:ext cx="7886700" cy="524508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 smtClean="0"/>
              <a:t>Сайты: </a:t>
            </a:r>
            <a:r>
              <a:rPr lang="ru-RU" dirty="0" err="1" smtClean="0"/>
              <a:t>уникализированный</a:t>
            </a:r>
            <a:r>
              <a:rPr lang="ru-RU" dirty="0" smtClean="0"/>
              <a:t> </a:t>
            </a:r>
            <a:r>
              <a:rPr lang="en-US" dirty="0" err="1" smtClean="0"/>
              <a:t>Wordpress</a:t>
            </a:r>
            <a:r>
              <a:rPr lang="ru-RU" dirty="0" smtClean="0"/>
              <a:t>, разные подсети </a:t>
            </a:r>
            <a:r>
              <a:rPr lang="en-US" dirty="0" smtClean="0"/>
              <a:t>IP</a:t>
            </a:r>
            <a:r>
              <a:rPr lang="ru-RU" dirty="0" smtClean="0"/>
              <a:t>, номера </a:t>
            </a:r>
            <a:r>
              <a:rPr lang="ru-RU" dirty="0" smtClean="0"/>
              <a:t>телефонов, адреса</a:t>
            </a:r>
            <a:endParaRPr lang="ru-RU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ru-RU" dirty="0" smtClean="0"/>
              <a:t>Семантика: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dirty="0" smtClean="0"/>
              <a:t>56 ВЧ-СЧ запросов, </a:t>
            </a:r>
            <a:r>
              <a:rPr lang="en-US" dirty="0" smtClean="0"/>
              <a:t>“!”</a:t>
            </a:r>
            <a:r>
              <a:rPr lang="ru-RU" dirty="0" smtClean="0"/>
              <a:t> частотностью от 31 до 700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dirty="0" smtClean="0"/>
              <a:t>207 НЧ запросов, </a:t>
            </a:r>
            <a:r>
              <a:rPr lang="en-US" dirty="0"/>
              <a:t>“!”</a:t>
            </a:r>
            <a:r>
              <a:rPr lang="ru-RU" dirty="0"/>
              <a:t> </a:t>
            </a:r>
            <a:r>
              <a:rPr lang="ru-RU" dirty="0" smtClean="0"/>
              <a:t>частотностью от 4 </a:t>
            </a:r>
            <a:r>
              <a:rPr lang="ru-RU" dirty="0"/>
              <a:t>до </a:t>
            </a:r>
            <a:r>
              <a:rPr lang="ru-RU" dirty="0" smtClean="0"/>
              <a:t>30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dirty="0" smtClean="0"/>
              <a:t>На </a:t>
            </a:r>
            <a:r>
              <a:rPr lang="ru-RU" dirty="0"/>
              <a:t>выходе: анализ индексации и попадания в ТОП-30 и ТОП-10</a:t>
            </a:r>
          </a:p>
        </p:txBody>
      </p:sp>
    </p:spTree>
    <p:extLst>
      <p:ext uri="{BB962C8B-B14F-4D97-AF65-F5344CB8AC3E}">
        <p14:creationId xmlns:p14="http://schemas.microsoft.com/office/powerpoint/2010/main" xmlns="" val="370999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9"/>
            <a:ext cx="9144000" cy="68561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845" y="477984"/>
            <a:ext cx="7886700" cy="8763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Проведение исследования</a:t>
            </a:r>
            <a:endParaRPr lang="ru-RU" sz="4000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943950" y="6342963"/>
            <a:ext cx="2057400" cy="365125"/>
          </a:xfrm>
        </p:spPr>
        <p:txBody>
          <a:bodyPr/>
          <a:lstStyle/>
          <a:p>
            <a:fld id="{0E4BF347-D3BC-4115-AA4E-C26B3D4EE0B0}" type="slidenum">
              <a:rPr lang="ru-RU" sz="2000" smtClean="0"/>
              <a:pPr/>
              <a:t>13</a:t>
            </a:fld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114800" y="295421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60649" y="0"/>
            <a:ext cx="6822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j-lt"/>
              </a:rPr>
              <a:t>Продвижение социальными откликами: поиск идеальной стратегии</a:t>
            </a:r>
            <a:endParaRPr lang="ru-RU" dirty="0">
              <a:latin typeface="+mj-lt"/>
            </a:endParaRPr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98544677"/>
              </p:ext>
            </p:extLst>
          </p:nvPr>
        </p:nvGraphicFramePr>
        <p:xfrm>
          <a:off x="633413" y="1828800"/>
          <a:ext cx="78867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340"/>
                <a:gridCol w="1577340"/>
                <a:gridCol w="1577340"/>
                <a:gridCol w="1577340"/>
                <a:gridCol w="157734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Сайт: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– 19.11.2014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– 25.11.2014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– 01.12.2014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 – 07.12.2014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Страниц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45 + 11 = 56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42 + 9 = 51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 + 8 = 48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38 + 9 = 47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Запросов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48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smtClean="0"/>
                        <a:t>ВЧ-СЧ </a:t>
                      </a:r>
                      <a:r>
                        <a:rPr lang="ru-RU" baseline="0" dirty="0" smtClean="0"/>
                        <a:t>+ 175 НЧ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45 </a:t>
                      </a:r>
                      <a:r>
                        <a:rPr lang="ru-RU" dirty="0" smtClean="0"/>
                        <a:t>ВЧ-СЧ </a:t>
                      </a:r>
                      <a:r>
                        <a:rPr lang="ru-RU" dirty="0" smtClean="0"/>
                        <a:t>+ 163</a:t>
                      </a:r>
                      <a:r>
                        <a:rPr lang="ru-RU" baseline="0" dirty="0" smtClean="0"/>
                        <a:t> НЧ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46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smtClean="0"/>
                        <a:t>ВЧ-СЧ </a:t>
                      </a:r>
                      <a:r>
                        <a:rPr lang="ru-RU" baseline="0" dirty="0" smtClean="0"/>
                        <a:t>+ 158 НЧ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46</a:t>
                      </a:r>
                      <a:r>
                        <a:rPr lang="ru-RU" baseline="0" smtClean="0"/>
                        <a:t> </a:t>
                      </a:r>
                      <a:r>
                        <a:rPr lang="ru-RU" baseline="0" smtClean="0"/>
                        <a:t>ВЧ-СЧ </a:t>
                      </a:r>
                      <a:r>
                        <a:rPr lang="ru-RU" baseline="0" dirty="0" smtClean="0"/>
                        <a:t>+ 161 НЧ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Ссылочное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</a:t>
                      </a:r>
                      <a:r>
                        <a:rPr lang="en-US" dirty="0" smtClean="0"/>
                        <a:t>GGL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</a:t>
                      </a:r>
                      <a:r>
                        <a:rPr lang="en-US" dirty="0" smtClean="0"/>
                        <a:t>GGL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 </a:t>
                      </a:r>
                      <a:r>
                        <a:rPr lang="en-US" dirty="0" smtClean="0"/>
                        <a:t>GGL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 </a:t>
                      </a:r>
                      <a:r>
                        <a:rPr lang="en-US" dirty="0" smtClean="0"/>
                        <a:t>GGL</a:t>
                      </a:r>
                      <a:endParaRPr lang="ru-RU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Вконтакте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Twitter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Facebook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Google+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Одноклассники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Мой</a:t>
                      </a:r>
                      <a:r>
                        <a:rPr lang="ru-RU" baseline="0" dirty="0" smtClean="0"/>
                        <a:t> мир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Итого: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3668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9"/>
            <a:ext cx="9144000" cy="68561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845" y="477984"/>
            <a:ext cx="7886700" cy="8763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Проведение исследования</a:t>
            </a:r>
            <a:endParaRPr lang="ru-RU" sz="4000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943950" y="6342963"/>
            <a:ext cx="2057400" cy="365125"/>
          </a:xfrm>
        </p:spPr>
        <p:txBody>
          <a:bodyPr/>
          <a:lstStyle/>
          <a:p>
            <a:fld id="{0E4BF347-D3BC-4115-AA4E-C26B3D4EE0B0}" type="slidenum">
              <a:rPr lang="ru-RU" sz="2000" smtClean="0"/>
              <a:pPr/>
              <a:t>14</a:t>
            </a:fld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114800" y="295421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60649" y="0"/>
            <a:ext cx="6822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j-lt"/>
              </a:rPr>
              <a:t>Продвижение социальными откликами: поиск идеальной стратегии</a:t>
            </a:r>
            <a:endParaRPr lang="ru-RU" dirty="0">
              <a:latin typeface="+mj-lt"/>
            </a:endParaRPr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03852071"/>
              </p:ext>
            </p:extLst>
          </p:nvPr>
        </p:nvGraphicFramePr>
        <p:xfrm>
          <a:off x="633413" y="1828800"/>
          <a:ext cx="78867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340"/>
                <a:gridCol w="1577340"/>
                <a:gridCol w="1577340"/>
                <a:gridCol w="1577340"/>
                <a:gridCol w="157734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Сайт: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– 19.11.2014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– 25.11.2014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– 01.12.2014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 – 07.12.2014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Страниц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45 + 11 = 56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42 + 9 = 51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 + 8 = 48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38 + 9 = 47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Запросов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48</a:t>
                      </a:r>
                      <a:r>
                        <a:rPr lang="ru-RU" baseline="0" dirty="0" smtClean="0"/>
                        <a:t> ВЧ-СЧ + 175 НЧ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45 ВЧ-СЧ + 163</a:t>
                      </a:r>
                      <a:r>
                        <a:rPr lang="ru-RU" baseline="0" dirty="0" smtClean="0"/>
                        <a:t> НЧ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46</a:t>
                      </a:r>
                      <a:r>
                        <a:rPr lang="ru-RU" baseline="0" dirty="0" smtClean="0"/>
                        <a:t> ВЧ-СЧ + 158 НЧ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46</a:t>
                      </a:r>
                      <a:r>
                        <a:rPr lang="ru-RU" baseline="0" dirty="0" smtClean="0"/>
                        <a:t> ВЧ-СЧ + 161 НЧ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Ссылочное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</a:t>
                      </a:r>
                      <a:r>
                        <a:rPr lang="en-US" dirty="0" smtClean="0"/>
                        <a:t>GGL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</a:t>
                      </a:r>
                      <a:r>
                        <a:rPr lang="en-US" dirty="0" smtClean="0"/>
                        <a:t>GGL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 </a:t>
                      </a:r>
                      <a:r>
                        <a:rPr lang="en-US" dirty="0" smtClean="0"/>
                        <a:t>GGL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 </a:t>
                      </a:r>
                      <a:r>
                        <a:rPr lang="en-US" dirty="0" smtClean="0"/>
                        <a:t>GGL</a:t>
                      </a:r>
                      <a:endParaRPr lang="ru-RU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Вконтакте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70</a:t>
                      </a:r>
                      <a:r>
                        <a:rPr lang="ru-RU" baseline="0" dirty="0" smtClean="0"/>
                        <a:t> + 110 = 180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Twitter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 + 60 = 100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Facebook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 + 35 = 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Google+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 + 25 = 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Одноклассники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 + 10 = 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Мой</a:t>
                      </a:r>
                      <a:r>
                        <a:rPr lang="ru-RU" baseline="0" dirty="0" smtClean="0"/>
                        <a:t> мир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+ 2 = 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Итого: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158 + 242 = 400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4763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9"/>
            <a:ext cx="9144000" cy="68561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845" y="477984"/>
            <a:ext cx="7886700" cy="8763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Проведение исследования</a:t>
            </a:r>
            <a:endParaRPr lang="ru-RU" sz="4000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943950" y="6342963"/>
            <a:ext cx="2057400" cy="365125"/>
          </a:xfrm>
        </p:spPr>
        <p:txBody>
          <a:bodyPr/>
          <a:lstStyle/>
          <a:p>
            <a:fld id="{0E4BF347-D3BC-4115-AA4E-C26B3D4EE0B0}" type="slidenum">
              <a:rPr lang="ru-RU" sz="2000" smtClean="0"/>
              <a:pPr/>
              <a:t>15</a:t>
            </a:fld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114800" y="295421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60649" y="0"/>
            <a:ext cx="6822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j-lt"/>
              </a:rPr>
              <a:t>Продвижение социальными откликами: поиск идеальной стратегии</a:t>
            </a:r>
            <a:endParaRPr lang="ru-RU" dirty="0">
              <a:latin typeface="+mj-lt"/>
            </a:endParaRPr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5770101"/>
              </p:ext>
            </p:extLst>
          </p:nvPr>
        </p:nvGraphicFramePr>
        <p:xfrm>
          <a:off x="633413" y="1828800"/>
          <a:ext cx="78867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340"/>
                <a:gridCol w="1577340"/>
                <a:gridCol w="1577340"/>
                <a:gridCol w="1577340"/>
                <a:gridCol w="157734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Сайт: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– 19.11.2014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– 25.11.2014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– 01.12.2014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 – 07.12.2014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Страниц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45 + 11 = 56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42 + 9 = 51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 + 8 = 48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38 + 9 = 47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Запросов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48</a:t>
                      </a:r>
                      <a:r>
                        <a:rPr lang="ru-RU" baseline="0" dirty="0" smtClean="0"/>
                        <a:t> ВЧ-СЧ + 175 НЧ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45 ВЧ-СЧ + 163</a:t>
                      </a:r>
                      <a:r>
                        <a:rPr lang="ru-RU" baseline="0" dirty="0" smtClean="0"/>
                        <a:t> НЧ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46</a:t>
                      </a:r>
                      <a:r>
                        <a:rPr lang="ru-RU" baseline="0" dirty="0" smtClean="0"/>
                        <a:t> ВЧ-СЧ + 158 НЧ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46</a:t>
                      </a:r>
                      <a:r>
                        <a:rPr lang="ru-RU" baseline="0" dirty="0" smtClean="0"/>
                        <a:t> ВЧ-СЧ + 161 НЧ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Ссылочное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</a:t>
                      </a:r>
                      <a:r>
                        <a:rPr lang="en-US" dirty="0" smtClean="0"/>
                        <a:t>GGL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</a:t>
                      </a:r>
                      <a:r>
                        <a:rPr lang="en-US" dirty="0" smtClean="0"/>
                        <a:t>GGL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 </a:t>
                      </a:r>
                      <a:r>
                        <a:rPr lang="en-US" dirty="0" smtClean="0"/>
                        <a:t>GGL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 </a:t>
                      </a:r>
                      <a:r>
                        <a:rPr lang="en-US" dirty="0" smtClean="0"/>
                        <a:t>GGL</a:t>
                      </a:r>
                      <a:endParaRPr lang="ru-RU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Вконтакте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70</a:t>
                      </a:r>
                      <a:r>
                        <a:rPr lang="ru-RU" baseline="0" dirty="0" smtClean="0"/>
                        <a:t> + 110 = 180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 + 12 = 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Twitter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 + 60 = 100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120 + 180 = 300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Facebook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 + 35 = 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 + 45 = 65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Google+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 + 25 = 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 +</a:t>
                      </a:r>
                      <a:r>
                        <a:rPr lang="ru-RU" baseline="0" dirty="0" smtClean="0"/>
                        <a:t> 6 = 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Одноклассники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 + 10 = 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+ 2 = 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Мой</a:t>
                      </a:r>
                      <a:r>
                        <a:rPr lang="ru-RU" baseline="0" dirty="0" smtClean="0"/>
                        <a:t> мир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+ 2 = 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+ 1 = 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Итого: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158 + 242 = 400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155 + 245</a:t>
                      </a:r>
                      <a:r>
                        <a:rPr lang="ru-RU" baseline="0" dirty="0" smtClean="0"/>
                        <a:t> = 400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6435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9"/>
            <a:ext cx="9144000" cy="68561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845" y="477984"/>
            <a:ext cx="7886700" cy="8763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Проведение исследования</a:t>
            </a:r>
            <a:endParaRPr lang="ru-RU" sz="4000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943950" y="6342963"/>
            <a:ext cx="2057400" cy="365125"/>
          </a:xfrm>
        </p:spPr>
        <p:txBody>
          <a:bodyPr/>
          <a:lstStyle/>
          <a:p>
            <a:fld id="{0E4BF347-D3BC-4115-AA4E-C26B3D4EE0B0}" type="slidenum">
              <a:rPr lang="ru-RU" sz="2000" smtClean="0"/>
              <a:pPr/>
              <a:t>16</a:t>
            </a:fld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114800" y="295421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60649" y="0"/>
            <a:ext cx="6822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j-lt"/>
              </a:rPr>
              <a:t>Продвижение социальными откликами: поиск идеальной стратегии</a:t>
            </a:r>
            <a:endParaRPr lang="ru-RU" dirty="0">
              <a:latin typeface="+mj-lt"/>
            </a:endParaRPr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09546181"/>
              </p:ext>
            </p:extLst>
          </p:nvPr>
        </p:nvGraphicFramePr>
        <p:xfrm>
          <a:off x="633413" y="1828800"/>
          <a:ext cx="78867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340"/>
                <a:gridCol w="1577340"/>
                <a:gridCol w="1577340"/>
                <a:gridCol w="1577340"/>
                <a:gridCol w="157734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Сайт: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– 19.11.2014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– 25.11.2014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– 01.12.2014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 – 07.12.2014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Страниц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45 + 11 = 56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42 + 9 = 51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 + 8 = 48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38 + 9 = 47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Запросов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48</a:t>
                      </a:r>
                      <a:r>
                        <a:rPr lang="ru-RU" baseline="0" dirty="0" smtClean="0"/>
                        <a:t> ВЧ-СЧ + 175 НЧ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45 ВЧ-СЧ + 163</a:t>
                      </a:r>
                      <a:r>
                        <a:rPr lang="ru-RU" baseline="0" dirty="0" smtClean="0"/>
                        <a:t> НЧ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46</a:t>
                      </a:r>
                      <a:r>
                        <a:rPr lang="ru-RU" baseline="0" dirty="0" smtClean="0"/>
                        <a:t> ВЧ-СЧ + 158 НЧ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46</a:t>
                      </a:r>
                      <a:r>
                        <a:rPr lang="ru-RU" baseline="0" dirty="0" smtClean="0"/>
                        <a:t> ВЧ-СЧ + 161 НЧ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Ссылочное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</a:t>
                      </a:r>
                      <a:r>
                        <a:rPr lang="en-US" dirty="0" smtClean="0"/>
                        <a:t>GGL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</a:t>
                      </a:r>
                      <a:r>
                        <a:rPr lang="en-US" dirty="0" smtClean="0"/>
                        <a:t>GGL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 </a:t>
                      </a:r>
                      <a:r>
                        <a:rPr lang="en-US" dirty="0" smtClean="0"/>
                        <a:t>GGL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 </a:t>
                      </a:r>
                      <a:r>
                        <a:rPr lang="en-US" dirty="0" smtClean="0"/>
                        <a:t>GGL</a:t>
                      </a:r>
                      <a:endParaRPr lang="ru-RU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Вконтакте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70</a:t>
                      </a:r>
                      <a:r>
                        <a:rPr lang="ru-RU" baseline="0" dirty="0" smtClean="0"/>
                        <a:t> + 110 = 180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 + 12 = 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Twitter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 + 60 = 100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120 + 180 = 300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Facebook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 + 35 = 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 + 45 = 65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Google+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 + 25 = 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 +</a:t>
                      </a:r>
                      <a:r>
                        <a:rPr lang="ru-RU" baseline="0" dirty="0" smtClean="0"/>
                        <a:t> 6 = 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Одноклассники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 + 10 = 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+ 2 = 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Мой</a:t>
                      </a:r>
                      <a:r>
                        <a:rPr lang="ru-RU" baseline="0" dirty="0" smtClean="0"/>
                        <a:t> мир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+ 2 = 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+ 1 = 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Итого: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158 + 242 = 400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155 + 245</a:t>
                      </a:r>
                      <a:r>
                        <a:rPr lang="ru-RU" baseline="0" dirty="0" smtClean="0"/>
                        <a:t> = 400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958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9"/>
            <a:ext cx="9144000" cy="68561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845" y="477984"/>
            <a:ext cx="7886700" cy="8763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Проведение исследования</a:t>
            </a:r>
            <a:endParaRPr lang="ru-RU" sz="4000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943950" y="6342963"/>
            <a:ext cx="2057400" cy="365125"/>
          </a:xfrm>
        </p:spPr>
        <p:txBody>
          <a:bodyPr/>
          <a:lstStyle/>
          <a:p>
            <a:fld id="{0E4BF347-D3BC-4115-AA4E-C26B3D4EE0B0}" type="slidenum">
              <a:rPr lang="ru-RU" sz="2000" smtClean="0"/>
              <a:pPr/>
              <a:t>17</a:t>
            </a:fld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114800" y="295421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60649" y="0"/>
            <a:ext cx="6822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j-lt"/>
              </a:rPr>
              <a:t>Продвижение социальными откликами: поиск идеальной стратегии</a:t>
            </a:r>
            <a:endParaRPr lang="ru-RU" dirty="0">
              <a:latin typeface="+mj-lt"/>
            </a:endParaRPr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09546181"/>
              </p:ext>
            </p:extLst>
          </p:nvPr>
        </p:nvGraphicFramePr>
        <p:xfrm>
          <a:off x="633413" y="1828800"/>
          <a:ext cx="78867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340"/>
                <a:gridCol w="1577340"/>
                <a:gridCol w="1577340"/>
                <a:gridCol w="1577340"/>
                <a:gridCol w="157734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Сайт: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– 19.11.2014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– 25.11.2014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– 01.12.2014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 – 07.12.2014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Страниц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45 + 11 = 56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42 + 9 = 51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 + 8 = 48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38 + 9 = 47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Запросов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48</a:t>
                      </a:r>
                      <a:r>
                        <a:rPr lang="ru-RU" baseline="0" dirty="0" smtClean="0"/>
                        <a:t> ВЧ-СЧ + 175 НЧ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45 ВЧ-СЧ + 163</a:t>
                      </a:r>
                      <a:r>
                        <a:rPr lang="ru-RU" baseline="0" dirty="0" smtClean="0"/>
                        <a:t> НЧ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46</a:t>
                      </a:r>
                      <a:r>
                        <a:rPr lang="ru-RU" baseline="0" dirty="0" smtClean="0"/>
                        <a:t> ВЧ-СЧ + 158 НЧ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46</a:t>
                      </a:r>
                      <a:r>
                        <a:rPr lang="ru-RU" baseline="0" dirty="0" smtClean="0"/>
                        <a:t> ВЧ-СЧ + 161 НЧ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Ссылочное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</a:t>
                      </a:r>
                      <a:r>
                        <a:rPr lang="en-US" dirty="0" smtClean="0"/>
                        <a:t>GGL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</a:t>
                      </a:r>
                      <a:r>
                        <a:rPr lang="en-US" dirty="0" smtClean="0"/>
                        <a:t>GGL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 </a:t>
                      </a:r>
                      <a:r>
                        <a:rPr lang="en-US" dirty="0" smtClean="0"/>
                        <a:t>GGL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 </a:t>
                      </a:r>
                      <a:r>
                        <a:rPr lang="en-US" dirty="0" smtClean="0"/>
                        <a:t>GGL</a:t>
                      </a:r>
                      <a:endParaRPr lang="ru-RU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Вконтакте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70</a:t>
                      </a:r>
                      <a:r>
                        <a:rPr lang="ru-RU" baseline="0" dirty="0" smtClean="0"/>
                        <a:t> + 110 = 180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 + 12 = 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Twitter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 + 60 = 100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120 + 180 = 300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Facebook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 + 35 = 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 + 45 = 65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Google+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 + 25 = 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 +</a:t>
                      </a:r>
                      <a:r>
                        <a:rPr lang="ru-RU" baseline="0" dirty="0" smtClean="0"/>
                        <a:t> 6 = 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Одноклассники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 + 10 = 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+ 2 = 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Мой</a:t>
                      </a:r>
                      <a:r>
                        <a:rPr lang="ru-RU" baseline="0" dirty="0" smtClean="0"/>
                        <a:t> мир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+ 2 = 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+ 1 = 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Итого: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158 + 242 = 400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155 + 245</a:t>
                      </a:r>
                      <a:r>
                        <a:rPr lang="ru-RU" baseline="0" dirty="0" smtClean="0"/>
                        <a:t> = 400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4840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9"/>
            <a:ext cx="9144000" cy="68561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845" y="477984"/>
            <a:ext cx="7886700" cy="8763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Проведение исследования</a:t>
            </a:r>
            <a:endParaRPr lang="ru-RU" sz="4000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943950" y="6342963"/>
            <a:ext cx="2057400" cy="365125"/>
          </a:xfrm>
        </p:spPr>
        <p:txBody>
          <a:bodyPr/>
          <a:lstStyle/>
          <a:p>
            <a:fld id="{0E4BF347-D3BC-4115-AA4E-C26B3D4EE0B0}" type="slidenum">
              <a:rPr lang="ru-RU" sz="2000" smtClean="0"/>
              <a:pPr/>
              <a:t>18</a:t>
            </a:fld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114800" y="295421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60649" y="0"/>
            <a:ext cx="6822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j-lt"/>
              </a:rPr>
              <a:t>Продвижение социальными откликами: поиск идеальной стратегии</a:t>
            </a:r>
            <a:endParaRPr lang="ru-RU" dirty="0">
              <a:latin typeface="+mj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3845" y="1462999"/>
            <a:ext cx="7886700" cy="524508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 err="1" smtClean="0"/>
              <a:t>Твиттер</a:t>
            </a:r>
            <a:r>
              <a:rPr lang="ru-RU" dirty="0" smtClean="0"/>
              <a:t>: 600 </a:t>
            </a:r>
            <a:r>
              <a:rPr lang="ru-RU" dirty="0" err="1" smtClean="0"/>
              <a:t>твитов</a:t>
            </a:r>
            <a:r>
              <a:rPr lang="ru-RU" dirty="0" smtClean="0"/>
              <a:t>, 450 </a:t>
            </a:r>
            <a:r>
              <a:rPr lang="ru-RU" dirty="0" err="1" smtClean="0"/>
              <a:t>фолловеров</a:t>
            </a:r>
            <a:r>
              <a:rPr lang="ru-RU" dirty="0" smtClean="0"/>
              <a:t>, усиление 30% </a:t>
            </a:r>
            <a:r>
              <a:rPr lang="ru-RU" dirty="0" err="1" smtClean="0"/>
              <a:t>твитов</a:t>
            </a:r>
            <a:r>
              <a:rPr lang="ru-RU" dirty="0" smtClean="0"/>
              <a:t> – по 1-4 </a:t>
            </a:r>
            <a:r>
              <a:rPr lang="ru-RU" dirty="0" err="1" smtClean="0"/>
              <a:t>ретвита</a:t>
            </a:r>
            <a:r>
              <a:rPr lang="ru-RU" dirty="0" smtClean="0"/>
              <a:t> и 1-2 избранного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dirty="0" err="1" smtClean="0"/>
              <a:t>Фейсбук</a:t>
            </a:r>
            <a:r>
              <a:rPr lang="ru-RU" dirty="0" smtClean="0"/>
              <a:t>: 70 друзей, 200 записей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dirty="0" err="1" smtClean="0"/>
              <a:t>Вконтакте</a:t>
            </a:r>
            <a:r>
              <a:rPr lang="ru-RU" dirty="0" smtClean="0"/>
              <a:t>: 15</a:t>
            </a:r>
            <a:r>
              <a:rPr lang="en-US" dirty="0" smtClean="0"/>
              <a:t>00 </a:t>
            </a:r>
            <a:r>
              <a:rPr lang="ru-RU" dirty="0" smtClean="0"/>
              <a:t>друзей, 4000 записей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dirty="0" smtClean="0"/>
              <a:t>Одноклассники: 600 друзей, 2800 заметок</a:t>
            </a:r>
            <a:endParaRPr lang="ru-RU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ru-RU" dirty="0" smtClean="0"/>
              <a:t>20-25% откликов на главную, остальное по внутренним</a:t>
            </a:r>
          </a:p>
        </p:txBody>
      </p:sp>
    </p:spTree>
    <p:extLst>
      <p:ext uri="{BB962C8B-B14F-4D97-AF65-F5344CB8AC3E}">
        <p14:creationId xmlns:p14="http://schemas.microsoft.com/office/powerpoint/2010/main" xmlns="" val="228345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9"/>
            <a:ext cx="9144000" cy="68561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845" y="477984"/>
            <a:ext cx="7886700" cy="8763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Индексация</a:t>
            </a:r>
            <a:endParaRPr lang="ru-RU" sz="4000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943950" y="6342963"/>
            <a:ext cx="2057400" cy="365125"/>
          </a:xfrm>
        </p:spPr>
        <p:txBody>
          <a:bodyPr/>
          <a:lstStyle/>
          <a:p>
            <a:fld id="{0E4BF347-D3BC-4115-AA4E-C26B3D4EE0B0}" type="slidenum">
              <a:rPr lang="ru-RU" sz="2000" smtClean="0"/>
              <a:pPr/>
              <a:t>19</a:t>
            </a:fld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114800" y="295421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60649" y="0"/>
            <a:ext cx="6822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j-lt"/>
              </a:rPr>
              <a:t>Продвижение социальными откликами: поиск идеальной стратегии</a:t>
            </a:r>
            <a:endParaRPr lang="ru-RU" dirty="0">
              <a:latin typeface="+mj-lt"/>
            </a:endParaRPr>
          </a:p>
        </p:txBody>
      </p:sp>
      <p:graphicFrame>
        <p:nvGraphicFramePr>
          <p:cNvPr id="44" name="Объект 4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94580611"/>
              </p:ext>
            </p:extLst>
          </p:nvPr>
        </p:nvGraphicFramePr>
        <p:xfrm>
          <a:off x="633413" y="1354348"/>
          <a:ext cx="3699435" cy="2415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Объект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59876973"/>
              </p:ext>
            </p:extLst>
          </p:nvPr>
        </p:nvGraphicFramePr>
        <p:xfrm>
          <a:off x="4571999" y="1354347"/>
          <a:ext cx="3948113" cy="2345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Объект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77995596"/>
              </p:ext>
            </p:extLst>
          </p:nvPr>
        </p:nvGraphicFramePr>
        <p:xfrm>
          <a:off x="633413" y="3742006"/>
          <a:ext cx="3882316" cy="2438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Объект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53632791"/>
              </p:ext>
            </p:extLst>
          </p:nvPr>
        </p:nvGraphicFramePr>
        <p:xfrm>
          <a:off x="4642337" y="3713871"/>
          <a:ext cx="3877775" cy="2466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xmlns="" val="353636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9"/>
            <a:ext cx="9144000" cy="68561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845" y="477984"/>
            <a:ext cx="7886700" cy="867737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План доклада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/>
              <a:t>Постановка проблемы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/>
              <a:t>Анализ естественных показателей социальных откликов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/>
              <a:t>Проведение исследования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2000" dirty="0"/>
              <a:t>Анализ </a:t>
            </a:r>
            <a:r>
              <a:rPr lang="ru-RU" sz="2000" dirty="0" smtClean="0"/>
              <a:t>результатов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/>
              <a:t>Выводы</a:t>
            </a:r>
            <a:endParaRPr lang="en-US" sz="2000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/>
              <a:t>Кейсы</a:t>
            </a: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943950" y="6342963"/>
            <a:ext cx="2057400" cy="365125"/>
          </a:xfrm>
        </p:spPr>
        <p:txBody>
          <a:bodyPr/>
          <a:lstStyle/>
          <a:p>
            <a:fld id="{0E4BF347-D3BC-4115-AA4E-C26B3D4EE0B0}" type="slidenum">
              <a:rPr lang="ru-RU" sz="2000" smtClean="0"/>
              <a:pPr/>
              <a:t>2</a:t>
            </a:fld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114800" y="295421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60649" y="0"/>
            <a:ext cx="6822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j-lt"/>
              </a:rPr>
              <a:t>Продвижение социальными откликами: поиск идеальной стратегии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813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9"/>
            <a:ext cx="9144000" cy="68561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845" y="477984"/>
            <a:ext cx="7886700" cy="8763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Индексация</a:t>
            </a:r>
            <a:endParaRPr lang="ru-RU" sz="4000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943950" y="6342963"/>
            <a:ext cx="2057400" cy="365125"/>
          </a:xfrm>
        </p:spPr>
        <p:txBody>
          <a:bodyPr/>
          <a:lstStyle/>
          <a:p>
            <a:fld id="{0E4BF347-D3BC-4115-AA4E-C26B3D4EE0B0}" type="slidenum">
              <a:rPr lang="ru-RU" sz="2000" smtClean="0"/>
              <a:pPr/>
              <a:t>20</a:t>
            </a:fld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114800" y="295421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60649" y="0"/>
            <a:ext cx="6822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j-lt"/>
              </a:rPr>
              <a:t>Продвижение социальными откликами: поиск идеальной стратегии</a:t>
            </a:r>
            <a:endParaRPr lang="ru-RU" dirty="0">
              <a:latin typeface="+mj-lt"/>
            </a:endParaRPr>
          </a:p>
        </p:txBody>
      </p:sp>
      <p:graphicFrame>
        <p:nvGraphicFramePr>
          <p:cNvPr id="44" name="Объект 4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13515107"/>
              </p:ext>
            </p:extLst>
          </p:nvPr>
        </p:nvGraphicFramePr>
        <p:xfrm>
          <a:off x="633413" y="1354347"/>
          <a:ext cx="7886700" cy="4825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17873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9"/>
            <a:ext cx="9144000" cy="68561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845" y="477984"/>
            <a:ext cx="7886700" cy="8763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Индексация</a:t>
            </a:r>
            <a:endParaRPr lang="ru-RU" sz="4000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943950" y="6342963"/>
            <a:ext cx="2057400" cy="365125"/>
          </a:xfrm>
        </p:spPr>
        <p:txBody>
          <a:bodyPr/>
          <a:lstStyle/>
          <a:p>
            <a:fld id="{0E4BF347-D3BC-4115-AA4E-C26B3D4EE0B0}" type="slidenum">
              <a:rPr lang="ru-RU" sz="2000" smtClean="0"/>
              <a:pPr/>
              <a:t>21</a:t>
            </a:fld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114800" y="295421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60649" y="0"/>
            <a:ext cx="6822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j-lt"/>
              </a:rPr>
              <a:t>Продвижение социальными откликами: поиск идеальной стратегии</a:t>
            </a:r>
            <a:endParaRPr lang="ru-RU" dirty="0">
              <a:latin typeface="+mj-lt"/>
            </a:endParaRPr>
          </a:p>
        </p:txBody>
      </p:sp>
      <p:graphicFrame>
        <p:nvGraphicFramePr>
          <p:cNvPr id="44" name="Объект 4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97120602"/>
              </p:ext>
            </p:extLst>
          </p:nvPr>
        </p:nvGraphicFramePr>
        <p:xfrm>
          <a:off x="633413" y="1354347"/>
          <a:ext cx="7886700" cy="4825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37508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9"/>
            <a:ext cx="9144000" cy="68561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845" y="477984"/>
            <a:ext cx="7886700" cy="8763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ТОП по НЧ запросам</a:t>
            </a:r>
            <a:endParaRPr lang="ru-RU" sz="4000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943950" y="6342963"/>
            <a:ext cx="2057400" cy="365125"/>
          </a:xfrm>
        </p:spPr>
        <p:txBody>
          <a:bodyPr/>
          <a:lstStyle/>
          <a:p>
            <a:fld id="{0E4BF347-D3BC-4115-AA4E-C26B3D4EE0B0}" type="slidenum">
              <a:rPr lang="ru-RU" sz="2000" smtClean="0"/>
              <a:pPr/>
              <a:t>22</a:t>
            </a:fld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114800" y="295421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60649" y="0"/>
            <a:ext cx="6822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j-lt"/>
              </a:rPr>
              <a:t>Продвижение социальными откликами: поиск идеальной стратегии</a:t>
            </a:r>
            <a:endParaRPr lang="ru-RU" dirty="0">
              <a:latin typeface="+mj-lt"/>
            </a:endParaRPr>
          </a:p>
        </p:txBody>
      </p:sp>
      <p:graphicFrame>
        <p:nvGraphicFramePr>
          <p:cNvPr id="44" name="Объект 4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0868763"/>
              </p:ext>
            </p:extLst>
          </p:nvPr>
        </p:nvGraphicFramePr>
        <p:xfrm>
          <a:off x="633413" y="1354348"/>
          <a:ext cx="3840113" cy="2345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Объект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74060711"/>
              </p:ext>
            </p:extLst>
          </p:nvPr>
        </p:nvGraphicFramePr>
        <p:xfrm>
          <a:off x="4670473" y="1354348"/>
          <a:ext cx="3849639" cy="2331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Объект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58519242"/>
              </p:ext>
            </p:extLst>
          </p:nvPr>
        </p:nvGraphicFramePr>
        <p:xfrm>
          <a:off x="633413" y="3840480"/>
          <a:ext cx="3854181" cy="2339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Объект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87425542"/>
              </p:ext>
            </p:extLst>
          </p:nvPr>
        </p:nvGraphicFramePr>
        <p:xfrm>
          <a:off x="4642337" y="3840480"/>
          <a:ext cx="3877775" cy="2339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xmlns="" val="102631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9"/>
            <a:ext cx="9144000" cy="68561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845" y="477984"/>
            <a:ext cx="7886700" cy="8763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ТОП по СЧ запросам</a:t>
            </a:r>
            <a:endParaRPr lang="ru-RU" sz="4000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943950" y="6342963"/>
            <a:ext cx="2057400" cy="365125"/>
          </a:xfrm>
        </p:spPr>
        <p:txBody>
          <a:bodyPr/>
          <a:lstStyle/>
          <a:p>
            <a:fld id="{0E4BF347-D3BC-4115-AA4E-C26B3D4EE0B0}" type="slidenum">
              <a:rPr lang="ru-RU" sz="2000" smtClean="0"/>
              <a:pPr/>
              <a:t>23</a:t>
            </a:fld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114800" y="295421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60649" y="0"/>
            <a:ext cx="6822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j-lt"/>
              </a:rPr>
              <a:t>Продвижение социальными откликами: поиск идеальной стратегии</a:t>
            </a:r>
            <a:endParaRPr lang="ru-RU" dirty="0">
              <a:latin typeface="+mj-lt"/>
            </a:endParaRPr>
          </a:p>
        </p:txBody>
      </p:sp>
      <p:graphicFrame>
        <p:nvGraphicFramePr>
          <p:cNvPr id="44" name="Объект 4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94930195"/>
              </p:ext>
            </p:extLst>
          </p:nvPr>
        </p:nvGraphicFramePr>
        <p:xfrm>
          <a:off x="633413" y="1354348"/>
          <a:ext cx="3854181" cy="2331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Объект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12377056"/>
              </p:ext>
            </p:extLst>
          </p:nvPr>
        </p:nvGraphicFramePr>
        <p:xfrm>
          <a:off x="4656405" y="1354348"/>
          <a:ext cx="3863707" cy="2331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Объект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65406990"/>
              </p:ext>
            </p:extLst>
          </p:nvPr>
        </p:nvGraphicFramePr>
        <p:xfrm>
          <a:off x="633413" y="3840480"/>
          <a:ext cx="3854181" cy="2339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Объект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53287484"/>
              </p:ext>
            </p:extLst>
          </p:nvPr>
        </p:nvGraphicFramePr>
        <p:xfrm>
          <a:off x="4656405" y="3854548"/>
          <a:ext cx="3863707" cy="2325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xmlns="" val="234101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9"/>
            <a:ext cx="9144000" cy="68561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845" y="477984"/>
            <a:ext cx="7886700" cy="8763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Яндекс – сравнение </a:t>
            </a:r>
            <a:r>
              <a:rPr lang="ru-RU" sz="4000" dirty="0" err="1" smtClean="0"/>
              <a:t>ТОПа</a:t>
            </a:r>
            <a:r>
              <a:rPr lang="ru-RU" sz="4000" dirty="0" smtClean="0"/>
              <a:t> по НЧ</a:t>
            </a:r>
            <a:endParaRPr lang="ru-RU" sz="4000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943950" y="6342963"/>
            <a:ext cx="2057400" cy="365125"/>
          </a:xfrm>
        </p:spPr>
        <p:txBody>
          <a:bodyPr/>
          <a:lstStyle/>
          <a:p>
            <a:fld id="{0E4BF347-D3BC-4115-AA4E-C26B3D4EE0B0}" type="slidenum">
              <a:rPr lang="ru-RU" sz="2000" smtClean="0"/>
              <a:pPr/>
              <a:t>24</a:t>
            </a:fld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114800" y="295421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60649" y="0"/>
            <a:ext cx="6822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j-lt"/>
              </a:rPr>
              <a:t>Продвижение социальными откликами: поиск идеальной стратегии</a:t>
            </a:r>
            <a:endParaRPr lang="ru-RU" dirty="0">
              <a:latin typeface="+mj-lt"/>
            </a:endParaRPr>
          </a:p>
        </p:txBody>
      </p:sp>
      <p:graphicFrame>
        <p:nvGraphicFramePr>
          <p:cNvPr id="44" name="Объект 4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53655574"/>
              </p:ext>
            </p:extLst>
          </p:nvPr>
        </p:nvGraphicFramePr>
        <p:xfrm>
          <a:off x="633413" y="1354347"/>
          <a:ext cx="7886700" cy="4825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31826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9"/>
            <a:ext cx="9144000" cy="68561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845" y="477984"/>
            <a:ext cx="7886700" cy="8763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Яндекс – сравнение </a:t>
            </a:r>
            <a:r>
              <a:rPr lang="ru-RU" sz="4000" dirty="0" err="1" smtClean="0"/>
              <a:t>ТОПа</a:t>
            </a:r>
            <a:r>
              <a:rPr lang="ru-RU" sz="4000" dirty="0" smtClean="0"/>
              <a:t> </a:t>
            </a:r>
            <a:r>
              <a:rPr lang="ru-RU" sz="4000" dirty="0" smtClean="0"/>
              <a:t>по СЧ</a:t>
            </a:r>
            <a:endParaRPr lang="ru-RU" sz="4000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943950" y="6342963"/>
            <a:ext cx="2057400" cy="365125"/>
          </a:xfrm>
        </p:spPr>
        <p:txBody>
          <a:bodyPr/>
          <a:lstStyle/>
          <a:p>
            <a:fld id="{0E4BF347-D3BC-4115-AA4E-C26B3D4EE0B0}" type="slidenum">
              <a:rPr lang="ru-RU" sz="2000" smtClean="0"/>
              <a:pPr/>
              <a:t>25</a:t>
            </a:fld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114800" y="295421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60649" y="0"/>
            <a:ext cx="6822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j-lt"/>
              </a:rPr>
              <a:t>Продвижение социальными откликами: поиск идеальной стратегии</a:t>
            </a:r>
            <a:endParaRPr lang="ru-RU" dirty="0">
              <a:latin typeface="+mj-lt"/>
            </a:endParaRPr>
          </a:p>
        </p:txBody>
      </p:sp>
      <p:graphicFrame>
        <p:nvGraphicFramePr>
          <p:cNvPr id="44" name="Объект 4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19219030"/>
              </p:ext>
            </p:extLst>
          </p:nvPr>
        </p:nvGraphicFramePr>
        <p:xfrm>
          <a:off x="633413" y="1354347"/>
          <a:ext cx="7886700" cy="4825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53222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9"/>
            <a:ext cx="9144000" cy="68561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845" y="477984"/>
            <a:ext cx="7886700" cy="8763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Google</a:t>
            </a:r>
            <a:r>
              <a:rPr lang="ru-RU" sz="4000" dirty="0" smtClean="0"/>
              <a:t> – сравнение </a:t>
            </a:r>
            <a:r>
              <a:rPr lang="ru-RU" sz="4000" dirty="0" err="1" smtClean="0"/>
              <a:t>ТОПа</a:t>
            </a:r>
            <a:r>
              <a:rPr lang="ru-RU" sz="4000" dirty="0" smtClean="0"/>
              <a:t> по НЧ</a:t>
            </a:r>
            <a:endParaRPr lang="ru-RU" sz="4000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943950" y="6342963"/>
            <a:ext cx="2057400" cy="365125"/>
          </a:xfrm>
        </p:spPr>
        <p:txBody>
          <a:bodyPr/>
          <a:lstStyle/>
          <a:p>
            <a:fld id="{0E4BF347-D3BC-4115-AA4E-C26B3D4EE0B0}" type="slidenum">
              <a:rPr lang="ru-RU" sz="2000" smtClean="0"/>
              <a:pPr/>
              <a:t>26</a:t>
            </a:fld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114800" y="295421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60649" y="0"/>
            <a:ext cx="6822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j-lt"/>
              </a:rPr>
              <a:t>Продвижение социальными откликами: поиск идеальной стратегии</a:t>
            </a:r>
            <a:endParaRPr lang="ru-RU" dirty="0">
              <a:latin typeface="+mj-lt"/>
            </a:endParaRPr>
          </a:p>
        </p:txBody>
      </p:sp>
      <p:graphicFrame>
        <p:nvGraphicFramePr>
          <p:cNvPr id="44" name="Объект 4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4082936"/>
              </p:ext>
            </p:extLst>
          </p:nvPr>
        </p:nvGraphicFramePr>
        <p:xfrm>
          <a:off x="633413" y="1354347"/>
          <a:ext cx="7886700" cy="4825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05811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9"/>
            <a:ext cx="9144000" cy="68561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845" y="477984"/>
            <a:ext cx="7886700" cy="8763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Google</a:t>
            </a:r>
            <a:r>
              <a:rPr lang="ru-RU" sz="4000" dirty="0" smtClean="0"/>
              <a:t> – сравнение </a:t>
            </a:r>
            <a:r>
              <a:rPr lang="ru-RU" sz="4000" dirty="0" err="1" smtClean="0"/>
              <a:t>ТОПа</a:t>
            </a:r>
            <a:r>
              <a:rPr lang="ru-RU" sz="4000" dirty="0" smtClean="0"/>
              <a:t> по </a:t>
            </a:r>
            <a:r>
              <a:rPr lang="ru-RU" sz="4000" dirty="0" smtClean="0"/>
              <a:t>СЧ</a:t>
            </a:r>
            <a:endParaRPr lang="ru-RU" sz="4000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943950" y="6342963"/>
            <a:ext cx="2057400" cy="365125"/>
          </a:xfrm>
        </p:spPr>
        <p:txBody>
          <a:bodyPr/>
          <a:lstStyle/>
          <a:p>
            <a:fld id="{0E4BF347-D3BC-4115-AA4E-C26B3D4EE0B0}" type="slidenum">
              <a:rPr lang="ru-RU" sz="2000" smtClean="0"/>
              <a:pPr/>
              <a:t>27</a:t>
            </a:fld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114800" y="295421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60649" y="0"/>
            <a:ext cx="6822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j-lt"/>
              </a:rPr>
              <a:t>Продвижение социальными откликами: поиск идеальной стратегии</a:t>
            </a:r>
            <a:endParaRPr lang="ru-RU" dirty="0">
              <a:latin typeface="+mj-lt"/>
            </a:endParaRPr>
          </a:p>
        </p:txBody>
      </p:sp>
      <p:graphicFrame>
        <p:nvGraphicFramePr>
          <p:cNvPr id="44" name="Объект 4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88696682"/>
              </p:ext>
            </p:extLst>
          </p:nvPr>
        </p:nvGraphicFramePr>
        <p:xfrm>
          <a:off x="633413" y="1354347"/>
          <a:ext cx="7886700" cy="4825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47500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9"/>
            <a:ext cx="9144000" cy="68561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845" y="477984"/>
            <a:ext cx="7886700" cy="8763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Выводы</a:t>
            </a:r>
            <a:endParaRPr lang="ru-RU" sz="4000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943950" y="6342963"/>
            <a:ext cx="2057400" cy="365125"/>
          </a:xfrm>
        </p:spPr>
        <p:txBody>
          <a:bodyPr/>
          <a:lstStyle/>
          <a:p>
            <a:fld id="{0E4BF347-D3BC-4115-AA4E-C26B3D4EE0B0}" type="slidenum">
              <a:rPr lang="ru-RU" sz="2000" smtClean="0"/>
              <a:pPr/>
              <a:t>28</a:t>
            </a:fld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114800" y="295421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60649" y="0"/>
            <a:ext cx="6822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j-lt"/>
              </a:rPr>
              <a:t>Продвижение социальными откликами: поиск идеальной стратегии</a:t>
            </a:r>
            <a:endParaRPr lang="ru-RU" dirty="0">
              <a:latin typeface="+mj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400" dirty="0" smtClean="0"/>
              <a:t>Как всегда банальны, но никто этим не занимается: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ru-RU" sz="2400" dirty="0" smtClean="0"/>
              <a:t>Социальные отклики требуют динамики, </a:t>
            </a:r>
            <a:r>
              <a:rPr lang="en-US" sz="2400" dirty="0" smtClean="0"/>
              <a:t>Google </a:t>
            </a:r>
            <a:r>
              <a:rPr lang="ru-RU" sz="2400" dirty="0" smtClean="0"/>
              <a:t>особенно чувствителен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ru-RU" sz="2400" dirty="0" smtClean="0"/>
              <a:t>Яндекс учитывает либо паттерн откликов, либо переходы по ним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ru-RU" sz="2400" dirty="0" smtClean="0"/>
              <a:t>Хорошие </a:t>
            </a:r>
            <a:r>
              <a:rPr lang="ru-RU" sz="2400" dirty="0" err="1" smtClean="0"/>
              <a:t>твиттер</a:t>
            </a:r>
            <a:r>
              <a:rPr lang="ru-RU" sz="2400" dirty="0" smtClean="0"/>
              <a:t>-аккаунты все еще работают на индексацию и НЧ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8847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9"/>
            <a:ext cx="9144000" cy="68561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845" y="477984"/>
            <a:ext cx="7886700" cy="8763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Кейсы</a:t>
            </a:r>
            <a:endParaRPr lang="ru-RU" sz="4000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943950" y="6342963"/>
            <a:ext cx="2057400" cy="365125"/>
          </a:xfrm>
        </p:spPr>
        <p:txBody>
          <a:bodyPr/>
          <a:lstStyle/>
          <a:p>
            <a:fld id="{0E4BF347-D3BC-4115-AA4E-C26B3D4EE0B0}" type="slidenum">
              <a:rPr lang="ru-RU" sz="2000" smtClean="0"/>
              <a:pPr/>
              <a:t>29</a:t>
            </a:fld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114800" y="295421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60649" y="0"/>
            <a:ext cx="6822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j-lt"/>
              </a:rPr>
              <a:t>Продвижение социальными откликами: поиск идеальной стратегии</a:t>
            </a:r>
            <a:endParaRPr lang="ru-RU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8368" y="1401719"/>
            <a:ext cx="4636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Biznesagro.ru – 5</a:t>
            </a:r>
            <a:r>
              <a:rPr lang="ru-RU" sz="2000" dirty="0" smtClean="0"/>
              <a:t>0</a:t>
            </a:r>
            <a:r>
              <a:rPr lang="en-US" sz="2000" dirty="0" smtClean="0"/>
              <a:t>0 </a:t>
            </a:r>
            <a:r>
              <a:rPr lang="ru-RU" sz="2000" dirty="0" err="1" smtClean="0"/>
              <a:t>твитов</a:t>
            </a:r>
            <a:r>
              <a:rPr lang="ru-RU" sz="2000" dirty="0" smtClean="0"/>
              <a:t> без усиления</a:t>
            </a:r>
            <a:endParaRPr lang="ru-RU" sz="20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480" y="1828800"/>
            <a:ext cx="7512566" cy="4351338"/>
          </a:xfrm>
        </p:spPr>
      </p:pic>
    </p:spTree>
    <p:extLst>
      <p:ext uri="{BB962C8B-B14F-4D97-AF65-F5344CB8AC3E}">
        <p14:creationId xmlns:p14="http://schemas.microsoft.com/office/powerpoint/2010/main" xmlns="" val="90682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9"/>
            <a:ext cx="9144000" cy="68561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845" y="477984"/>
            <a:ext cx="7886700" cy="8763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Предпосылки для исследования</a:t>
            </a:r>
            <a:endParaRPr lang="ru-RU" sz="4000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943950" y="6342963"/>
            <a:ext cx="2057400" cy="365125"/>
          </a:xfrm>
        </p:spPr>
        <p:txBody>
          <a:bodyPr/>
          <a:lstStyle/>
          <a:p>
            <a:fld id="{0E4BF347-D3BC-4115-AA4E-C26B3D4EE0B0}" type="slidenum">
              <a:rPr lang="ru-RU" sz="2000" smtClean="0"/>
              <a:pPr/>
              <a:t>3</a:t>
            </a:fld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114800" y="295421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60649" y="0"/>
            <a:ext cx="6822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j-lt"/>
              </a:rPr>
              <a:t>Продвижение социальными откликами: поиск идеальной стратегии</a:t>
            </a:r>
            <a:endParaRPr lang="ru-RU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34416" y="1462999"/>
            <a:ext cx="2035834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ТОП-10 страниц</a:t>
            </a:r>
          </a:p>
          <a:p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Доменов:</a:t>
            </a:r>
            <a:r>
              <a:rPr lang="ru-RU" dirty="0"/>
              <a:t> </a:t>
            </a:r>
            <a:r>
              <a:rPr lang="ru-RU" dirty="0" smtClean="0"/>
              <a:t>6182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Twitter</a:t>
            </a:r>
            <a:r>
              <a:rPr lang="ru-RU" dirty="0" smtClean="0"/>
              <a:t>: 0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Facebook</a:t>
            </a:r>
            <a:r>
              <a:rPr lang="ru-RU" dirty="0" smtClean="0"/>
              <a:t>: 0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Google+: </a:t>
            </a:r>
            <a:r>
              <a:rPr lang="ru-RU" dirty="0" smtClean="0"/>
              <a:t>6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ru-RU" dirty="0" err="1" smtClean="0"/>
              <a:t>Вконтакте</a:t>
            </a:r>
            <a:r>
              <a:rPr lang="ru-RU" dirty="0" smtClean="0"/>
              <a:t>: 0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Одноклассники: 0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Мой мир: 0</a:t>
            </a:r>
          </a:p>
          <a:p>
            <a:endParaRPr lang="ru-RU" dirty="0" smtClean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845" y="1462999"/>
            <a:ext cx="5926822" cy="4351338"/>
          </a:xfrm>
        </p:spPr>
      </p:pic>
    </p:spTree>
    <p:extLst>
      <p:ext uri="{BB962C8B-B14F-4D97-AF65-F5344CB8AC3E}">
        <p14:creationId xmlns:p14="http://schemas.microsoft.com/office/powerpoint/2010/main" xmlns="" val="406884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9"/>
            <a:ext cx="9144000" cy="68561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845" y="477984"/>
            <a:ext cx="7886700" cy="8763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Кейсы</a:t>
            </a:r>
            <a:endParaRPr lang="ru-RU" sz="4000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943950" y="6342963"/>
            <a:ext cx="2057400" cy="365125"/>
          </a:xfrm>
        </p:spPr>
        <p:txBody>
          <a:bodyPr/>
          <a:lstStyle/>
          <a:p>
            <a:fld id="{0E4BF347-D3BC-4115-AA4E-C26B3D4EE0B0}" type="slidenum">
              <a:rPr lang="ru-RU" sz="2000" smtClean="0"/>
              <a:pPr/>
              <a:t>30</a:t>
            </a:fld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114800" y="295421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60649" y="0"/>
            <a:ext cx="6822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j-lt"/>
              </a:rPr>
              <a:t>Продвижение социальными откликами: поиск идеальной стратегии</a:t>
            </a:r>
            <a:endParaRPr lang="ru-RU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8368" y="1401719"/>
            <a:ext cx="4636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Biznesagro.ru – 5</a:t>
            </a:r>
            <a:r>
              <a:rPr lang="ru-RU" sz="2000" dirty="0" smtClean="0"/>
              <a:t>0</a:t>
            </a:r>
            <a:r>
              <a:rPr lang="en-US" sz="2000" dirty="0" smtClean="0"/>
              <a:t>0 </a:t>
            </a:r>
            <a:r>
              <a:rPr lang="ru-RU" sz="2000" dirty="0" err="1" smtClean="0"/>
              <a:t>твитов</a:t>
            </a:r>
            <a:r>
              <a:rPr lang="ru-RU" sz="2000" dirty="0" smtClean="0"/>
              <a:t> без усиления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413" y="2303663"/>
            <a:ext cx="7886700" cy="3401611"/>
          </a:xfrm>
        </p:spPr>
      </p:pic>
    </p:spTree>
    <p:extLst>
      <p:ext uri="{BB962C8B-B14F-4D97-AF65-F5344CB8AC3E}">
        <p14:creationId xmlns:p14="http://schemas.microsoft.com/office/powerpoint/2010/main" xmlns="" val="134518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9"/>
            <a:ext cx="9144000" cy="68561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845" y="477984"/>
            <a:ext cx="7886700" cy="8763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Кейсы</a:t>
            </a:r>
            <a:endParaRPr lang="ru-RU" sz="4000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943950" y="6342963"/>
            <a:ext cx="2057400" cy="365125"/>
          </a:xfrm>
        </p:spPr>
        <p:txBody>
          <a:bodyPr/>
          <a:lstStyle/>
          <a:p>
            <a:fld id="{0E4BF347-D3BC-4115-AA4E-C26B3D4EE0B0}" type="slidenum">
              <a:rPr lang="ru-RU" sz="2000" smtClean="0"/>
              <a:pPr/>
              <a:t>31</a:t>
            </a:fld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114800" y="295421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60649" y="0"/>
            <a:ext cx="6822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j-lt"/>
              </a:rPr>
              <a:t>Продвижение социальными откликами: поиск идеальной стратегии</a:t>
            </a:r>
            <a:endParaRPr lang="ru-RU" dirty="0">
              <a:latin typeface="+mj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845" y="2158656"/>
            <a:ext cx="7886700" cy="3894114"/>
          </a:xfrm>
        </p:spPr>
      </p:pic>
      <p:sp>
        <p:nvSpPr>
          <p:cNvPr id="6" name="TextBox 5"/>
          <p:cNvSpPr txBox="1"/>
          <p:nvPr/>
        </p:nvSpPr>
        <p:spPr>
          <a:xfrm>
            <a:off x="2078368" y="1401719"/>
            <a:ext cx="45272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Voxkey.ru – </a:t>
            </a:r>
            <a:r>
              <a:rPr lang="ru-RU" sz="2000" dirty="0" smtClean="0"/>
              <a:t>20 + 30 </a:t>
            </a:r>
            <a:r>
              <a:rPr lang="ru-RU" sz="2000" dirty="0" err="1" smtClean="0"/>
              <a:t>твитов</a:t>
            </a:r>
            <a:r>
              <a:rPr lang="ru-RU" sz="2000" dirty="0" smtClean="0"/>
              <a:t> без усиления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69453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9"/>
            <a:ext cx="9144000" cy="68561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845" y="477984"/>
            <a:ext cx="7886700" cy="8763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Кейсы</a:t>
            </a:r>
            <a:endParaRPr lang="ru-RU" sz="4000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943950" y="6342963"/>
            <a:ext cx="2057400" cy="365125"/>
          </a:xfrm>
        </p:spPr>
        <p:txBody>
          <a:bodyPr/>
          <a:lstStyle/>
          <a:p>
            <a:fld id="{0E4BF347-D3BC-4115-AA4E-C26B3D4EE0B0}" type="slidenum">
              <a:rPr lang="ru-RU" sz="2000" smtClean="0"/>
              <a:pPr/>
              <a:t>32</a:t>
            </a:fld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114800" y="295421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60649" y="0"/>
            <a:ext cx="6822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j-lt"/>
              </a:rPr>
              <a:t>Продвижение социальными откликами: поиск идеальной стратегии</a:t>
            </a:r>
            <a:endParaRPr lang="ru-RU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8368" y="1401719"/>
            <a:ext cx="5159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Superevakuator57.ru – 50 </a:t>
            </a:r>
            <a:r>
              <a:rPr lang="ru-RU" sz="2000" dirty="0" err="1" smtClean="0"/>
              <a:t>твитов</a:t>
            </a:r>
            <a:r>
              <a:rPr lang="ru-RU" sz="2000" dirty="0" smtClean="0"/>
              <a:t> без усиления</a:t>
            </a:r>
            <a:endParaRPr lang="ru-RU" sz="20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413" y="2057412"/>
            <a:ext cx="7886700" cy="3894114"/>
          </a:xfrm>
        </p:spPr>
      </p:pic>
    </p:spTree>
    <p:extLst>
      <p:ext uri="{BB962C8B-B14F-4D97-AF65-F5344CB8AC3E}">
        <p14:creationId xmlns:p14="http://schemas.microsoft.com/office/powerpoint/2010/main" xmlns="" val="282852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9"/>
            <a:ext cx="9144000" cy="68561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845" y="477984"/>
            <a:ext cx="7886700" cy="8763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Кейсы</a:t>
            </a:r>
            <a:endParaRPr lang="ru-RU" sz="4000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943950" y="6342963"/>
            <a:ext cx="2057400" cy="365125"/>
          </a:xfrm>
        </p:spPr>
        <p:txBody>
          <a:bodyPr/>
          <a:lstStyle/>
          <a:p>
            <a:fld id="{0E4BF347-D3BC-4115-AA4E-C26B3D4EE0B0}" type="slidenum">
              <a:rPr lang="ru-RU" sz="2000" smtClean="0"/>
              <a:pPr/>
              <a:t>33</a:t>
            </a:fld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114800" y="295421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60649" y="0"/>
            <a:ext cx="6822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j-lt"/>
              </a:rPr>
              <a:t>Продвижение социальными откликами: поиск идеальной стратегии</a:t>
            </a:r>
            <a:endParaRPr lang="ru-RU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8368" y="1401719"/>
            <a:ext cx="5159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Superevakuator57.ru – 50 </a:t>
            </a:r>
            <a:r>
              <a:rPr lang="ru-RU" sz="2000" dirty="0" err="1" smtClean="0"/>
              <a:t>твитов</a:t>
            </a:r>
            <a:r>
              <a:rPr lang="ru-RU" sz="2000" dirty="0" smtClean="0"/>
              <a:t> без усиления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413" y="2057412"/>
            <a:ext cx="7886700" cy="3894114"/>
          </a:xfrm>
        </p:spPr>
      </p:pic>
    </p:spTree>
    <p:extLst>
      <p:ext uri="{BB962C8B-B14F-4D97-AF65-F5344CB8AC3E}">
        <p14:creationId xmlns:p14="http://schemas.microsoft.com/office/powerpoint/2010/main" xmlns="" val="298813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9"/>
            <a:ext cx="9144000" cy="68561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55595"/>
            <a:ext cx="7772400" cy="660852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+mn-lt"/>
              </a:rPr>
              <a:t>Вопросы?</a:t>
            </a:r>
            <a:endParaRPr lang="ru-RU" sz="44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4818526"/>
            <a:ext cx="6858000" cy="75894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Никита Антонов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0700" y="5475629"/>
            <a:ext cx="2857500" cy="9429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656" y="272223"/>
            <a:ext cx="2361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18 </a:t>
            </a:r>
            <a:r>
              <a:rPr lang="ru-RU" sz="2400" dirty="0" smtClean="0"/>
              <a:t>февраля 2015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272223"/>
            <a:ext cx="2660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All in Top </a:t>
            </a:r>
            <a:r>
              <a:rPr lang="en-US" sz="2400" dirty="0" err="1" smtClean="0"/>
              <a:t>Conf</a:t>
            </a:r>
            <a:r>
              <a:rPr lang="en-US" sz="2400" dirty="0" smtClean="0"/>
              <a:t> 2015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228" y="5636476"/>
            <a:ext cx="3666226" cy="7821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2371123"/>
            <a:ext cx="2600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bredru@gmail.com</a:t>
            </a:r>
            <a:endParaRPr lang="ru-RU" sz="2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8413" y="1790904"/>
            <a:ext cx="505469" cy="50546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363635" y="2371123"/>
            <a:ext cx="1035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bredru</a:t>
            </a:r>
            <a:endParaRPr lang="ru-RU" sz="24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1765" y="1790904"/>
            <a:ext cx="505469" cy="50546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5670" y="3132669"/>
            <a:ext cx="592660" cy="5926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16628" y="3858470"/>
            <a:ext cx="1310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@</a:t>
            </a:r>
            <a:r>
              <a:rPr lang="en-US" sz="2400" dirty="0" err="1" smtClean="0"/>
              <a:t>bredru</a:t>
            </a:r>
            <a:endParaRPr lang="ru-RU" sz="24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8168" y="3132669"/>
            <a:ext cx="592660" cy="59266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05534" y="3876000"/>
            <a:ext cx="202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fb.com/</a:t>
            </a:r>
            <a:r>
              <a:rPr lang="en-US" sz="2400" dirty="0" err="1" smtClean="0"/>
              <a:t>rubred</a:t>
            </a:r>
            <a:endParaRPr lang="ru-RU" sz="24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8040" y="3132669"/>
            <a:ext cx="606214" cy="60621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851806" y="3876001"/>
            <a:ext cx="2197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vk.com/</a:t>
            </a:r>
            <a:r>
              <a:rPr lang="en-US" sz="2400" dirty="0" err="1" smtClean="0"/>
              <a:t>bred_ru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423591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9"/>
            <a:ext cx="9144000" cy="68561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845" y="477984"/>
            <a:ext cx="7886700" cy="8763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Предпосылки для исследования</a:t>
            </a:r>
            <a:endParaRPr lang="ru-RU" sz="4000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943950" y="6342963"/>
            <a:ext cx="2057400" cy="365125"/>
          </a:xfrm>
        </p:spPr>
        <p:txBody>
          <a:bodyPr/>
          <a:lstStyle/>
          <a:p>
            <a:fld id="{0E4BF347-D3BC-4115-AA4E-C26B3D4EE0B0}" type="slidenum">
              <a:rPr lang="ru-RU" sz="2000" smtClean="0"/>
              <a:pPr/>
              <a:t>4</a:t>
            </a:fld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114800" y="295421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60649" y="0"/>
            <a:ext cx="6822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j-lt"/>
              </a:rPr>
              <a:t>Продвижение социальными откликами: поиск идеальной стратегии</a:t>
            </a:r>
            <a:endParaRPr lang="ru-RU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34416" y="1462999"/>
            <a:ext cx="2035834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ТОП-10 страниц</a:t>
            </a:r>
          </a:p>
          <a:p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Доменов:</a:t>
            </a:r>
            <a:r>
              <a:rPr lang="ru-RU" dirty="0"/>
              <a:t> </a:t>
            </a:r>
            <a:r>
              <a:rPr lang="ru-RU" dirty="0" smtClean="0"/>
              <a:t>2734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Twitter</a:t>
            </a:r>
            <a:r>
              <a:rPr lang="ru-RU" dirty="0" smtClean="0"/>
              <a:t>: 0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Facebook</a:t>
            </a:r>
            <a:r>
              <a:rPr lang="ru-RU" dirty="0" smtClean="0"/>
              <a:t>: 0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Google+: </a:t>
            </a:r>
            <a:r>
              <a:rPr lang="ru-RU" dirty="0" smtClean="0"/>
              <a:t>1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ru-RU" dirty="0" err="1" smtClean="0"/>
              <a:t>Вконтакте</a:t>
            </a:r>
            <a:r>
              <a:rPr lang="ru-RU" dirty="0" smtClean="0"/>
              <a:t>: 0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Одноклассники: 0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Мой мир: 0</a:t>
            </a:r>
          </a:p>
          <a:p>
            <a:endParaRPr lang="ru-RU" dirty="0" smtClean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844" y="1462999"/>
            <a:ext cx="5926822" cy="4351338"/>
          </a:xfrm>
        </p:spPr>
      </p:pic>
    </p:spTree>
    <p:extLst>
      <p:ext uri="{BB962C8B-B14F-4D97-AF65-F5344CB8AC3E}">
        <p14:creationId xmlns:p14="http://schemas.microsoft.com/office/powerpoint/2010/main" xmlns="" val="302641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9"/>
            <a:ext cx="9144000" cy="68561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845" y="477984"/>
            <a:ext cx="7886700" cy="8763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Предпосылки для исследования</a:t>
            </a:r>
            <a:endParaRPr lang="ru-RU" sz="4000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943950" y="6342963"/>
            <a:ext cx="2057400" cy="365125"/>
          </a:xfrm>
        </p:spPr>
        <p:txBody>
          <a:bodyPr/>
          <a:lstStyle/>
          <a:p>
            <a:fld id="{0E4BF347-D3BC-4115-AA4E-C26B3D4EE0B0}" type="slidenum">
              <a:rPr lang="ru-RU" sz="2000" smtClean="0"/>
              <a:pPr/>
              <a:t>5</a:t>
            </a:fld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114800" y="295421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60649" y="0"/>
            <a:ext cx="6822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j-lt"/>
              </a:rPr>
              <a:t>Продвижение социальными откликами: поиск идеальной стратегии</a:t>
            </a:r>
            <a:endParaRPr lang="ru-RU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34416" y="1462999"/>
            <a:ext cx="2035834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ТОП-10 страниц</a:t>
            </a:r>
          </a:p>
          <a:p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Доменов:</a:t>
            </a:r>
            <a:r>
              <a:rPr lang="ru-RU" dirty="0"/>
              <a:t> </a:t>
            </a:r>
            <a:r>
              <a:rPr lang="ru-RU" dirty="0" smtClean="0"/>
              <a:t>865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Twitter</a:t>
            </a:r>
            <a:r>
              <a:rPr lang="ru-RU" dirty="0" smtClean="0"/>
              <a:t>: 0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Facebook</a:t>
            </a:r>
            <a:r>
              <a:rPr lang="ru-RU" dirty="0" smtClean="0"/>
              <a:t>: 6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Google+: </a:t>
            </a:r>
            <a:r>
              <a:rPr lang="ru-RU" dirty="0" smtClean="0"/>
              <a:t>2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ru-RU" dirty="0" err="1" smtClean="0"/>
              <a:t>Вконтакте</a:t>
            </a:r>
            <a:r>
              <a:rPr lang="ru-RU" dirty="0" smtClean="0"/>
              <a:t>: 0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Одноклассники: 0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Мой мир: 1</a:t>
            </a:r>
          </a:p>
          <a:p>
            <a:endParaRPr lang="ru-RU" dirty="0" smtClean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844" y="1462999"/>
            <a:ext cx="5926822" cy="4351338"/>
          </a:xfrm>
        </p:spPr>
      </p:pic>
    </p:spTree>
    <p:extLst>
      <p:ext uri="{BB962C8B-B14F-4D97-AF65-F5344CB8AC3E}">
        <p14:creationId xmlns:p14="http://schemas.microsoft.com/office/powerpoint/2010/main" xmlns="" val="126753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9"/>
            <a:ext cx="9144000" cy="68561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845" y="477984"/>
            <a:ext cx="7886700" cy="8763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Предпосылки для исследования</a:t>
            </a:r>
            <a:endParaRPr lang="ru-RU" sz="4000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943950" y="6342963"/>
            <a:ext cx="2057400" cy="365125"/>
          </a:xfrm>
        </p:spPr>
        <p:txBody>
          <a:bodyPr/>
          <a:lstStyle/>
          <a:p>
            <a:fld id="{0E4BF347-D3BC-4115-AA4E-C26B3D4EE0B0}" type="slidenum">
              <a:rPr lang="ru-RU" sz="2000" smtClean="0"/>
              <a:pPr/>
              <a:t>6</a:t>
            </a:fld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114800" y="295421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60649" y="0"/>
            <a:ext cx="6822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j-lt"/>
              </a:rPr>
              <a:t>Продвижение социальными откликами: поиск идеальной стратегии</a:t>
            </a:r>
            <a:endParaRPr lang="ru-RU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34416" y="1462999"/>
            <a:ext cx="2035834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ТОП-10 страниц</a:t>
            </a:r>
          </a:p>
          <a:p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Доменов:</a:t>
            </a:r>
            <a:r>
              <a:rPr lang="ru-RU" dirty="0"/>
              <a:t> </a:t>
            </a:r>
            <a:r>
              <a:rPr lang="en-US" dirty="0" smtClean="0"/>
              <a:t>39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Twitter</a:t>
            </a:r>
            <a:r>
              <a:rPr lang="ru-RU" dirty="0" smtClean="0"/>
              <a:t>: 2439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Facebook</a:t>
            </a:r>
            <a:r>
              <a:rPr lang="ru-RU" dirty="0" smtClean="0"/>
              <a:t>: 64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Google+: 13</a:t>
            </a:r>
          </a:p>
          <a:p>
            <a:pPr>
              <a:lnSpc>
                <a:spcPct val="150000"/>
              </a:lnSpc>
            </a:pPr>
            <a:r>
              <a:rPr lang="ru-RU" dirty="0" err="1" smtClean="0"/>
              <a:t>Вконтакте</a:t>
            </a:r>
            <a:r>
              <a:rPr lang="ru-RU" dirty="0" smtClean="0"/>
              <a:t>: 2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Одноклассники: 0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Мой мир: 0</a:t>
            </a:r>
          </a:p>
          <a:p>
            <a:endParaRPr lang="ru-RU" dirty="0" smtClean="0"/>
          </a:p>
        </p:txBody>
      </p:sp>
      <p:pic>
        <p:nvPicPr>
          <p:cNvPr id="19" name="Объект 18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845" y="1462999"/>
            <a:ext cx="5926822" cy="4351338"/>
          </a:xfrm>
        </p:spPr>
      </p:pic>
    </p:spTree>
    <p:extLst>
      <p:ext uri="{BB962C8B-B14F-4D97-AF65-F5344CB8AC3E}">
        <p14:creationId xmlns:p14="http://schemas.microsoft.com/office/powerpoint/2010/main" xmlns="" val="407553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9"/>
            <a:ext cx="9144000" cy="68561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845" y="477984"/>
            <a:ext cx="7886700" cy="8763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Предпосылки для исследования</a:t>
            </a:r>
            <a:endParaRPr lang="ru-RU" sz="4000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943950" y="6342963"/>
            <a:ext cx="2057400" cy="365125"/>
          </a:xfrm>
        </p:spPr>
        <p:txBody>
          <a:bodyPr/>
          <a:lstStyle/>
          <a:p>
            <a:fld id="{0E4BF347-D3BC-4115-AA4E-C26B3D4EE0B0}" type="slidenum">
              <a:rPr lang="ru-RU" sz="2000" smtClean="0"/>
              <a:pPr/>
              <a:t>7</a:t>
            </a:fld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114800" y="295421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60649" y="0"/>
            <a:ext cx="6822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j-lt"/>
              </a:rPr>
              <a:t>Продвижение социальными откликами: поиск идеальной стратегии</a:t>
            </a:r>
            <a:endParaRPr lang="ru-RU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34416" y="1462999"/>
            <a:ext cx="2035834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ТОП-10 страниц</a:t>
            </a:r>
          </a:p>
          <a:p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Доменов:</a:t>
            </a:r>
            <a:r>
              <a:rPr lang="ru-RU" dirty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39</a:t>
            </a:r>
            <a:endParaRPr lang="ru-RU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 smtClean="0"/>
              <a:t>Twitter</a:t>
            </a:r>
            <a:r>
              <a:rPr lang="ru-RU" dirty="0" smtClean="0"/>
              <a:t>: </a:t>
            </a:r>
            <a:r>
              <a:rPr lang="ru-RU" b="1" dirty="0" smtClean="0">
                <a:solidFill>
                  <a:srgbClr val="FF0000"/>
                </a:solidFill>
              </a:rPr>
              <a:t>2439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Facebook</a:t>
            </a:r>
            <a:r>
              <a:rPr lang="ru-RU" dirty="0" smtClean="0"/>
              <a:t>: 64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Google+: 13</a:t>
            </a:r>
          </a:p>
          <a:p>
            <a:pPr>
              <a:lnSpc>
                <a:spcPct val="150000"/>
              </a:lnSpc>
            </a:pPr>
            <a:r>
              <a:rPr lang="ru-RU" dirty="0" err="1" smtClean="0"/>
              <a:t>Вконтакте</a:t>
            </a:r>
            <a:r>
              <a:rPr lang="ru-RU" dirty="0" smtClean="0"/>
              <a:t>: 2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Одноклассники: 0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Мой мир: 0</a:t>
            </a:r>
          </a:p>
          <a:p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6350" y="5317907"/>
            <a:ext cx="1905000" cy="16478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4578" y="5984467"/>
            <a:ext cx="48317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Impact" panose="020B0806030902050204" pitchFamily="34" charset="0"/>
              </a:rPr>
              <a:t>ЧЕТ ПАДАЗРИТЕЛЬНА…</a:t>
            </a:r>
            <a:endParaRPr lang="ru-RU" sz="4000" dirty="0">
              <a:latin typeface="Impact" panose="020B0806030902050204" pitchFamily="34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845" y="1462999"/>
            <a:ext cx="5926822" cy="4351338"/>
          </a:xfrm>
        </p:spPr>
      </p:pic>
    </p:spTree>
    <p:extLst>
      <p:ext uri="{BB962C8B-B14F-4D97-AF65-F5344CB8AC3E}">
        <p14:creationId xmlns:p14="http://schemas.microsoft.com/office/powerpoint/2010/main" xmlns="" val="154507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9"/>
            <a:ext cx="9144000" cy="68561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845" y="477984"/>
            <a:ext cx="7886700" cy="8763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Тематика «Авто»</a:t>
            </a:r>
            <a:endParaRPr lang="ru-RU" sz="4000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943950" y="6342963"/>
            <a:ext cx="2057400" cy="365125"/>
          </a:xfrm>
        </p:spPr>
        <p:txBody>
          <a:bodyPr/>
          <a:lstStyle/>
          <a:p>
            <a:fld id="{0E4BF347-D3BC-4115-AA4E-C26B3D4EE0B0}" type="slidenum">
              <a:rPr lang="ru-RU" sz="2000" smtClean="0"/>
              <a:pPr/>
              <a:t>8</a:t>
            </a:fld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114800" y="295421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60649" y="0"/>
            <a:ext cx="6822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j-lt"/>
              </a:rPr>
              <a:t>Продвижение социальными откликами: поиск идеальной стратегии</a:t>
            </a:r>
            <a:endParaRPr lang="ru-RU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34416" y="1462999"/>
            <a:ext cx="2035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</p:txBody>
      </p:sp>
      <p:graphicFrame>
        <p:nvGraphicFramePr>
          <p:cNvPr id="25" name="Объект 2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56672795"/>
              </p:ext>
            </p:extLst>
          </p:nvPr>
        </p:nvGraphicFramePr>
        <p:xfrm>
          <a:off x="633413" y="1828800"/>
          <a:ext cx="4138612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Объект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72636037"/>
              </p:ext>
            </p:extLst>
          </p:nvPr>
        </p:nvGraphicFramePr>
        <p:xfrm>
          <a:off x="4545900" y="1832331"/>
          <a:ext cx="432435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7" name="Объект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88717582"/>
              </p:ext>
            </p:extLst>
          </p:nvPr>
        </p:nvGraphicFramePr>
        <p:xfrm>
          <a:off x="4381933" y="1832331"/>
          <a:ext cx="4138612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485901" y="3614738"/>
            <a:ext cx="724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1476</a:t>
            </a:r>
          </a:p>
          <a:p>
            <a:r>
              <a:rPr lang="ru-RU" dirty="0" smtClean="0"/>
              <a:t>(61%)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5093575" y="3428999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15%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5385482" y="2612047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10%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5843588" y="205759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2244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9"/>
            <a:ext cx="9144000" cy="68561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845" y="477984"/>
            <a:ext cx="7886700" cy="8763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Тематика «Кулинария»</a:t>
            </a:r>
            <a:endParaRPr lang="ru-RU" sz="4000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943950" y="6342963"/>
            <a:ext cx="2057400" cy="365125"/>
          </a:xfrm>
        </p:spPr>
        <p:txBody>
          <a:bodyPr/>
          <a:lstStyle/>
          <a:p>
            <a:fld id="{0E4BF347-D3BC-4115-AA4E-C26B3D4EE0B0}" type="slidenum">
              <a:rPr lang="ru-RU" sz="2000" smtClean="0"/>
              <a:pPr/>
              <a:t>9</a:t>
            </a:fld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114800" y="295421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60649" y="0"/>
            <a:ext cx="6822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j-lt"/>
              </a:rPr>
              <a:t>Продвижение социальными откликами: поиск идеальной стратегии</a:t>
            </a:r>
            <a:endParaRPr lang="ru-RU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34416" y="1462999"/>
            <a:ext cx="2035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</p:txBody>
      </p:sp>
      <p:graphicFrame>
        <p:nvGraphicFramePr>
          <p:cNvPr id="25" name="Объект 2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62276346"/>
              </p:ext>
            </p:extLst>
          </p:nvPr>
        </p:nvGraphicFramePr>
        <p:xfrm>
          <a:off x="633413" y="1828800"/>
          <a:ext cx="4138612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Объект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72636037"/>
              </p:ext>
            </p:extLst>
          </p:nvPr>
        </p:nvGraphicFramePr>
        <p:xfrm>
          <a:off x="4545900" y="1832331"/>
          <a:ext cx="432435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7" name="Объект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22463942"/>
              </p:ext>
            </p:extLst>
          </p:nvPr>
        </p:nvGraphicFramePr>
        <p:xfrm>
          <a:off x="4381933" y="1832331"/>
          <a:ext cx="4138612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694961" y="2426922"/>
            <a:ext cx="724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1954</a:t>
            </a:r>
          </a:p>
          <a:p>
            <a:r>
              <a:rPr lang="ru-RU" dirty="0" smtClean="0"/>
              <a:t>(18%)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5093575" y="3428999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16%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5262558" y="2584883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5%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5677389" y="2185023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9</a:t>
            </a:r>
            <a:r>
              <a:rPr lang="ru-RU" dirty="0" smtClean="0"/>
              <a:t>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6024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997</TotalTime>
  <Words>1530</Words>
  <Application>Microsoft Office PowerPoint</Application>
  <PresentationFormat>Экран (4:3)</PresentationFormat>
  <Paragraphs>468</Paragraphs>
  <Slides>34</Slides>
  <Notes>34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34</vt:i4>
      </vt:variant>
    </vt:vector>
  </HeadingPairs>
  <TitlesOfParts>
    <vt:vector size="36" baseType="lpstr">
      <vt:lpstr>HDOfficeLightV0</vt:lpstr>
      <vt:lpstr>1_HDOfficeLightV0</vt:lpstr>
      <vt:lpstr>Продвижение социальными откликами: поиск идеальной стратегии</vt:lpstr>
      <vt:lpstr>План доклада</vt:lpstr>
      <vt:lpstr>Предпосылки для исследования</vt:lpstr>
      <vt:lpstr>Предпосылки для исследования</vt:lpstr>
      <vt:lpstr>Предпосылки для исследования</vt:lpstr>
      <vt:lpstr>Предпосылки для исследования</vt:lpstr>
      <vt:lpstr>Предпосылки для исследования</vt:lpstr>
      <vt:lpstr>Тематика «Авто»</vt:lpstr>
      <vt:lpstr>Тематика «Кулинария»</vt:lpstr>
      <vt:lpstr>Тематика «Недвижимость»</vt:lpstr>
      <vt:lpstr>Тематика «Грузоперевозки»</vt:lpstr>
      <vt:lpstr>Проведение исследования</vt:lpstr>
      <vt:lpstr>Проведение исследования</vt:lpstr>
      <vt:lpstr>Проведение исследования</vt:lpstr>
      <vt:lpstr>Проведение исследования</vt:lpstr>
      <vt:lpstr>Проведение исследования</vt:lpstr>
      <vt:lpstr>Проведение исследования</vt:lpstr>
      <vt:lpstr>Проведение исследования</vt:lpstr>
      <vt:lpstr>Индексация</vt:lpstr>
      <vt:lpstr>Индексация</vt:lpstr>
      <vt:lpstr>Индексация</vt:lpstr>
      <vt:lpstr>ТОП по НЧ запросам</vt:lpstr>
      <vt:lpstr>ТОП по СЧ запросам</vt:lpstr>
      <vt:lpstr>Яндекс – сравнение ТОПа по НЧ</vt:lpstr>
      <vt:lpstr>Яндекс – сравнение ТОПа по СЧ</vt:lpstr>
      <vt:lpstr>Google – сравнение ТОПа по НЧ</vt:lpstr>
      <vt:lpstr>Google – сравнение ТОПа по СЧ</vt:lpstr>
      <vt:lpstr>Выводы</vt:lpstr>
      <vt:lpstr>Кейсы</vt:lpstr>
      <vt:lpstr>Кейсы</vt:lpstr>
      <vt:lpstr>Кейсы</vt:lpstr>
      <vt:lpstr>Кейсы</vt:lpstr>
      <vt:lpstr>Кейсы</vt:lpstr>
      <vt:lpstr>Вопросы?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Продвижение социальными откликами: поиск идеальной стратегии</dc:title>
  <dc:creator>Никита Антонов</dc:creator>
  <cp:lastModifiedBy>Виталий</cp:lastModifiedBy>
  <cp:revision>62</cp:revision>
  <dcterms:created xsi:type="dcterms:W3CDTF">2015-02-12T17:19:42Z</dcterms:created>
  <dcterms:modified xsi:type="dcterms:W3CDTF">2015-02-18T06:29:11Z</dcterms:modified>
</cp:coreProperties>
</file>