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2"/>
  </p:notesMasterIdLst>
  <p:sldIdLst>
    <p:sldId id="256" r:id="rId5"/>
    <p:sldId id="257" r:id="rId6"/>
    <p:sldId id="260" r:id="rId7"/>
    <p:sldId id="258" r:id="rId8"/>
    <p:sldId id="267" r:id="rId9"/>
    <p:sldId id="259" r:id="rId10"/>
    <p:sldId id="273" r:id="rId11"/>
    <p:sldId id="274" r:id="rId12"/>
    <p:sldId id="262" r:id="rId13"/>
    <p:sldId id="266" r:id="rId14"/>
    <p:sldId id="263" r:id="rId15"/>
    <p:sldId id="268" r:id="rId16"/>
    <p:sldId id="265" r:id="rId17"/>
    <p:sldId id="264" r:id="rId18"/>
    <p:sldId id="271" r:id="rId19"/>
    <p:sldId id="272" r:id="rId20"/>
    <p:sldId id="270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31F"/>
    <a:srgbClr val="168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 snapToGrid="0" snapToObjects="1">
      <p:cViewPr>
        <p:scale>
          <a:sx n="130" d="100"/>
          <a:sy n="130" d="100"/>
        </p:scale>
        <p:origin x="-1074" y="-3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9DAED-EE17-4ADB-A5B7-FCA4A86C0565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BCF3A-3270-4639-A440-9FDF771E6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903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BCF3A-3270-4639-A440-9FDF771E678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25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mail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" y="0"/>
            <a:ext cx="9138008" cy="5143500"/>
          </a:xfrm>
          <a:prstGeom prst="rect">
            <a:avLst/>
          </a:prstGeom>
        </p:spPr>
      </p:pic>
      <p:sp>
        <p:nvSpPr>
          <p:cNvPr id="10" name="Название 9"/>
          <p:cNvSpPr>
            <a:spLocks noGrp="1"/>
          </p:cNvSpPr>
          <p:nvPr>
            <p:ph type="title" hasCustomPrompt="1"/>
          </p:nvPr>
        </p:nvSpPr>
        <p:spPr>
          <a:xfrm>
            <a:off x="538422" y="1759431"/>
            <a:ext cx="6141779" cy="1414503"/>
          </a:xfrm>
          <a:prstGeom prst="rect">
            <a:avLst/>
          </a:prstGeom>
        </p:spPr>
        <p:txBody>
          <a:bodyPr vert="horz"/>
          <a:lstStyle>
            <a:lvl1pPr algn="l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ВВЕДИТЕ ЗАГОЛОВОК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ПЕРВОГО УРОВНЯ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538164" y="3185396"/>
            <a:ext cx="8378119" cy="2540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dirty="0" smtClean="0"/>
              <a:t>ВВЕДИТЕ ИМЯ И ФАМИЛИЮ ДОКЛАДЧИКА И  ДОЛЖНОСТЬ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267375" y="1862653"/>
            <a:ext cx="192175" cy="1157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793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Диаграммы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ma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" y="0"/>
            <a:ext cx="9138008" cy="5143500"/>
          </a:xfrm>
          <a:prstGeom prst="rect">
            <a:avLst/>
          </a:prstGeom>
        </p:spPr>
      </p:pic>
      <p:sp>
        <p:nvSpPr>
          <p:cNvPr id="3" name="Диаграмма 2"/>
          <p:cNvSpPr>
            <a:spLocks noGrp="1"/>
          </p:cNvSpPr>
          <p:nvPr>
            <p:ph type="chart" sz="quarter" idx="13" hasCustomPrompt="1"/>
          </p:nvPr>
        </p:nvSpPr>
        <p:spPr>
          <a:xfrm>
            <a:off x="387350" y="1221838"/>
            <a:ext cx="2622762" cy="195334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Нажмите на иконку в центре фрейма,</a:t>
            </a:r>
            <a:br>
              <a:rPr lang="ru-RU" dirty="0" smtClean="0"/>
            </a:br>
            <a:r>
              <a:rPr lang="ru-RU" dirty="0" smtClean="0"/>
              <a:t>что бы добавить диаграмму на слайд</a:t>
            </a:r>
            <a:endParaRPr lang="ru-RU" dirty="0"/>
          </a:p>
        </p:txBody>
      </p:sp>
      <p:sp>
        <p:nvSpPr>
          <p:cNvPr id="8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7350" y="4463674"/>
            <a:ext cx="8382000" cy="38770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i="1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Укажите источник данных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387350" y="3281021"/>
            <a:ext cx="8382000" cy="11731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Нажмите, что бы ввести текст</a:t>
            </a:r>
            <a:endParaRPr lang="ru-RU" dirty="0"/>
          </a:p>
        </p:txBody>
      </p:sp>
      <p:sp>
        <p:nvSpPr>
          <p:cNvPr id="11" name="Диаграмма 2"/>
          <p:cNvSpPr>
            <a:spLocks noGrp="1"/>
          </p:cNvSpPr>
          <p:nvPr>
            <p:ph type="chart" sz="quarter" idx="15" hasCustomPrompt="1"/>
          </p:nvPr>
        </p:nvSpPr>
        <p:spPr>
          <a:xfrm>
            <a:off x="3272042" y="1221838"/>
            <a:ext cx="2622762" cy="195334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Нажмите на иконку в центре фрейма,</a:t>
            </a:r>
            <a:br>
              <a:rPr lang="ru-RU" dirty="0" smtClean="0"/>
            </a:br>
            <a:r>
              <a:rPr lang="ru-RU" dirty="0" smtClean="0"/>
              <a:t>что бы добавить диаграмму на слайд</a:t>
            </a:r>
            <a:endParaRPr lang="ru-RU" dirty="0"/>
          </a:p>
        </p:txBody>
      </p:sp>
      <p:sp>
        <p:nvSpPr>
          <p:cNvPr id="12" name="Диаграмма 2"/>
          <p:cNvSpPr>
            <a:spLocks noGrp="1"/>
          </p:cNvSpPr>
          <p:nvPr>
            <p:ph type="chart" sz="quarter" idx="16" hasCustomPrompt="1"/>
          </p:nvPr>
        </p:nvSpPr>
        <p:spPr>
          <a:xfrm>
            <a:off x="6146588" y="1221838"/>
            <a:ext cx="2622762" cy="195334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Нажмите на иконку в центре фрейма,</a:t>
            </a:r>
            <a:br>
              <a:rPr lang="ru-RU" dirty="0" smtClean="0"/>
            </a:br>
            <a:r>
              <a:rPr lang="ru-RU" dirty="0" smtClean="0"/>
              <a:t>что бы добавить диаграмму на слайд</a:t>
            </a:r>
            <a:endParaRPr lang="ru-RU" dirty="0"/>
          </a:p>
        </p:txBody>
      </p:sp>
      <p:sp>
        <p:nvSpPr>
          <p:cNvPr id="9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387034" y="167741"/>
            <a:ext cx="6888873" cy="735371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5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ВВЕДИТЕ</a:t>
            </a:r>
            <a:br>
              <a:rPr lang="ru-RU" dirty="0" smtClean="0"/>
            </a:br>
            <a:r>
              <a:rPr lang="ru-RU" dirty="0" smtClean="0"/>
              <a:t>ЗАГОЛОВОК ПЕРВОГО УРОВНЯ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43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ma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" y="0"/>
            <a:ext cx="9138008" cy="5143500"/>
          </a:xfrm>
          <a:prstGeom prst="rect">
            <a:avLst/>
          </a:prstGeom>
        </p:spPr>
      </p:pic>
      <p:sp>
        <p:nvSpPr>
          <p:cNvPr id="8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7350" y="4463674"/>
            <a:ext cx="8382000" cy="38770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i="1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Укажите источник данных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8350" y="1221582"/>
            <a:ext cx="4191000" cy="32325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Нажмите, что бы ввести текст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5" hasCustomPrompt="1"/>
          </p:nvPr>
        </p:nvSpPr>
        <p:spPr>
          <a:xfrm>
            <a:off x="387034" y="1221582"/>
            <a:ext cx="4081463" cy="323254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 smtClean="0"/>
              <a:t>Нажмите на иконку в центре фрейма,</a:t>
            </a:r>
            <a:br>
              <a:rPr lang="ru-RU" dirty="0" smtClean="0"/>
            </a:br>
            <a:r>
              <a:rPr lang="ru-RU" dirty="0" smtClean="0"/>
              <a:t>что бы добавить иллюстрацию на слайд</a:t>
            </a:r>
            <a:endParaRPr lang="ru-RU" dirty="0"/>
          </a:p>
        </p:txBody>
      </p:sp>
      <p:sp>
        <p:nvSpPr>
          <p:cNvPr id="9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387034" y="167741"/>
            <a:ext cx="6888873" cy="735371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5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ВВЕДИТЕ</a:t>
            </a:r>
            <a:br>
              <a:rPr lang="ru-RU" dirty="0" smtClean="0"/>
            </a:br>
            <a:r>
              <a:rPr lang="ru-RU" dirty="0" smtClean="0"/>
              <a:t>ЗАГОЛОВОК ПЕРВОГО УРОВНЯ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384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+ диаграмма 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ma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" y="0"/>
            <a:ext cx="9138008" cy="5143500"/>
          </a:xfrm>
          <a:prstGeom prst="rect">
            <a:avLst/>
          </a:prstGeom>
        </p:spPr>
      </p:pic>
      <p:sp>
        <p:nvSpPr>
          <p:cNvPr id="8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7350" y="4463674"/>
            <a:ext cx="8382000" cy="38770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i="1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Укажите источник данных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387350" y="3281021"/>
            <a:ext cx="8382000" cy="11731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Нажмите, что бы ввести текст</a:t>
            </a:r>
            <a:endParaRPr lang="ru-RU" dirty="0"/>
          </a:p>
        </p:txBody>
      </p:sp>
      <p:sp>
        <p:nvSpPr>
          <p:cNvPr id="6" name="Диаграмма 2"/>
          <p:cNvSpPr>
            <a:spLocks noGrp="1"/>
          </p:cNvSpPr>
          <p:nvPr>
            <p:ph type="chart" sz="quarter" idx="15" hasCustomPrompt="1"/>
          </p:nvPr>
        </p:nvSpPr>
        <p:spPr>
          <a:xfrm>
            <a:off x="4688566" y="1221838"/>
            <a:ext cx="4080785" cy="195334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Нажмите на иконку в центре фрейма,</a:t>
            </a:r>
            <a:br>
              <a:rPr lang="ru-RU" dirty="0" smtClean="0"/>
            </a:br>
            <a:r>
              <a:rPr lang="ru-RU" dirty="0" smtClean="0"/>
              <a:t>что бы добавить диаграмму на слайд</a:t>
            </a:r>
            <a:endParaRPr lang="ru-RU" dirty="0"/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 hasCustomPrompt="1"/>
          </p:nvPr>
        </p:nvSpPr>
        <p:spPr>
          <a:xfrm>
            <a:off x="387034" y="1221582"/>
            <a:ext cx="4081463" cy="1953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 smtClean="0"/>
              <a:t>Нажмите на иконку в центре фрейма,</a:t>
            </a:r>
            <a:br>
              <a:rPr lang="ru-RU" dirty="0" smtClean="0"/>
            </a:br>
            <a:r>
              <a:rPr lang="ru-RU" dirty="0" smtClean="0"/>
              <a:t>что бы добавить иллюстрацию на слайд</a:t>
            </a:r>
            <a:endParaRPr lang="ru-RU" dirty="0"/>
          </a:p>
        </p:txBody>
      </p:sp>
      <p:sp>
        <p:nvSpPr>
          <p:cNvPr id="10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387034" y="167741"/>
            <a:ext cx="6888873" cy="735371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5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ВВЕДИТЕ</a:t>
            </a:r>
            <a:br>
              <a:rPr lang="ru-RU" dirty="0" smtClean="0"/>
            </a:br>
            <a:r>
              <a:rPr lang="ru-RU" dirty="0" smtClean="0"/>
              <a:t>ЗАГОЛОВОК ПЕРВОГО УРОВНЯ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326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ma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" y="0"/>
            <a:ext cx="9138008" cy="5143500"/>
          </a:xfrm>
          <a:prstGeom prst="rect">
            <a:avLst/>
          </a:prstGeom>
        </p:spPr>
      </p:pic>
      <p:sp>
        <p:nvSpPr>
          <p:cNvPr id="8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7350" y="4463674"/>
            <a:ext cx="8382000" cy="38770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i="1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Укажите источник данных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387350" y="3281021"/>
            <a:ext cx="8382000" cy="11731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Нажмите, что бы ввести текст</a:t>
            </a:r>
            <a:endParaRPr lang="ru-RU" dirty="0"/>
          </a:p>
        </p:txBody>
      </p:sp>
      <p:sp>
        <p:nvSpPr>
          <p:cNvPr id="10" name="Таблица 2"/>
          <p:cNvSpPr>
            <a:spLocks noGrp="1"/>
          </p:cNvSpPr>
          <p:nvPr>
            <p:ph type="tbl" sz="quarter" idx="17" hasCustomPrompt="1"/>
          </p:nvPr>
        </p:nvSpPr>
        <p:spPr>
          <a:xfrm>
            <a:off x="387350" y="1221581"/>
            <a:ext cx="8382000" cy="1953816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7F7F7F"/>
                </a:solidFill>
              </a:defRPr>
            </a:lvl1pPr>
          </a:lstStyle>
          <a:p>
            <a:r>
              <a:rPr lang="ru-RU" dirty="0" smtClean="0"/>
              <a:t>Нажмите на иконку в центре фрейма,</a:t>
            </a:r>
            <a:br>
              <a:rPr lang="ru-RU" dirty="0" smtClean="0"/>
            </a:br>
            <a:r>
              <a:rPr lang="ru-RU" dirty="0" smtClean="0"/>
              <a:t>что бы добавить таблицу на слайд</a:t>
            </a:r>
          </a:p>
          <a:p>
            <a:endParaRPr lang="ru-RU" dirty="0"/>
          </a:p>
        </p:txBody>
      </p:sp>
      <p:sp>
        <p:nvSpPr>
          <p:cNvPr id="9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387034" y="167741"/>
            <a:ext cx="6888873" cy="735371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5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ВВЕДИТЕ</a:t>
            </a:r>
            <a:br>
              <a:rPr lang="ru-RU" dirty="0" smtClean="0"/>
            </a:br>
            <a:r>
              <a:rPr lang="ru-RU" dirty="0" smtClean="0"/>
              <a:t>ЗАГОЛОВОК ПЕРВОГО УРОВНЯ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403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аблицы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ma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" y="0"/>
            <a:ext cx="9138008" cy="5143500"/>
          </a:xfrm>
          <a:prstGeom prst="rect">
            <a:avLst/>
          </a:prstGeom>
        </p:spPr>
      </p:pic>
      <p:sp>
        <p:nvSpPr>
          <p:cNvPr id="8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7350" y="4463674"/>
            <a:ext cx="8382000" cy="38770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i="1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Укажите источник данных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387350" y="3281021"/>
            <a:ext cx="8382000" cy="11731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Нажмите, что бы ввести текст</a:t>
            </a:r>
            <a:endParaRPr lang="ru-RU" dirty="0"/>
          </a:p>
        </p:txBody>
      </p:sp>
      <p:sp>
        <p:nvSpPr>
          <p:cNvPr id="10" name="Таблица 2"/>
          <p:cNvSpPr>
            <a:spLocks noGrp="1"/>
          </p:cNvSpPr>
          <p:nvPr>
            <p:ph type="tbl" sz="quarter" idx="17" hasCustomPrompt="1"/>
          </p:nvPr>
        </p:nvSpPr>
        <p:spPr>
          <a:xfrm>
            <a:off x="387350" y="1221581"/>
            <a:ext cx="4096463" cy="1953816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7F7F7F"/>
                </a:solidFill>
              </a:defRPr>
            </a:lvl1pPr>
          </a:lstStyle>
          <a:p>
            <a:r>
              <a:rPr lang="ru-RU" dirty="0" smtClean="0"/>
              <a:t>Нажмите на иконку в центре фрейма,</a:t>
            </a:r>
            <a:br>
              <a:rPr lang="ru-RU" dirty="0" smtClean="0"/>
            </a:br>
            <a:r>
              <a:rPr lang="ru-RU" dirty="0" smtClean="0"/>
              <a:t>что бы добавить таблицу на слайд</a:t>
            </a:r>
          </a:p>
          <a:p>
            <a:endParaRPr lang="ru-RU" dirty="0"/>
          </a:p>
        </p:txBody>
      </p:sp>
      <p:sp>
        <p:nvSpPr>
          <p:cNvPr id="6" name="Таблица 2"/>
          <p:cNvSpPr>
            <a:spLocks noGrp="1"/>
          </p:cNvSpPr>
          <p:nvPr>
            <p:ph type="tbl" sz="quarter" idx="18" hasCustomPrompt="1"/>
          </p:nvPr>
        </p:nvSpPr>
        <p:spPr>
          <a:xfrm>
            <a:off x="4648200" y="1221581"/>
            <a:ext cx="4121150" cy="1953816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7F7F7F"/>
                </a:solidFill>
              </a:defRPr>
            </a:lvl1pPr>
          </a:lstStyle>
          <a:p>
            <a:r>
              <a:rPr lang="ru-RU" dirty="0" smtClean="0"/>
              <a:t>Нажмите на иконку в центре фрейма,</a:t>
            </a:r>
            <a:br>
              <a:rPr lang="ru-RU" dirty="0" smtClean="0"/>
            </a:br>
            <a:r>
              <a:rPr lang="ru-RU" dirty="0" smtClean="0"/>
              <a:t>что бы добавить таблицу на слайд</a:t>
            </a:r>
          </a:p>
          <a:p>
            <a:endParaRPr lang="ru-RU" dirty="0"/>
          </a:p>
        </p:txBody>
      </p:sp>
      <p:sp>
        <p:nvSpPr>
          <p:cNvPr id="9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387034" y="167741"/>
            <a:ext cx="6888873" cy="735371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5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ВВЕДИТЕ</a:t>
            </a:r>
            <a:br>
              <a:rPr lang="ru-RU" dirty="0" smtClean="0"/>
            </a:br>
            <a:r>
              <a:rPr lang="ru-RU" dirty="0" smtClean="0"/>
              <a:t>ЗАГОЛОВОК ПЕРВОГО УРОВНЯ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889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mail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" y="0"/>
            <a:ext cx="9138008" cy="5143500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654441" y="1994082"/>
            <a:ext cx="6166193" cy="910948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endParaRPr lang="ru-RU" dirty="0"/>
          </a:p>
        </p:txBody>
      </p:sp>
      <p:sp>
        <p:nvSpPr>
          <p:cNvPr id="8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654440" y="2919141"/>
            <a:ext cx="6166193" cy="29819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70000"/>
              </a:lnSpc>
              <a:buNone/>
              <a:defRPr sz="16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http://</a:t>
            </a:r>
            <a:r>
              <a:rPr lang="en-US" dirty="0" err="1" smtClean="0"/>
              <a:t>corp.mail.ru</a:t>
            </a: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414717" y="2084452"/>
            <a:ext cx="192175" cy="7232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разделение ПОИСК И E-COMME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24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415103" y="1194620"/>
            <a:ext cx="5665930" cy="1453188"/>
          </a:xfrm>
          <a:prstGeom prst="rect">
            <a:avLst/>
          </a:prstGeom>
        </p:spPr>
        <p:txBody>
          <a:bodyPr vert="horz"/>
          <a:lstStyle>
            <a:lvl1pPr algn="l">
              <a:defRPr sz="2800" b="1">
                <a:solidFill>
                  <a:srgbClr val="168DE2"/>
                </a:solidFill>
              </a:defRPr>
            </a:lvl1pPr>
          </a:lstStyle>
          <a:p>
            <a:r>
              <a:rPr lang="ru-RU" dirty="0" smtClean="0"/>
              <a:t>ВВЕДИТЕ ЗАГОЛОВОК ПРЕЗЕНТАЦИИ ПЕРВОГО УРОВНЯ</a:t>
            </a:r>
            <a:endParaRPr lang="ru-RU" dirty="0"/>
          </a:p>
        </p:txBody>
      </p:sp>
      <p:sp>
        <p:nvSpPr>
          <p:cNvPr id="11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415104" y="2813405"/>
            <a:ext cx="5665930" cy="65792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168DE2"/>
                </a:solidFill>
              </a:defRPr>
            </a:lvl1pPr>
          </a:lstStyle>
          <a:p>
            <a:pPr lvl="0"/>
            <a:r>
              <a:rPr lang="ru-RU" dirty="0" smtClean="0"/>
              <a:t>ВВЕДИТЕ ИМЯ И ФАМИЛИЮ</a:t>
            </a:r>
            <a:br>
              <a:rPr lang="ru-RU" dirty="0" smtClean="0"/>
            </a:br>
            <a:r>
              <a:rPr lang="ru-RU" dirty="0" smtClean="0"/>
              <a:t>ДОКЛАДЧИКА И  ДОЛЖНОСТЬ</a:t>
            </a:r>
            <a:endParaRPr lang="ru-RU" dirty="0"/>
          </a:p>
        </p:txBody>
      </p:sp>
      <p:pic>
        <p:nvPicPr>
          <p:cNvPr id="8" name="Изображение 7" descr="Untitled-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65" y="3884158"/>
            <a:ext cx="1563294" cy="5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разделение СОЦИАЛЬНЫЕ СЕ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240"/>
          </a:xfrm>
          <a:prstGeom prst="rect">
            <a:avLst/>
          </a:prstGeom>
        </p:spPr>
      </p:pic>
      <p:sp>
        <p:nvSpPr>
          <p:cNvPr id="9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415103" y="1194620"/>
            <a:ext cx="5665930" cy="1453188"/>
          </a:xfrm>
          <a:prstGeom prst="rect">
            <a:avLst/>
          </a:prstGeom>
        </p:spPr>
        <p:txBody>
          <a:bodyPr vert="horz"/>
          <a:lstStyle>
            <a:lvl1pPr algn="l">
              <a:defRPr sz="2800" b="1">
                <a:solidFill>
                  <a:srgbClr val="168DE2"/>
                </a:solidFill>
              </a:defRPr>
            </a:lvl1pPr>
          </a:lstStyle>
          <a:p>
            <a:r>
              <a:rPr lang="ru-RU" dirty="0" smtClean="0"/>
              <a:t>ВВЕДИТЕ ЗАГОЛОВОК ПРЕЗЕНТАЦИИ ПЕРВОГО УРОВНЯ</a:t>
            </a:r>
            <a:endParaRPr lang="ru-RU" dirty="0"/>
          </a:p>
        </p:txBody>
      </p:sp>
      <p:sp>
        <p:nvSpPr>
          <p:cNvPr id="10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415104" y="2813405"/>
            <a:ext cx="5665930" cy="65792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168DE2"/>
                </a:solidFill>
              </a:defRPr>
            </a:lvl1pPr>
          </a:lstStyle>
          <a:p>
            <a:pPr lvl="0"/>
            <a:r>
              <a:rPr lang="ru-RU" dirty="0" smtClean="0"/>
              <a:t>ВВЕДИТЕ ИМЯ И ФАМИЛИЮ</a:t>
            </a:r>
            <a:br>
              <a:rPr lang="ru-RU" dirty="0" smtClean="0"/>
            </a:br>
            <a:r>
              <a:rPr lang="ru-RU" dirty="0" smtClean="0"/>
              <a:t>ДОКЛАДЧИКА И  ДОЛЖНОСТЬ</a:t>
            </a:r>
            <a:endParaRPr lang="ru-RU" dirty="0"/>
          </a:p>
        </p:txBody>
      </p:sp>
      <p:pic>
        <p:nvPicPr>
          <p:cNvPr id="11" name="Изображение 10" descr="Untitled-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65" y="3884158"/>
            <a:ext cx="1563294" cy="5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62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разделение ПОЧТА И ПОРТА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240"/>
          </a:xfrm>
          <a:prstGeom prst="rect">
            <a:avLst/>
          </a:prstGeom>
        </p:spPr>
      </p:pic>
      <p:sp>
        <p:nvSpPr>
          <p:cNvPr id="9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415103" y="1194620"/>
            <a:ext cx="5665930" cy="1453188"/>
          </a:xfrm>
          <a:prstGeom prst="rect">
            <a:avLst/>
          </a:prstGeom>
        </p:spPr>
        <p:txBody>
          <a:bodyPr vert="horz"/>
          <a:lstStyle>
            <a:lvl1pPr algn="l">
              <a:defRPr sz="2800" b="1">
                <a:solidFill>
                  <a:srgbClr val="168DE2"/>
                </a:solidFill>
              </a:defRPr>
            </a:lvl1pPr>
          </a:lstStyle>
          <a:p>
            <a:r>
              <a:rPr lang="ru-RU" dirty="0" smtClean="0"/>
              <a:t>ВВЕДИТЕ ЗАГОЛОВОК ПРЕЗЕНТАЦИИ ПЕРВОГО УРОВНЯ</a:t>
            </a:r>
            <a:endParaRPr lang="ru-RU" dirty="0"/>
          </a:p>
        </p:txBody>
      </p:sp>
      <p:sp>
        <p:nvSpPr>
          <p:cNvPr id="10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415104" y="2813405"/>
            <a:ext cx="5665930" cy="65792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168DE2"/>
                </a:solidFill>
              </a:defRPr>
            </a:lvl1pPr>
          </a:lstStyle>
          <a:p>
            <a:pPr lvl="0"/>
            <a:r>
              <a:rPr lang="ru-RU" dirty="0" smtClean="0"/>
              <a:t>ВВЕДИТЕ ИМЯ И ФАМИЛИЮ</a:t>
            </a:r>
            <a:br>
              <a:rPr lang="ru-RU" dirty="0" smtClean="0"/>
            </a:br>
            <a:r>
              <a:rPr lang="ru-RU" dirty="0" smtClean="0"/>
              <a:t>ДОКЛАДЧИКА И  ДОЛЖНОСТЬ</a:t>
            </a:r>
            <a:endParaRPr lang="ru-RU" dirty="0"/>
          </a:p>
        </p:txBody>
      </p:sp>
      <p:pic>
        <p:nvPicPr>
          <p:cNvPr id="11" name="Изображение 10" descr="Untitled-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65" y="3884158"/>
            <a:ext cx="1563294" cy="5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2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разделение МЕССЕНЕДЖЕ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240"/>
          </a:xfrm>
          <a:prstGeom prst="rect">
            <a:avLst/>
          </a:prstGeom>
        </p:spPr>
      </p:pic>
      <p:sp>
        <p:nvSpPr>
          <p:cNvPr id="9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415103" y="1194620"/>
            <a:ext cx="5665930" cy="1453188"/>
          </a:xfrm>
          <a:prstGeom prst="rect">
            <a:avLst/>
          </a:prstGeom>
        </p:spPr>
        <p:txBody>
          <a:bodyPr vert="horz"/>
          <a:lstStyle>
            <a:lvl1pPr algn="l">
              <a:defRPr sz="2800" b="1">
                <a:solidFill>
                  <a:srgbClr val="168DE2"/>
                </a:solidFill>
              </a:defRPr>
            </a:lvl1pPr>
          </a:lstStyle>
          <a:p>
            <a:r>
              <a:rPr lang="ru-RU" dirty="0" smtClean="0"/>
              <a:t>ВВЕДИТЕ ЗАГОЛОВОК ПРЕЗЕНТАЦИИ ПЕРВОГО УРОВНЯ</a:t>
            </a:r>
            <a:endParaRPr lang="ru-RU" dirty="0"/>
          </a:p>
        </p:txBody>
      </p:sp>
      <p:sp>
        <p:nvSpPr>
          <p:cNvPr id="10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415104" y="2813405"/>
            <a:ext cx="5665930" cy="65792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168DE2"/>
                </a:solidFill>
              </a:defRPr>
            </a:lvl1pPr>
          </a:lstStyle>
          <a:p>
            <a:pPr lvl="0"/>
            <a:r>
              <a:rPr lang="ru-RU" dirty="0" smtClean="0"/>
              <a:t>ВВЕДИТЕ ИМЯ И ФАМИЛИЮ</a:t>
            </a:r>
            <a:br>
              <a:rPr lang="ru-RU" dirty="0" smtClean="0"/>
            </a:br>
            <a:r>
              <a:rPr lang="ru-RU" dirty="0" smtClean="0"/>
              <a:t>ДОКЛАДЧИКА И  ДОЛЖНОСТЬ</a:t>
            </a:r>
            <a:endParaRPr lang="ru-RU" dirty="0"/>
          </a:p>
        </p:txBody>
      </p:sp>
      <p:pic>
        <p:nvPicPr>
          <p:cNvPr id="11" name="Изображение 10" descr="Untitled-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65" y="3884158"/>
            <a:ext cx="1563294" cy="5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21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разделение ИГ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0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240"/>
          </a:xfrm>
          <a:prstGeom prst="rect">
            <a:avLst/>
          </a:prstGeom>
        </p:spPr>
      </p:pic>
      <p:sp>
        <p:nvSpPr>
          <p:cNvPr id="9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415103" y="1194620"/>
            <a:ext cx="5665930" cy="1453188"/>
          </a:xfrm>
          <a:prstGeom prst="rect">
            <a:avLst/>
          </a:prstGeom>
        </p:spPr>
        <p:txBody>
          <a:bodyPr vert="horz"/>
          <a:lstStyle>
            <a:lvl1pPr algn="l">
              <a:defRPr sz="2800" b="1">
                <a:solidFill>
                  <a:srgbClr val="168DE2"/>
                </a:solidFill>
              </a:defRPr>
            </a:lvl1pPr>
          </a:lstStyle>
          <a:p>
            <a:r>
              <a:rPr lang="ru-RU" dirty="0" smtClean="0"/>
              <a:t>ВВЕДИТЕ ЗАГОЛОВОК ПРЕЗЕНТАЦИИ ПЕРВОГО УРОВНЯ</a:t>
            </a:r>
            <a:endParaRPr lang="ru-RU" dirty="0"/>
          </a:p>
        </p:txBody>
      </p:sp>
      <p:sp>
        <p:nvSpPr>
          <p:cNvPr id="10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415104" y="2813405"/>
            <a:ext cx="5665930" cy="65792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168DE2"/>
                </a:solidFill>
              </a:defRPr>
            </a:lvl1pPr>
          </a:lstStyle>
          <a:p>
            <a:pPr lvl="0"/>
            <a:r>
              <a:rPr lang="ru-RU" dirty="0" smtClean="0"/>
              <a:t>ВВЕДИТЕ ИМЯ И ФАМИЛИЮ</a:t>
            </a:r>
            <a:br>
              <a:rPr lang="ru-RU" dirty="0" smtClean="0"/>
            </a:br>
            <a:r>
              <a:rPr lang="ru-RU" dirty="0" smtClean="0"/>
              <a:t>ДОКЛАДЧИКА И  ДОЛЖНОСТЬ</a:t>
            </a:r>
            <a:endParaRPr lang="ru-RU" dirty="0"/>
          </a:p>
        </p:txBody>
      </p:sp>
      <p:pic>
        <p:nvPicPr>
          <p:cNvPr id="11" name="Изображение 10" descr="Untitled-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65" y="3884158"/>
            <a:ext cx="1563294" cy="5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1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ma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" y="0"/>
            <a:ext cx="9138008" cy="5143500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387034" y="167741"/>
            <a:ext cx="6888873" cy="735371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5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ВВЕДИТЕ</a:t>
            </a:r>
            <a:br>
              <a:rPr lang="ru-RU" dirty="0" smtClean="0"/>
            </a:br>
            <a:r>
              <a:rPr lang="ru-RU" dirty="0" smtClean="0"/>
              <a:t>ЗАГОЛОВОК ПЕРВОГО УРОВНЯ</a:t>
            </a:r>
            <a:endParaRPr lang="ru-RU" dirty="0"/>
          </a:p>
        </p:txBody>
      </p:sp>
      <p:sp>
        <p:nvSpPr>
          <p:cNvPr id="3" name="Диаграмма 2"/>
          <p:cNvSpPr>
            <a:spLocks noGrp="1"/>
          </p:cNvSpPr>
          <p:nvPr>
            <p:ph type="chart" sz="quarter" idx="13" hasCustomPrompt="1"/>
          </p:nvPr>
        </p:nvSpPr>
        <p:spPr>
          <a:xfrm>
            <a:off x="387350" y="1221837"/>
            <a:ext cx="8382000" cy="323229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Нажмите на иконку в центре фрейма,</a:t>
            </a:r>
            <a:br>
              <a:rPr lang="ru-RU" dirty="0" smtClean="0"/>
            </a:br>
            <a:r>
              <a:rPr lang="ru-RU" dirty="0" smtClean="0"/>
              <a:t>что бы добавить диаграмму на слайд</a:t>
            </a:r>
            <a:endParaRPr lang="ru-RU" dirty="0"/>
          </a:p>
        </p:txBody>
      </p:sp>
      <p:sp>
        <p:nvSpPr>
          <p:cNvPr id="8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7350" y="4463674"/>
            <a:ext cx="8382000" cy="38770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i="1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Укажите источник данных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ma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" y="0"/>
            <a:ext cx="9138008" cy="5143500"/>
          </a:xfrm>
          <a:prstGeom prst="rect">
            <a:avLst/>
          </a:prstGeom>
        </p:spPr>
      </p:pic>
      <p:sp>
        <p:nvSpPr>
          <p:cNvPr id="3" name="Диаграмма 2"/>
          <p:cNvSpPr>
            <a:spLocks noGrp="1"/>
          </p:cNvSpPr>
          <p:nvPr>
            <p:ph type="chart" sz="quarter" idx="13" hasCustomPrompt="1"/>
          </p:nvPr>
        </p:nvSpPr>
        <p:spPr>
          <a:xfrm>
            <a:off x="387351" y="1221837"/>
            <a:ext cx="4080785" cy="323229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Нажмите на иконку в центре фрейма,</a:t>
            </a:r>
            <a:br>
              <a:rPr lang="ru-RU" dirty="0" smtClean="0"/>
            </a:br>
            <a:r>
              <a:rPr lang="ru-RU" dirty="0" smtClean="0"/>
              <a:t>что бы добавить диаграмму на слайд</a:t>
            </a:r>
            <a:endParaRPr lang="ru-RU" dirty="0"/>
          </a:p>
        </p:txBody>
      </p:sp>
      <p:sp>
        <p:nvSpPr>
          <p:cNvPr id="8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7350" y="4463674"/>
            <a:ext cx="8382000" cy="38770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i="1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Укажите источник данных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8350" y="1221582"/>
            <a:ext cx="4191000" cy="32325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Нажмите, что бы ввести текст</a:t>
            </a:r>
            <a:endParaRPr lang="ru-RU" dirty="0"/>
          </a:p>
        </p:txBody>
      </p:sp>
      <p:sp>
        <p:nvSpPr>
          <p:cNvPr id="9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387034" y="167741"/>
            <a:ext cx="6888873" cy="735371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5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ВВЕДИТЕ</a:t>
            </a:r>
            <a:br>
              <a:rPr lang="ru-RU" dirty="0" smtClean="0"/>
            </a:br>
            <a:r>
              <a:rPr lang="ru-RU" dirty="0" smtClean="0"/>
              <a:t>ЗАГОЛОВОК ПЕРВОГО УРОВНЯ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3147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е Диаграммы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ma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" y="0"/>
            <a:ext cx="9138008" cy="5143500"/>
          </a:xfrm>
          <a:prstGeom prst="rect">
            <a:avLst/>
          </a:prstGeom>
        </p:spPr>
      </p:pic>
      <p:sp>
        <p:nvSpPr>
          <p:cNvPr id="3" name="Диаграмма 2"/>
          <p:cNvSpPr>
            <a:spLocks noGrp="1"/>
          </p:cNvSpPr>
          <p:nvPr>
            <p:ph type="chart" sz="quarter" idx="13" hasCustomPrompt="1"/>
          </p:nvPr>
        </p:nvSpPr>
        <p:spPr>
          <a:xfrm>
            <a:off x="387351" y="1221838"/>
            <a:ext cx="4080785" cy="195334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Нажмите на иконку в центре фрейма,</a:t>
            </a:r>
            <a:br>
              <a:rPr lang="ru-RU" dirty="0" smtClean="0"/>
            </a:br>
            <a:r>
              <a:rPr lang="ru-RU" dirty="0" smtClean="0"/>
              <a:t>что бы добавить диаграмму на слайд</a:t>
            </a:r>
            <a:endParaRPr lang="ru-RU" dirty="0"/>
          </a:p>
        </p:txBody>
      </p:sp>
      <p:sp>
        <p:nvSpPr>
          <p:cNvPr id="8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7350" y="4463674"/>
            <a:ext cx="8382000" cy="38770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i="1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Укажите источник данных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387350" y="3281021"/>
            <a:ext cx="8382000" cy="11731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Нажмите, что бы ввести текст</a:t>
            </a:r>
            <a:endParaRPr lang="ru-RU" dirty="0"/>
          </a:p>
        </p:txBody>
      </p:sp>
      <p:sp>
        <p:nvSpPr>
          <p:cNvPr id="6" name="Диаграмма 2"/>
          <p:cNvSpPr>
            <a:spLocks noGrp="1"/>
          </p:cNvSpPr>
          <p:nvPr>
            <p:ph type="chart" sz="quarter" idx="15" hasCustomPrompt="1"/>
          </p:nvPr>
        </p:nvSpPr>
        <p:spPr>
          <a:xfrm>
            <a:off x="4688566" y="1221838"/>
            <a:ext cx="4080785" cy="195334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Нажмите на иконку в центре фрейма,</a:t>
            </a:r>
            <a:br>
              <a:rPr lang="ru-RU" dirty="0" smtClean="0"/>
            </a:br>
            <a:r>
              <a:rPr lang="ru-RU" dirty="0" smtClean="0"/>
              <a:t>что бы добавить диаграмму на слайд</a:t>
            </a:r>
            <a:endParaRPr lang="ru-RU" dirty="0"/>
          </a:p>
        </p:txBody>
      </p:sp>
      <p:sp>
        <p:nvSpPr>
          <p:cNvPr id="9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387034" y="167741"/>
            <a:ext cx="6888873" cy="735371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25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ВВЕДИТЕ</a:t>
            </a:r>
            <a:br>
              <a:rPr lang="ru-RU" dirty="0" smtClean="0"/>
            </a:br>
            <a:r>
              <a:rPr lang="ru-RU" dirty="0" smtClean="0"/>
              <a:t>ЗАГОЛОВОК ПЕРВОГО УРОВНЯ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065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9" r:id="rId1"/>
    <p:sldLayoutId id="2147493456" r:id="rId2"/>
    <p:sldLayoutId id="2147493460" r:id="rId3"/>
    <p:sldLayoutId id="2147493462" r:id="rId4"/>
    <p:sldLayoutId id="2147493463" r:id="rId5"/>
    <p:sldLayoutId id="2147493464" r:id="rId6"/>
    <p:sldLayoutId id="2147493457" r:id="rId7"/>
    <p:sldLayoutId id="2147493465" r:id="rId8"/>
    <p:sldLayoutId id="2147493466" r:id="rId9"/>
    <p:sldLayoutId id="2147493467" r:id="rId10"/>
    <p:sldLayoutId id="2147493468" r:id="rId11"/>
    <p:sldLayoutId id="2147493469" r:id="rId12"/>
    <p:sldLayoutId id="2147493470" r:id="rId13"/>
    <p:sldLayoutId id="2147493471" r:id="rId14"/>
    <p:sldLayoutId id="2147493458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t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All in Top Conf </a:t>
            </a:r>
            <a:r>
              <a:rPr lang="en-US" sz="1600" dirty="0" smtClean="0"/>
              <a:t>2015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Незапрещенные </a:t>
            </a:r>
            <a:r>
              <a:rPr lang="ru-RU" dirty="0"/>
              <a:t>рекомендации, на примере </a:t>
            </a:r>
            <a:r>
              <a:rPr lang="ru-RU" dirty="0" smtClean="0"/>
              <a:t>больших сайтов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Николай Чудинов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49" y="4075546"/>
            <a:ext cx="22955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4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1443" y="372583"/>
            <a:ext cx="5049591" cy="587998"/>
          </a:xfrm>
        </p:spPr>
        <p:txBody>
          <a:bodyPr/>
          <a:lstStyle/>
          <a:p>
            <a:r>
              <a:rPr lang="ru-RU" dirty="0" smtClean="0"/>
              <a:t>Особенности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415103" y="1085535"/>
            <a:ext cx="7851441" cy="657928"/>
          </a:xfrm>
        </p:spPr>
        <p:txBody>
          <a:bodyPr/>
          <a:lstStyle/>
          <a:p>
            <a:r>
              <a:rPr lang="ru-RU" dirty="0" smtClean="0"/>
              <a:t>- </a:t>
            </a:r>
            <a:r>
              <a:rPr lang="ru-RU" dirty="0"/>
              <a:t>переезд на </a:t>
            </a:r>
            <a:r>
              <a:rPr lang="ru-RU" dirty="0" smtClean="0"/>
              <a:t>https, смена </a:t>
            </a:r>
            <a:r>
              <a:rPr lang="ru-RU" dirty="0"/>
              <a:t>зеркал</a:t>
            </a:r>
          </a:p>
          <a:p>
            <a:r>
              <a:rPr lang="ru-RU" dirty="0"/>
              <a:t>- скорость загрузки с учетом скорости сканирования (ночной обход)</a:t>
            </a:r>
          </a:p>
          <a:p>
            <a:r>
              <a:rPr lang="ru-RU" dirty="0" smtClean="0"/>
              <a:t>- </a:t>
            </a:r>
            <a:r>
              <a:rPr lang="ru-RU" dirty="0"/>
              <a:t>стабильность связки </a:t>
            </a:r>
            <a:r>
              <a:rPr lang="ru-RU" dirty="0" smtClean="0"/>
              <a:t>запрос-документ </a:t>
            </a:r>
            <a:r>
              <a:rPr lang="ru-RU" dirty="0"/>
              <a:t>(ugc, мода, архив, </a:t>
            </a:r>
            <a:r>
              <a:rPr lang="ru-RU" dirty="0" smtClean="0"/>
              <a:t>потери </a:t>
            </a:r>
            <a:r>
              <a:rPr lang="ru-RU" dirty="0"/>
              <a:t>индекса)</a:t>
            </a:r>
          </a:p>
          <a:p>
            <a:r>
              <a:rPr lang="ru-RU" dirty="0" smtClean="0"/>
              <a:t>- </a:t>
            </a:r>
            <a:r>
              <a:rPr lang="ru-RU" dirty="0"/>
              <a:t>запредельный js + CSS, множество типовых </a:t>
            </a:r>
            <a:r>
              <a:rPr lang="ru-RU" dirty="0" smtClean="0"/>
              <a:t>страниц</a:t>
            </a:r>
          </a:p>
          <a:p>
            <a:r>
              <a:rPr lang="en-US" dirty="0" smtClean="0"/>
              <a:t>- </a:t>
            </a:r>
            <a:r>
              <a:rPr lang="ru-RU" dirty="0" smtClean="0"/>
              <a:t>разные </a:t>
            </a:r>
            <a:r>
              <a:rPr lang="ru-RU" dirty="0"/>
              <a:t>виды страниц в зависимости от  sign in/out </a:t>
            </a:r>
            <a:endParaRPr lang="en-US" dirty="0" smtClean="0"/>
          </a:p>
          <a:p>
            <a:r>
              <a:rPr lang="ru-RU" dirty="0" smtClean="0"/>
              <a:t>- много контента, много тем, много конкурентов</a:t>
            </a:r>
          </a:p>
          <a:p>
            <a:r>
              <a:rPr lang="ru-RU" dirty="0" smtClean="0"/>
              <a:t>- цена ошибки </a:t>
            </a:r>
            <a:r>
              <a:rPr lang="en-US" dirty="0" smtClean="0"/>
              <a:t>~</a:t>
            </a:r>
            <a:r>
              <a:rPr lang="ru-RU" dirty="0" smtClean="0"/>
              <a:t> </a:t>
            </a:r>
            <a:r>
              <a:rPr lang="en-US" dirty="0" smtClean="0"/>
              <a:t>N</a:t>
            </a:r>
            <a:r>
              <a:rPr lang="ru-RU" dirty="0" smtClean="0"/>
              <a:t> млн. документов</a:t>
            </a:r>
          </a:p>
          <a:p>
            <a:r>
              <a:rPr lang="ru-RU" dirty="0" smtClean="0"/>
              <a:t>- особенности = возможности? </a:t>
            </a:r>
            <a:endParaRPr lang="ru-RU" dirty="0"/>
          </a:p>
        </p:txBody>
      </p:sp>
      <p:pic>
        <p:nvPicPr>
          <p:cNvPr id="10242" name="Picture 2" descr="app, application, code, coding, computer, design, development, device, digital, electronic, interface, layout, mobile, program, project, script, software, tablet, ui, ux, web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59" y="129571"/>
            <a:ext cx="831010" cy="83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56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7552" y="372583"/>
            <a:ext cx="4837450" cy="587998"/>
          </a:xfrm>
        </p:spPr>
        <p:txBody>
          <a:bodyPr/>
          <a:lstStyle/>
          <a:p>
            <a:r>
              <a:rPr lang="ru-RU" dirty="0" smtClean="0"/>
              <a:t>Мифы и заблуждения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415103" y="1012385"/>
            <a:ext cx="7851441" cy="657928"/>
          </a:xfrm>
        </p:spPr>
        <p:txBody>
          <a:bodyPr/>
          <a:lstStyle/>
          <a:p>
            <a:r>
              <a:rPr lang="ru-RU" dirty="0"/>
              <a:t>- много статичного контента = стабильный трафик</a:t>
            </a:r>
          </a:p>
          <a:p>
            <a:r>
              <a:rPr lang="ru-RU" dirty="0"/>
              <a:t>- большой индекс стабильнее</a:t>
            </a:r>
          </a:p>
          <a:p>
            <a:r>
              <a:rPr lang="ru-RU" dirty="0"/>
              <a:t>- скоростью загрузки можно </a:t>
            </a:r>
            <a:r>
              <a:rPr lang="ru-RU" dirty="0" smtClean="0"/>
              <a:t>пренебречь</a:t>
            </a:r>
            <a:endParaRPr lang="ru-RU" dirty="0"/>
          </a:p>
          <a:p>
            <a:r>
              <a:rPr lang="ru-RU" dirty="0"/>
              <a:t>- sitemap наше всё</a:t>
            </a:r>
          </a:p>
          <a:p>
            <a:r>
              <a:rPr lang="ru-RU" dirty="0"/>
              <a:t>- много исключенных страниц, не мои проблемы</a:t>
            </a:r>
          </a:p>
          <a:p>
            <a:r>
              <a:rPr lang="ru-RU" dirty="0"/>
              <a:t>- структура url на усмотрение тимлида</a:t>
            </a:r>
          </a:p>
          <a:p>
            <a:r>
              <a:rPr lang="ru-RU" dirty="0"/>
              <a:t>- ответ 502/504, бот не человек - подождет</a:t>
            </a:r>
          </a:p>
          <a:p>
            <a:r>
              <a:rPr lang="ru-RU" dirty="0"/>
              <a:t>- не писать access.log для краулеров</a:t>
            </a:r>
          </a:p>
          <a:p>
            <a:r>
              <a:rPr lang="ru-RU" dirty="0"/>
              <a:t>- расширение </a:t>
            </a:r>
            <a:r>
              <a:rPr lang="ru-RU" dirty="0" smtClean="0"/>
              <a:t>семантики без актуализации коллекции</a:t>
            </a:r>
            <a:endParaRPr lang="ru-RU" dirty="0"/>
          </a:p>
        </p:txBody>
      </p:sp>
      <p:pic>
        <p:nvPicPr>
          <p:cNvPr id="3078" name="Picture 6" descr="brainstorming, bulb, business, coffee, creative, cup, development, energy, idea, imagination, innovation, inspiration, invention, knowledge, lamp, light, power, research, solution, tea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73" y="250711"/>
            <a:ext cx="561315" cy="56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383" y="1396768"/>
            <a:ext cx="3487817" cy="131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9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othunter.ru/style/images/seo_funn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88" y="455709"/>
            <a:ext cx="1917612" cy="309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104" y="372583"/>
            <a:ext cx="5665930" cy="587998"/>
          </a:xfrm>
        </p:spPr>
        <p:txBody>
          <a:bodyPr/>
          <a:lstStyle/>
          <a:p>
            <a:r>
              <a:rPr lang="ru-RU" dirty="0" smtClean="0"/>
              <a:t>       Типовые задачи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15103" y="1100165"/>
            <a:ext cx="7851441" cy="657928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168DE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- </a:t>
            </a:r>
            <a:r>
              <a:rPr lang="ru-RU" dirty="0"/>
              <a:t>к</a:t>
            </a:r>
            <a:r>
              <a:rPr lang="ru-RU" dirty="0" smtClean="0"/>
              <a:t>ак краулеру обойти </a:t>
            </a:r>
            <a:r>
              <a:rPr lang="en-US" dirty="0" smtClean="0"/>
              <a:t>N</a:t>
            </a:r>
            <a:r>
              <a:rPr lang="ru-RU" dirty="0" smtClean="0"/>
              <a:t> млн. документов за короткий срок</a:t>
            </a:r>
          </a:p>
          <a:p>
            <a:r>
              <a:rPr lang="ru-RU" dirty="0" smtClean="0"/>
              <a:t>- как вернуть в индекс выпавший массив документов</a:t>
            </a:r>
          </a:p>
          <a:p>
            <a:r>
              <a:rPr lang="ru-RU" dirty="0" smtClean="0"/>
              <a:t>- </a:t>
            </a:r>
            <a:r>
              <a:rPr lang="ru-RU" dirty="0"/>
              <a:t>к</a:t>
            </a:r>
            <a:r>
              <a:rPr lang="ru-RU" dirty="0" smtClean="0"/>
              <a:t>ак поддержать в актуальном состоянии вашу коллекцию</a:t>
            </a:r>
          </a:p>
          <a:p>
            <a:r>
              <a:rPr lang="ru-RU" dirty="0" smtClean="0"/>
              <a:t>- какие системы статистики использовать</a:t>
            </a:r>
          </a:p>
          <a:p>
            <a:r>
              <a:rPr lang="ru-RU" dirty="0" smtClean="0"/>
              <a:t>- как прогнозировать перепады трафика </a:t>
            </a:r>
          </a:p>
          <a:p>
            <a:r>
              <a:rPr lang="ru-RU" dirty="0" smtClean="0"/>
              <a:t>- аппаратная и программная поддержка в процессе оптимизации</a:t>
            </a:r>
          </a:p>
          <a:p>
            <a:r>
              <a:rPr lang="ru-RU" dirty="0" smtClean="0"/>
              <a:t>- автоматизация процессов и аналитика</a:t>
            </a:r>
          </a:p>
          <a:p>
            <a:r>
              <a:rPr lang="ru-RU" dirty="0" smtClean="0"/>
              <a:t>- тесты на отдельных коллекциях</a:t>
            </a: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9" name="Picture 2" descr="app, application, build, cog, cogwheel, configuration, construct, design, development, engineering, gear, industry, instrument, invention, key, mechanic, options, power, preferences, repair, settings, setup, software, support, system, tool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77" y="172535"/>
            <a:ext cx="700266" cy="70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28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714" y="372583"/>
            <a:ext cx="5159319" cy="587998"/>
          </a:xfrm>
        </p:spPr>
        <p:txBody>
          <a:bodyPr/>
          <a:lstStyle/>
          <a:p>
            <a:r>
              <a:rPr lang="ru-RU" dirty="0" smtClean="0"/>
              <a:t>Гипотезы для проверки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415103" y="1012385"/>
            <a:ext cx="7851441" cy="657928"/>
          </a:xfrm>
        </p:spPr>
        <p:txBody>
          <a:bodyPr/>
          <a:lstStyle/>
          <a:p>
            <a:r>
              <a:rPr lang="ru-RU" dirty="0"/>
              <a:t>- влияние количества проиндексированных документов, не участвующих в поиске, не имеющих трафик</a:t>
            </a:r>
            <a:r>
              <a:rPr lang="ru-RU" dirty="0" smtClean="0"/>
              <a:t>?  </a:t>
            </a:r>
            <a:endParaRPr lang="ru-RU" dirty="0"/>
          </a:p>
          <a:p>
            <a:r>
              <a:rPr lang="ru-RU" dirty="0"/>
              <a:t>- используем отложенную загрузку js+css и </a:t>
            </a:r>
            <a:r>
              <a:rPr lang="ru-RU" dirty="0" smtClean="0"/>
              <a:t>CDN</a:t>
            </a:r>
            <a:endParaRPr lang="ru-RU" dirty="0"/>
          </a:p>
          <a:p>
            <a:r>
              <a:rPr lang="ru-RU" dirty="0" smtClean="0"/>
              <a:t>- какое </a:t>
            </a:r>
            <a:r>
              <a:rPr lang="ru-RU" dirty="0"/>
              <a:t>оптимальное время загрузки страниц в </a:t>
            </a:r>
            <a:r>
              <a:rPr lang="ru-RU" dirty="0" smtClean="0"/>
              <a:t>ms, границы </a:t>
            </a:r>
            <a:r>
              <a:rPr lang="ru-RU" dirty="0"/>
              <a:t>разумного.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отдавать 304 </a:t>
            </a:r>
            <a:r>
              <a:rPr lang="ru-RU" dirty="0" smtClean="0"/>
              <a:t>или 200</a:t>
            </a:r>
            <a:endParaRPr lang="ru-RU" dirty="0"/>
          </a:p>
          <a:p>
            <a:r>
              <a:rPr lang="ru-RU" dirty="0"/>
              <a:t>- 301 редирект на неглавное </a:t>
            </a:r>
            <a:r>
              <a:rPr lang="ru-RU" dirty="0" smtClean="0"/>
              <a:t>зеркало </a:t>
            </a:r>
            <a:endParaRPr lang="ru-RU" dirty="0"/>
          </a:p>
          <a:p>
            <a:r>
              <a:rPr lang="ru-RU" dirty="0"/>
              <a:t>- влияет на краулинг тематика, тип контента, </a:t>
            </a:r>
            <a:r>
              <a:rPr lang="ru-RU" dirty="0" smtClean="0"/>
              <a:t>отсутствие </a:t>
            </a:r>
            <a:r>
              <a:rPr lang="ru-RU" dirty="0"/>
              <a:t>трафика?</a:t>
            </a:r>
          </a:p>
          <a:p>
            <a:r>
              <a:rPr lang="ru-RU" dirty="0" smtClean="0"/>
              <a:t>- </a:t>
            </a:r>
            <a:r>
              <a:rPr lang="ru-RU" dirty="0"/>
              <a:t>размер документа не участвующего в поиске?</a:t>
            </a:r>
          </a:p>
          <a:p>
            <a:r>
              <a:rPr lang="ru-RU" dirty="0" smtClean="0"/>
              <a:t>                                   - </a:t>
            </a:r>
            <a:r>
              <a:rPr lang="ru-RU" dirty="0"/>
              <a:t>влияние структуры url на краулинг? Пример </a:t>
            </a:r>
            <a:r>
              <a:rPr lang="ru-RU" dirty="0" smtClean="0"/>
              <a:t>/</a:t>
            </a:r>
            <a:r>
              <a:rPr lang="ru-RU" dirty="0"/>
              <a:t>London</a:t>
            </a:r>
            <a:r>
              <a:rPr lang="ru-RU" dirty="0" smtClean="0"/>
              <a:t>/</a:t>
            </a:r>
          </a:p>
          <a:p>
            <a:r>
              <a:rPr lang="ru-RU" dirty="0" smtClean="0"/>
              <a:t>		</a:t>
            </a:r>
            <a:r>
              <a:rPr lang="ru-RU" dirty="0"/>
              <a:t>	</a:t>
            </a:r>
            <a:r>
              <a:rPr lang="ru-RU" dirty="0" smtClean="0"/>
              <a:t>	   - неустойчивый корпус (признак большого сайта)</a:t>
            </a:r>
            <a:endParaRPr lang="ru-RU" dirty="0"/>
          </a:p>
        </p:txBody>
      </p:sp>
      <p:pic>
        <p:nvPicPr>
          <p:cNvPr id="11268" name="Picture 4" descr="app, application, art, design, development, digital, draw, drawing, illustration, nib, paint, pen, pencil, software, tool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66" y="226658"/>
            <a:ext cx="624198" cy="62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17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104" y="372583"/>
            <a:ext cx="5665930" cy="587998"/>
          </a:xfrm>
        </p:spPr>
        <p:txBody>
          <a:bodyPr/>
          <a:lstStyle/>
          <a:p>
            <a:r>
              <a:rPr lang="ru-RU" dirty="0" smtClean="0"/>
              <a:t>       Что полезно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415103" y="1012385"/>
            <a:ext cx="7851441" cy="657928"/>
          </a:xfrm>
        </p:spPr>
        <p:txBody>
          <a:bodyPr/>
          <a:lstStyle/>
          <a:p>
            <a:r>
              <a:rPr lang="ru-RU" dirty="0"/>
              <a:t>- Структурированные </a:t>
            </a:r>
            <a:r>
              <a:rPr lang="ru-RU" dirty="0" smtClean="0"/>
              <a:t>данные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smtClean="0"/>
              <a:t>RDF</a:t>
            </a:r>
            <a:r>
              <a:rPr lang="en-US" dirty="0"/>
              <a:t>,</a:t>
            </a:r>
            <a:r>
              <a:rPr lang="ru-RU" dirty="0" smtClean="0"/>
              <a:t> </a:t>
            </a:r>
            <a:r>
              <a:rPr lang="ru-RU" dirty="0"/>
              <a:t>разметка с помощью </a:t>
            </a:r>
            <a:r>
              <a:rPr lang="ru-RU" dirty="0" smtClean="0"/>
              <a:t>микроданных</a:t>
            </a:r>
            <a:endParaRPr lang="ru-RU" dirty="0"/>
          </a:p>
          <a:p>
            <a:r>
              <a:rPr lang="ru-RU" dirty="0"/>
              <a:t>- sitemap или локальная система линковки</a:t>
            </a:r>
          </a:p>
          <a:p>
            <a:r>
              <a:rPr lang="ru-RU" dirty="0" smtClean="0"/>
              <a:t>- связка </a:t>
            </a:r>
            <a:r>
              <a:rPr lang="ru-RU" dirty="0"/>
              <a:t>SSL + </a:t>
            </a:r>
            <a:r>
              <a:rPr lang="ru-RU" dirty="0" smtClean="0"/>
              <a:t>CD</a:t>
            </a:r>
            <a:r>
              <a:rPr lang="en-US" dirty="0" smtClean="0"/>
              <a:t>N</a:t>
            </a:r>
            <a:endParaRPr lang="ru-RU" dirty="0" smtClean="0"/>
          </a:p>
          <a:p>
            <a:r>
              <a:rPr lang="ru-RU" dirty="0" smtClean="0"/>
              <a:t>- мобильная версия, быстрая версия</a:t>
            </a:r>
          </a:p>
          <a:p>
            <a:r>
              <a:rPr lang="ru-RU" dirty="0" smtClean="0"/>
              <a:t>- простой код, оптом</a:t>
            </a:r>
          </a:p>
          <a:p>
            <a:r>
              <a:rPr lang="ru-RU" dirty="0" smtClean="0"/>
              <a:t>- </a:t>
            </a:r>
            <a:r>
              <a:rPr lang="ru-RU" dirty="0"/>
              <a:t>б</a:t>
            </a:r>
            <a:r>
              <a:rPr lang="ru-RU" dirty="0" smtClean="0"/>
              <a:t>ыстрый индекс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95"/>
          <a:stretch/>
        </p:blipFill>
        <p:spPr>
          <a:xfrm>
            <a:off x="4955521" y="1545954"/>
            <a:ext cx="4188479" cy="2168042"/>
          </a:xfrm>
          <a:prstGeom prst="rect">
            <a:avLst/>
          </a:prstGeom>
        </p:spPr>
      </p:pic>
      <p:pic>
        <p:nvPicPr>
          <p:cNvPr id="4098" name="Picture 2" descr="alphabet, design, development, font, graphic, letter, text, type, typescript, typography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5" y="85311"/>
            <a:ext cx="883222" cy="88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65064" y="546836"/>
            <a:ext cx="21836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168DE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ru-RU" sz="1000" dirty="0" smtClean="0">
                <a:solidFill>
                  <a:srgbClr val="168DE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эксперименты и результаты</a:t>
            </a:r>
            <a:r>
              <a:rPr lang="en-US" sz="1000" dirty="0" smtClean="0">
                <a:solidFill>
                  <a:srgbClr val="168DE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endParaRPr lang="ru-RU" sz="1000" dirty="0">
              <a:solidFill>
                <a:srgbClr val="168DE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23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103" y="372583"/>
            <a:ext cx="6892781" cy="587998"/>
          </a:xfrm>
        </p:spPr>
        <p:txBody>
          <a:bodyPr/>
          <a:lstStyle/>
          <a:p>
            <a:r>
              <a:rPr lang="ru-RU" dirty="0" smtClean="0"/>
              <a:t>       </a:t>
            </a:r>
            <a:r>
              <a:rPr lang="ru-RU" dirty="0" smtClean="0"/>
              <a:t>Незапрещенные </a:t>
            </a:r>
            <a:r>
              <a:rPr lang="ru-RU" dirty="0"/>
              <a:t>рекомендации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15103" y="1100165"/>
            <a:ext cx="7851441" cy="657928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168DE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ru-RU" sz="1400" dirty="0" smtClean="0"/>
              <a:t>Обязательная разметка документов, учитывая тип контента 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Запрет индексации потенциально слабых документов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Запрет индексации документов с коротким жизненным циклом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Учет динамики суточных квот краулеров с привязкой к сегментам сайта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Не использовать новые </a:t>
            </a:r>
            <a:r>
              <a:rPr lang="ru-RU" sz="1400" dirty="0"/>
              <a:t>домены </a:t>
            </a:r>
            <a:r>
              <a:rPr lang="ru-RU" sz="1400" dirty="0" smtClean="0"/>
              <a:t>(новый домен </a:t>
            </a:r>
            <a:r>
              <a:rPr lang="ru-RU" sz="1400" dirty="0"/>
              <a:t>верхнего </a:t>
            </a:r>
            <a:r>
              <a:rPr lang="ru-RU" sz="1400" dirty="0" smtClean="0"/>
              <a:t>уровня)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Не использовать домены нижнего уровня для увеличения коллекции документов и трафика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Следить за нагрузкой </a:t>
            </a:r>
            <a:r>
              <a:rPr lang="en-US" sz="1400" dirty="0" smtClean="0"/>
              <a:t>DNS</a:t>
            </a:r>
            <a:r>
              <a:rPr lang="ru-RU" sz="1400" dirty="0" smtClean="0"/>
              <a:t>-серверов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Не удалять документы по уведомлению (пример </a:t>
            </a:r>
            <a:r>
              <a:rPr lang="en-US" sz="1400" dirty="0" smtClean="0"/>
              <a:t>DMCA</a:t>
            </a:r>
            <a:r>
              <a:rPr lang="ru-RU" sz="1400" dirty="0" smtClean="0"/>
              <a:t>, не пиратский контент</a:t>
            </a:r>
            <a:r>
              <a:rPr lang="en-US" sz="14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Не создавать проблемы </a:t>
            </a:r>
            <a:r>
              <a:rPr lang="ru-RU" sz="1400" dirty="0"/>
              <a:t>с просмотром сайта на мобильных </a:t>
            </a:r>
            <a:r>
              <a:rPr lang="ru-RU" sz="1400" dirty="0" smtClean="0"/>
              <a:t>устройствах</a:t>
            </a:r>
          </a:p>
          <a:p>
            <a:endParaRPr lang="ru-RU" sz="1400" dirty="0"/>
          </a:p>
        </p:txBody>
      </p:sp>
      <p:pic>
        <p:nvPicPr>
          <p:cNvPr id="1028" name="Picture 4" descr="analysis, analytics, analyze, business, design, eye, eyeball, eyesight, idea, imagination, look, plan, review, search, see, strategic, strategy, surveillance, vision, watch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61" y="182883"/>
            <a:ext cx="814872" cy="81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12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103" y="372583"/>
            <a:ext cx="6892781" cy="587998"/>
          </a:xfrm>
        </p:spPr>
        <p:txBody>
          <a:bodyPr/>
          <a:lstStyle/>
          <a:p>
            <a:r>
              <a:rPr lang="ru-RU" dirty="0" smtClean="0"/>
              <a:t>       </a:t>
            </a:r>
            <a:r>
              <a:rPr lang="ru-RU" dirty="0" smtClean="0"/>
              <a:t>Незапрещенные </a:t>
            </a:r>
            <a:r>
              <a:rPr lang="ru-RU" dirty="0"/>
              <a:t>рекомендации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15103" y="1100165"/>
            <a:ext cx="7851441" cy="657928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168DE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ru-RU" sz="1400" dirty="0" smtClean="0"/>
              <a:t>Минимизация похожих документов в тематических корпусах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Не использовать сленг или опечатки в аннотации и разметке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Идентичность внутренних ссылок для всех версий сайта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Не использовать </a:t>
            </a:r>
            <a:r>
              <a:rPr lang="ru-RU" sz="1400" dirty="0"/>
              <a:t>в </a:t>
            </a:r>
            <a:r>
              <a:rPr lang="en-US" sz="1400" dirty="0"/>
              <a:t>Landing Pages </a:t>
            </a:r>
            <a:r>
              <a:rPr lang="ru-RU" sz="1400" dirty="0" smtClean="0"/>
              <a:t>видео материалы, с </a:t>
            </a:r>
            <a:r>
              <a:rPr lang="en-US" sz="1400" dirty="0" smtClean="0"/>
              <a:t>geo</a:t>
            </a:r>
            <a:r>
              <a:rPr lang="ru-RU" sz="1400" dirty="0" smtClean="0"/>
              <a:t> ограничениями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Не использовать </a:t>
            </a:r>
            <a:r>
              <a:rPr lang="en-US" sz="1400" dirty="0"/>
              <a:t>HTTP-</a:t>
            </a:r>
            <a:r>
              <a:rPr lang="ru-RU" sz="1400" dirty="0" smtClean="0"/>
              <a:t>код </a:t>
            </a:r>
            <a:r>
              <a:rPr lang="en-US" sz="1400" dirty="0" smtClean="0"/>
              <a:t>3xx</a:t>
            </a:r>
            <a:r>
              <a:rPr lang="ru-RU" sz="1400" dirty="0" smtClean="0"/>
              <a:t> внутри документов зеркал (не основного хоста)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Хранить лог всех точек входа (источник поисковая система). Агрегировать данные в кластеры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Следить за динамикой изменения количества проиндексированных, но не имеющих трафика документов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Отклонять ссылки только если они действительно создают проблемы</a:t>
            </a:r>
          </a:p>
          <a:p>
            <a:endParaRPr lang="ru-RU" sz="1400" dirty="0"/>
          </a:p>
        </p:txBody>
      </p:sp>
      <p:pic>
        <p:nvPicPr>
          <p:cNvPr id="1028" name="Picture 4" descr="analysis, analytics, analyze, business, design, eye, eyeball, eyesight, idea, imagination, look, plan, review, search, see, strategic, strategy, surveillance, vision, watch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61" y="182883"/>
            <a:ext cx="814872" cy="81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65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422" y="1825266"/>
            <a:ext cx="6141779" cy="376607"/>
          </a:xfrm>
        </p:spPr>
        <p:txBody>
          <a:bodyPr/>
          <a:lstStyle/>
          <a:p>
            <a:r>
              <a:rPr lang="ru-RU" sz="1600" dirty="0" smtClean="0"/>
              <a:t>Спасибо!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538164" y="2121408"/>
            <a:ext cx="8378119" cy="980237"/>
          </a:xfrm>
        </p:spPr>
        <p:txBody>
          <a:bodyPr/>
          <a:lstStyle/>
          <a:p>
            <a:r>
              <a:rPr lang="ru-RU" dirty="0" smtClean="0"/>
              <a:t>Николай Чудинов</a:t>
            </a:r>
          </a:p>
          <a:p>
            <a:r>
              <a:rPr lang="en-US" dirty="0" smtClean="0"/>
              <a:t>chudinov@corp.mail.ru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46300" y="2759583"/>
            <a:ext cx="2146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Руководитель направления 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поисковой оптимизации</a:t>
            </a:r>
            <a:endParaRPr lang="ru-RU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2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104" y="372583"/>
            <a:ext cx="5665930" cy="587998"/>
          </a:xfrm>
        </p:spPr>
        <p:txBody>
          <a:bodyPr/>
          <a:lstStyle/>
          <a:p>
            <a:r>
              <a:rPr lang="ru-RU" dirty="0" smtClean="0"/>
              <a:t>        Структура доклада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415104" y="1012385"/>
            <a:ext cx="5665930" cy="657928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dirty="0" smtClean="0"/>
              <a:t>Требования поисковых систем и владельцев сайтов</a:t>
            </a:r>
          </a:p>
          <a:p>
            <a:pPr marL="342900" indent="-342900">
              <a:buAutoNum type="arabicPeriod"/>
            </a:pPr>
            <a:r>
              <a:rPr lang="en-US" dirty="0" smtClean="0"/>
              <a:t>SEO-</a:t>
            </a:r>
            <a:r>
              <a:rPr lang="ru-RU" dirty="0" smtClean="0"/>
              <a:t>мифы </a:t>
            </a:r>
            <a:r>
              <a:rPr lang="ru-RU" dirty="0" smtClean="0"/>
              <a:t>о порталах</a:t>
            </a:r>
          </a:p>
          <a:p>
            <a:pPr marL="342900" indent="-342900">
              <a:buAutoNum type="arabicPeriod"/>
            </a:pPr>
            <a:r>
              <a:rPr lang="ru-RU" dirty="0" smtClean="0"/>
              <a:t>Сложности оптимизации больших данных</a:t>
            </a:r>
          </a:p>
          <a:p>
            <a:pPr marL="342900" indent="-342900">
              <a:buAutoNum type="arabicPeriod"/>
            </a:pPr>
            <a:r>
              <a:rPr lang="ru-RU" dirty="0" smtClean="0"/>
              <a:t>Гипотезы для проверки</a:t>
            </a:r>
          </a:p>
          <a:p>
            <a:pPr marL="342900" indent="-342900">
              <a:buAutoNum type="arabicPeriod"/>
            </a:pPr>
            <a:r>
              <a:rPr lang="ru-RU" dirty="0" smtClean="0"/>
              <a:t>Статистика больших коллекций</a:t>
            </a:r>
          </a:p>
          <a:p>
            <a:pPr marL="342900" indent="-342900">
              <a:buAutoNum type="arabicPeriod"/>
            </a:pPr>
            <a:r>
              <a:rPr lang="ru-RU" dirty="0" smtClean="0"/>
              <a:t>Что полезно</a:t>
            </a:r>
          </a:p>
          <a:p>
            <a:pPr marL="342900" indent="-342900">
              <a:buAutoNum type="arabicPeriod"/>
            </a:pPr>
            <a:r>
              <a:rPr lang="ru-RU" dirty="0" smtClean="0"/>
              <a:t>Так что же такое «Большой сайт»?</a:t>
            </a:r>
            <a:endParaRPr lang="ru-RU" dirty="0"/>
          </a:p>
        </p:txBody>
      </p:sp>
      <p:pic>
        <p:nvPicPr>
          <p:cNvPr id="6146" name="Picture 2" descr="3d, app, application, art, box, build, computer, construct, creative, cube, design, development, digital, geometry, graphic, logo, model, modeling, object, primitive, process, project, prototyping, softwar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" y="180332"/>
            <a:ext cx="780249" cy="78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85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372583"/>
            <a:ext cx="6693408" cy="587998"/>
          </a:xfrm>
        </p:spPr>
        <p:txBody>
          <a:bodyPr/>
          <a:lstStyle/>
          <a:p>
            <a:r>
              <a:rPr lang="ru-RU" dirty="0"/>
              <a:t>Требования владельца сайта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415103" y="1012385"/>
            <a:ext cx="7851441" cy="657928"/>
          </a:xfrm>
        </p:spPr>
        <p:txBody>
          <a:bodyPr/>
          <a:lstStyle/>
          <a:p>
            <a:r>
              <a:rPr lang="ru-RU" dirty="0"/>
              <a:t>- обновляемый уникальный контент</a:t>
            </a:r>
          </a:p>
          <a:p>
            <a:r>
              <a:rPr lang="ru-RU" dirty="0"/>
              <a:t>- в</a:t>
            </a:r>
            <a:r>
              <a:rPr lang="ru-RU" dirty="0" smtClean="0"/>
              <a:t>ысокая скорость </a:t>
            </a:r>
            <a:r>
              <a:rPr lang="ru-RU" dirty="0"/>
              <a:t>попадания в индекс</a:t>
            </a:r>
          </a:p>
          <a:p>
            <a:r>
              <a:rPr lang="ru-RU" dirty="0"/>
              <a:t>- короткий лаг от создания до получения трафика</a:t>
            </a:r>
          </a:p>
          <a:p>
            <a:r>
              <a:rPr lang="ru-RU" dirty="0"/>
              <a:t>- отсутствие любых технических ошибок (баги, аптайм, и т.д.)</a:t>
            </a:r>
          </a:p>
          <a:p>
            <a:r>
              <a:rPr lang="ru-RU" dirty="0"/>
              <a:t>- соблюдение </a:t>
            </a:r>
            <a:r>
              <a:rPr lang="ru-RU" dirty="0" smtClean="0"/>
              <a:t>UGC</a:t>
            </a:r>
            <a:r>
              <a:rPr lang="en-US" dirty="0" smtClean="0"/>
              <a:t>-</a:t>
            </a:r>
            <a:r>
              <a:rPr lang="ru-RU" dirty="0" smtClean="0"/>
              <a:t>политики </a:t>
            </a:r>
            <a:r>
              <a:rPr lang="ru-RU" dirty="0"/>
              <a:t>(модерация + проверка форм)</a:t>
            </a:r>
          </a:p>
          <a:p>
            <a:r>
              <a:rPr lang="ru-RU" dirty="0"/>
              <a:t>- стабильное количество активных точек входа</a:t>
            </a:r>
          </a:p>
          <a:p>
            <a:r>
              <a:rPr lang="ru-RU" dirty="0"/>
              <a:t>- защита от внешних факторов</a:t>
            </a:r>
          </a:p>
        </p:txBody>
      </p:sp>
      <p:pic>
        <p:nvPicPr>
          <p:cNvPr id="9218" name="Picture 2" descr="achievement, aim, ambition, arrow, aspirations, bulls eye, business, center, design, development, goal, objective, pen, pencil, shoot, sport, strategy, success, target, targeting, tool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72" y="266800"/>
            <a:ext cx="587998" cy="58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82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1443" y="372583"/>
            <a:ext cx="7632265" cy="587998"/>
          </a:xfrm>
        </p:spPr>
        <p:txBody>
          <a:bodyPr/>
          <a:lstStyle/>
          <a:p>
            <a:pPr marL="342900" indent="-342900"/>
            <a:r>
              <a:rPr lang="ru-RU" dirty="0"/>
              <a:t>Требования поисковых систем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415104" y="1012385"/>
            <a:ext cx="3519587" cy="657928"/>
          </a:xfrm>
        </p:spPr>
        <p:txBody>
          <a:bodyPr/>
          <a:lstStyle/>
          <a:p>
            <a:r>
              <a:rPr lang="ru-RU" dirty="0" smtClean="0"/>
              <a:t>Обязательные</a:t>
            </a:r>
            <a:r>
              <a:rPr lang="ru-RU" dirty="0"/>
              <a:t>:</a:t>
            </a:r>
          </a:p>
          <a:p>
            <a:r>
              <a:rPr lang="ru-RU" dirty="0"/>
              <a:t>- скорость сканирования</a:t>
            </a:r>
          </a:p>
          <a:p>
            <a:r>
              <a:rPr lang="ru-RU" dirty="0"/>
              <a:t>- стабильный отклик</a:t>
            </a:r>
          </a:p>
          <a:p>
            <a:r>
              <a:rPr lang="ru-RU" dirty="0"/>
              <a:t>- доступность старых документов</a:t>
            </a:r>
          </a:p>
          <a:p>
            <a:r>
              <a:rPr lang="ru-RU" dirty="0"/>
              <a:t>- малый % ошибок (5хх, 4хх)</a:t>
            </a:r>
          </a:p>
          <a:p>
            <a:r>
              <a:rPr lang="ru-RU" dirty="0" smtClean="0"/>
              <a:t>- уникальный контент</a:t>
            </a:r>
            <a:endParaRPr lang="en-US" dirty="0" smtClean="0"/>
          </a:p>
          <a:p>
            <a:r>
              <a:rPr lang="ru-RU" dirty="0" smtClean="0"/>
              <a:t>- отсутствие дубликатов</a:t>
            </a:r>
          </a:p>
          <a:p>
            <a:r>
              <a:rPr lang="ru-RU" dirty="0" smtClean="0"/>
              <a:t>- разметка документа</a:t>
            </a:r>
            <a:endParaRPr lang="ru-RU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4629462" y="1018011"/>
            <a:ext cx="4209738" cy="657928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168DE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Желательные:</a:t>
            </a:r>
          </a:p>
          <a:p>
            <a:r>
              <a:rPr lang="ru-RU" dirty="0" smtClean="0"/>
              <a:t>- мобильная версия </a:t>
            </a:r>
          </a:p>
          <a:p>
            <a:r>
              <a:rPr lang="ru-RU" dirty="0" smtClean="0"/>
              <a:t>- </a:t>
            </a:r>
            <a:r>
              <a:rPr lang="en-US" dirty="0" smtClean="0"/>
              <a:t>SSL</a:t>
            </a:r>
            <a:endParaRPr lang="ru-RU" dirty="0" smtClean="0"/>
          </a:p>
          <a:p>
            <a:r>
              <a:rPr lang="ru-RU" dirty="0" smtClean="0"/>
              <a:t>- разметка документа (профильные)</a:t>
            </a:r>
          </a:p>
          <a:p>
            <a:r>
              <a:rPr lang="ru-RU" dirty="0" smtClean="0"/>
              <a:t>- эффективная карта параметров в url</a:t>
            </a:r>
          </a:p>
          <a:p>
            <a:r>
              <a:rPr lang="ru-RU" dirty="0" smtClean="0"/>
              <a:t>- стабильная политика зеркал</a:t>
            </a:r>
          </a:p>
          <a:p>
            <a:r>
              <a:rPr lang="ru-RU" dirty="0" smtClean="0"/>
              <a:t>- </a:t>
            </a:r>
            <a:r>
              <a:rPr lang="ru-RU" dirty="0"/>
              <a:t>п</a:t>
            </a:r>
            <a:r>
              <a:rPr lang="ru-RU" dirty="0" smtClean="0"/>
              <a:t>олитика модерации UGC</a:t>
            </a:r>
            <a:endParaRPr lang="ru-RU" dirty="0"/>
          </a:p>
        </p:txBody>
      </p:sp>
      <p:pic>
        <p:nvPicPr>
          <p:cNvPr id="8194" name="Picture 2" descr="app, application, build, cog, cogwheel, configuration, construct, design, development, engineering, gear, industry, instrument, invention, key, mechanic, options, power, preferences, repair, settings, setup, software, support, system, tool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12" y="194480"/>
            <a:ext cx="700266" cy="70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37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othunter.ru/style/images/bh_new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8676"/>
          <a:stretch/>
        </p:blipFill>
        <p:spPr bwMode="auto">
          <a:xfrm>
            <a:off x="5217092" y="5647"/>
            <a:ext cx="393613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574" y="372583"/>
            <a:ext cx="5371460" cy="587998"/>
          </a:xfrm>
        </p:spPr>
        <p:txBody>
          <a:bodyPr/>
          <a:lstStyle/>
          <a:p>
            <a:r>
              <a:rPr lang="ru-RU" dirty="0" smtClean="0"/>
              <a:t>   Все цифры знаете?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415103" y="1012385"/>
            <a:ext cx="7851441" cy="657928"/>
          </a:xfrm>
        </p:spPr>
        <p:txBody>
          <a:bodyPr/>
          <a:lstStyle/>
          <a:p>
            <a:r>
              <a:rPr lang="ru-RU" dirty="0" smtClean="0"/>
              <a:t>Спросите у вашего маркетолога:</a:t>
            </a:r>
          </a:p>
          <a:p>
            <a:pPr marL="285750" indent="-285750">
              <a:buFontTx/>
              <a:buChar char="-"/>
            </a:pPr>
            <a:r>
              <a:rPr lang="ru-RU" dirty="0"/>
              <a:t>есть ли новички в сегменте вашего рынка?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как меняется количество точек входа и почему?</a:t>
            </a:r>
          </a:p>
          <a:p>
            <a:pPr marL="285750" indent="-285750">
              <a:buFontTx/>
              <a:buChar char="-"/>
            </a:pPr>
            <a:r>
              <a:rPr lang="ru-RU" dirty="0"/>
              <a:t>к</a:t>
            </a:r>
            <a:r>
              <a:rPr lang="ru-RU" dirty="0" smtClean="0"/>
              <a:t>акова динамика трафика по сегментам?</a:t>
            </a:r>
          </a:p>
          <a:p>
            <a:pPr marL="285750" indent="-285750">
              <a:buFontTx/>
              <a:buChar char="-"/>
            </a:pPr>
            <a:r>
              <a:rPr lang="ru-RU" dirty="0"/>
              <a:t>е</a:t>
            </a:r>
            <a:r>
              <a:rPr lang="ru-RU" dirty="0" smtClean="0"/>
              <a:t>сли мы потеряем сегмент аудитории, </a:t>
            </a:r>
          </a:p>
          <a:p>
            <a:r>
              <a:rPr lang="ru-RU" dirty="0" smtClean="0"/>
              <a:t>то кто из конкурентов их подберет?</a:t>
            </a:r>
          </a:p>
          <a:p>
            <a:pPr marL="285750" indent="-285750">
              <a:buFontTx/>
              <a:buChar char="-"/>
            </a:pPr>
            <a:r>
              <a:rPr lang="ru-RU" dirty="0"/>
              <a:t>е</a:t>
            </a:r>
            <a:r>
              <a:rPr lang="ru-RU" dirty="0" smtClean="0"/>
              <a:t>сли мы увеличим число </a:t>
            </a:r>
            <a:r>
              <a:rPr lang="en-US" dirty="0" smtClean="0"/>
              <a:t>LP</a:t>
            </a:r>
            <a:r>
              <a:rPr lang="ru-RU" dirty="0" smtClean="0"/>
              <a:t> в 2 раза, на сколько </a:t>
            </a:r>
            <a:r>
              <a:rPr lang="ru-RU" dirty="0" smtClean="0"/>
              <a:t>увеличится </a:t>
            </a:r>
            <a:r>
              <a:rPr lang="ru-RU" dirty="0" smtClean="0"/>
              <a:t>трафик?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сколько </a:t>
            </a:r>
            <a:r>
              <a:rPr lang="en-US" dirty="0"/>
              <a:t>LP</a:t>
            </a:r>
            <a:r>
              <a:rPr lang="ru-RU" dirty="0"/>
              <a:t> приносят пользу</a:t>
            </a:r>
            <a:r>
              <a:rPr lang="ru-RU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ru-RU" dirty="0"/>
              <a:t>с</a:t>
            </a:r>
            <a:r>
              <a:rPr lang="ru-RU" dirty="0" smtClean="0"/>
              <a:t>колько тем в контенте, какие приносят </a:t>
            </a:r>
            <a:r>
              <a:rPr lang="en-US" dirty="0" smtClean="0"/>
              <a:t>max</a:t>
            </a:r>
            <a:r>
              <a:rPr lang="ru-RU" dirty="0" smtClean="0"/>
              <a:t> трафик и конверсию?</a:t>
            </a:r>
            <a:endParaRPr lang="ru-RU" dirty="0"/>
          </a:p>
          <a:p>
            <a:pPr marL="285750" indent="-285750">
              <a:buFontTx/>
              <a:buChar char="-"/>
            </a:pPr>
            <a:endParaRPr lang="ru-RU" dirty="0" smtClean="0"/>
          </a:p>
        </p:txBody>
      </p:sp>
      <p:pic>
        <p:nvPicPr>
          <p:cNvPr id="2052" name="Picture 4" descr="anatomy, brain, brainstorming, bulb, creative, design, development, energy, idea, imagination, innovation, inspiration, invention, knowledge, lamp, light, physics, power, research, solution, storm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63" y="43902"/>
            <a:ext cx="828899" cy="8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09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104" y="372583"/>
            <a:ext cx="5665930" cy="587998"/>
          </a:xfrm>
        </p:spPr>
        <p:txBody>
          <a:bodyPr/>
          <a:lstStyle/>
          <a:p>
            <a:r>
              <a:rPr lang="ru-RU" dirty="0" smtClean="0"/>
              <a:t>      Что </a:t>
            </a:r>
            <a:r>
              <a:rPr lang="ru-RU" dirty="0"/>
              <a:t>такое большой </a:t>
            </a:r>
            <a:r>
              <a:rPr lang="ru-RU" dirty="0" smtClean="0"/>
              <a:t>сайт</a:t>
            </a:r>
            <a:r>
              <a:rPr lang="ru-RU" dirty="0"/>
              <a:t>?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415103" y="1275725"/>
            <a:ext cx="7851441" cy="657928"/>
          </a:xfrm>
        </p:spPr>
        <p:txBody>
          <a:bodyPr/>
          <a:lstStyle/>
          <a:p>
            <a:r>
              <a:rPr lang="ru-RU" dirty="0" smtClean="0"/>
              <a:t>- от </a:t>
            </a:r>
            <a:r>
              <a:rPr lang="ru-RU" dirty="0"/>
              <a:t>500 </a:t>
            </a:r>
            <a:r>
              <a:rPr lang="ru-RU" dirty="0" smtClean="0"/>
              <a:t>тыс. </a:t>
            </a:r>
            <a:r>
              <a:rPr lang="ru-RU" dirty="0"/>
              <a:t>документов в индексе</a:t>
            </a:r>
          </a:p>
          <a:p>
            <a:r>
              <a:rPr lang="ru-RU" dirty="0" smtClean="0"/>
              <a:t>- количество </a:t>
            </a:r>
            <a:r>
              <a:rPr lang="ru-RU" dirty="0"/>
              <a:t>сканированных </a:t>
            </a:r>
            <a:endParaRPr lang="ru-RU" dirty="0" smtClean="0"/>
          </a:p>
          <a:p>
            <a:r>
              <a:rPr lang="ru-RU" dirty="0" smtClean="0"/>
              <a:t>страниц </a:t>
            </a:r>
            <a:r>
              <a:rPr lang="ru-RU" dirty="0"/>
              <a:t>в день от 30 </a:t>
            </a:r>
            <a:r>
              <a:rPr lang="ru-RU" dirty="0" smtClean="0"/>
              <a:t>тыс. </a:t>
            </a:r>
            <a:endParaRPr lang="ru-RU" dirty="0"/>
          </a:p>
          <a:p>
            <a:r>
              <a:rPr lang="ru-RU" dirty="0" smtClean="0"/>
              <a:t>- количество </a:t>
            </a:r>
            <a:r>
              <a:rPr lang="ru-RU" dirty="0"/>
              <a:t>точек входа не менее </a:t>
            </a:r>
            <a:endParaRPr lang="ru-RU" dirty="0" smtClean="0"/>
          </a:p>
          <a:p>
            <a:r>
              <a:rPr lang="ru-RU" dirty="0" smtClean="0"/>
              <a:t>20 тыс. </a:t>
            </a:r>
            <a:r>
              <a:rPr lang="ru-RU" dirty="0"/>
              <a:t>в день</a:t>
            </a:r>
          </a:p>
          <a:p>
            <a:r>
              <a:rPr lang="ru-RU" dirty="0" smtClean="0"/>
              <a:t>- поисковый </a:t>
            </a:r>
            <a:r>
              <a:rPr lang="ru-RU" dirty="0"/>
              <a:t>трафик от 300 </a:t>
            </a:r>
            <a:r>
              <a:rPr lang="ru-RU" dirty="0" smtClean="0"/>
              <a:t>тыс. </a:t>
            </a:r>
            <a:r>
              <a:rPr lang="ru-RU" dirty="0"/>
              <a:t>в </a:t>
            </a:r>
            <a:r>
              <a:rPr lang="ru-RU" dirty="0" smtClean="0"/>
              <a:t>день</a:t>
            </a:r>
          </a:p>
          <a:p>
            <a:r>
              <a:rPr lang="ru-RU" dirty="0" smtClean="0"/>
              <a:t>- перепады </a:t>
            </a:r>
            <a:r>
              <a:rPr lang="en-US" dirty="0" smtClean="0"/>
              <a:t>week </a:t>
            </a:r>
            <a:r>
              <a:rPr lang="ru-RU" dirty="0" smtClean="0"/>
              <a:t>трафика от 0,2 млн</a:t>
            </a:r>
          </a:p>
          <a:p>
            <a:r>
              <a:rPr lang="ru-RU" dirty="0" smtClean="0"/>
              <a:t>- обход: ночной </a:t>
            </a:r>
            <a:r>
              <a:rPr lang="en-US" dirty="0" smtClean="0"/>
              <a:t>rps</a:t>
            </a:r>
            <a:r>
              <a:rPr lang="ru-RU" dirty="0" smtClean="0"/>
              <a:t>  </a:t>
            </a:r>
            <a:r>
              <a:rPr lang="en-US" dirty="0" smtClean="0"/>
              <a:t>&gt;</a:t>
            </a:r>
            <a:r>
              <a:rPr lang="ru-RU" dirty="0" smtClean="0"/>
              <a:t> дневного трафика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773" y="858728"/>
            <a:ext cx="4495716" cy="2260703"/>
          </a:xfrm>
          <a:prstGeom prst="rect">
            <a:avLst/>
          </a:prstGeom>
        </p:spPr>
      </p:pic>
      <p:pic>
        <p:nvPicPr>
          <p:cNvPr id="7170" name="Picture 2" descr="calipers, construct, construction, design, development, engineering, equipment, graphic, industry, instrument, invent, invention, measure, precision, repair, ruler, settings, setup, size, tool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75" y="353130"/>
            <a:ext cx="831937" cy="8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27949" y="517348"/>
            <a:ext cx="17812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168DE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ru-RU" sz="1000" dirty="0">
                <a:solidFill>
                  <a:srgbClr val="168DE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позиции </a:t>
            </a:r>
            <a:r>
              <a:rPr lang="ru-RU" sz="1000" dirty="0" smtClean="0">
                <a:solidFill>
                  <a:srgbClr val="168DE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вебмастера</a:t>
            </a:r>
            <a:r>
              <a:rPr lang="en-US" sz="1000" dirty="0" smtClean="0">
                <a:solidFill>
                  <a:srgbClr val="168DE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endParaRPr lang="ru-RU" sz="1000" dirty="0">
              <a:solidFill>
                <a:srgbClr val="168DE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11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104" y="372583"/>
            <a:ext cx="5665930" cy="587998"/>
          </a:xfrm>
        </p:spPr>
        <p:txBody>
          <a:bodyPr/>
          <a:lstStyle/>
          <a:p>
            <a:r>
              <a:rPr lang="ru-RU" dirty="0" smtClean="0"/>
              <a:t>      Что </a:t>
            </a:r>
            <a:r>
              <a:rPr lang="ru-RU" dirty="0"/>
              <a:t>такое большой </a:t>
            </a:r>
            <a:r>
              <a:rPr lang="ru-RU" dirty="0" smtClean="0"/>
              <a:t>сайт?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415103" y="1275725"/>
            <a:ext cx="7851441" cy="65792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ru-RU" sz="1200" dirty="0" smtClean="0"/>
              <a:t>Большое множество текстовых документов (пример: Ответы</a:t>
            </a:r>
            <a:r>
              <a:rPr lang="en-US" sz="1200" dirty="0" smtClean="0"/>
              <a:t>@Mail.ru</a:t>
            </a:r>
            <a:r>
              <a:rPr lang="ru-RU" sz="12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Множественное использование фоновых, шумовых слов (контент соц. сетей</a:t>
            </a:r>
            <a:r>
              <a:rPr lang="ru-RU" sz="12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ru-RU" sz="1200" dirty="0" smtClean="0"/>
              <a:t>Пересечение тем в узком подмножестве документов (посты в </a:t>
            </a:r>
            <a:r>
              <a:rPr lang="en-US" sz="1200" dirty="0" smtClean="0"/>
              <a:t>FB</a:t>
            </a:r>
            <a:r>
              <a:rPr lang="ru-RU" sz="12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ru-RU" sz="1200" dirty="0" smtClean="0"/>
              <a:t>Восстановление иерархии </a:t>
            </a:r>
            <a:r>
              <a:rPr lang="ru-RU" sz="1200" dirty="0"/>
              <a:t>тем коллекции (контент соц. сетей</a:t>
            </a:r>
            <a:r>
              <a:rPr lang="ru-RU" sz="12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ru-RU" sz="1200" dirty="0" smtClean="0"/>
              <a:t>Анализ и классификация тональности текстового документа (отзывы, твиты, и т.д.)</a:t>
            </a:r>
          </a:p>
          <a:p>
            <a:pPr marL="285750" indent="-285750">
              <a:buFontTx/>
              <a:buChar char="-"/>
            </a:pPr>
            <a:r>
              <a:rPr lang="ru-RU" sz="1200" dirty="0" smtClean="0"/>
              <a:t>Категоризация, классификация, обработка аннотированных текстовых документов</a:t>
            </a:r>
          </a:p>
          <a:p>
            <a:pPr marL="285750" indent="-285750">
              <a:buFontTx/>
              <a:buChar char="-"/>
            </a:pPr>
            <a:r>
              <a:rPr lang="ru-RU" sz="1200" dirty="0" smtClean="0"/>
              <a:t>Анализ и агрегирование новостных потоков на основе извлеченной семантической информации</a:t>
            </a:r>
          </a:p>
          <a:p>
            <a:pPr marL="285750" indent="-285750">
              <a:buFontTx/>
              <a:buChar char="-"/>
            </a:pPr>
            <a:r>
              <a:rPr lang="ru-RU" sz="1200" dirty="0" smtClean="0"/>
              <a:t>Организация </a:t>
            </a:r>
            <a:r>
              <a:rPr lang="ru-RU" sz="1200" dirty="0"/>
              <a:t>работы </a:t>
            </a:r>
            <a:r>
              <a:rPr lang="ru-RU" sz="1200" dirty="0" err="1" smtClean="0"/>
              <a:t>фетчера</a:t>
            </a:r>
            <a:r>
              <a:rPr lang="ru-RU" sz="1200" dirty="0" smtClean="0"/>
              <a:t> (квоты и правила</a:t>
            </a:r>
            <a:r>
              <a:rPr lang="ru-RU" sz="1200" smtClean="0"/>
              <a:t>, пример: </a:t>
            </a:r>
            <a:r>
              <a:rPr lang="en-US" sz="1200" dirty="0" smtClean="0"/>
              <a:t>^/[^/]*/[^/]*/</a:t>
            </a:r>
            <a:r>
              <a:rPr lang="en-US" sz="1200" dirty="0"/>
              <a:t>page\-[0-9]+\.html</a:t>
            </a:r>
            <a:r>
              <a:rPr lang="en-US" sz="1200" dirty="0" smtClean="0"/>
              <a:t>$</a:t>
            </a:r>
            <a:r>
              <a:rPr lang="ru-RU" sz="12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ru-RU" sz="1200" dirty="0" smtClean="0"/>
              <a:t>Выявление дубликатов, очистка индекса (пример: соц. профили)</a:t>
            </a:r>
          </a:p>
          <a:p>
            <a:pPr marL="285750" indent="-285750">
              <a:buFontTx/>
              <a:buChar char="-"/>
            </a:pPr>
            <a:r>
              <a:rPr lang="ru-RU" sz="1200" dirty="0" smtClean="0"/>
              <a:t>Аппаратная подготовка в работе с большими данными</a:t>
            </a:r>
          </a:p>
          <a:p>
            <a:pPr marL="285750" indent="-285750">
              <a:buFontTx/>
              <a:buChar char="-"/>
            </a:pPr>
            <a:r>
              <a:rPr lang="ru-RU" sz="1200" dirty="0" smtClean="0"/>
              <a:t>Распределение нагрузки и суточное квотирование (мобильная версия + </a:t>
            </a:r>
            <a:r>
              <a:rPr lang="en-US" sz="1200" dirty="0" smtClean="0"/>
              <a:t>https</a:t>
            </a:r>
            <a:r>
              <a:rPr lang="ru-RU" sz="1200" dirty="0" smtClean="0"/>
              <a:t>)</a:t>
            </a:r>
          </a:p>
        </p:txBody>
      </p:sp>
      <p:pic>
        <p:nvPicPr>
          <p:cNvPr id="7170" name="Picture 2" descr="calipers, construct, construction, design, development, engineering, equipment, graphic, industry, instrument, invent, invention, measure, precision, repair, ruler, settings, setup, size, tool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75" y="353130"/>
            <a:ext cx="831937" cy="8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35264" y="517348"/>
            <a:ext cx="23150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168DE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ru-RU" sz="1000" dirty="0">
                <a:solidFill>
                  <a:srgbClr val="168DE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позиции </a:t>
            </a:r>
            <a:r>
              <a:rPr lang="ru-RU" sz="1000" dirty="0" smtClean="0">
                <a:solidFill>
                  <a:srgbClr val="168DE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поисковой системы</a:t>
            </a:r>
            <a:r>
              <a:rPr lang="en-US" sz="1000" dirty="0" smtClean="0">
                <a:solidFill>
                  <a:srgbClr val="168DE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endParaRPr lang="ru-RU" sz="1000" dirty="0">
              <a:solidFill>
                <a:srgbClr val="168DE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04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104" y="372583"/>
            <a:ext cx="5665930" cy="587998"/>
          </a:xfrm>
        </p:spPr>
        <p:txBody>
          <a:bodyPr/>
          <a:lstStyle/>
          <a:p>
            <a:r>
              <a:rPr lang="ru-RU" dirty="0" smtClean="0"/>
              <a:t>      Что </a:t>
            </a:r>
            <a:r>
              <a:rPr lang="ru-RU" dirty="0"/>
              <a:t>такое большой </a:t>
            </a:r>
            <a:r>
              <a:rPr lang="ru-RU" dirty="0" smtClean="0"/>
              <a:t>сайт?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415103" y="1275725"/>
            <a:ext cx="7851441" cy="65792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ru-RU" sz="1200" dirty="0" smtClean="0"/>
              <a:t>Сложно </a:t>
            </a:r>
            <a:r>
              <a:rPr lang="ru-RU" sz="1200" dirty="0"/>
              <a:t>определить, к каким темам относится каждый </a:t>
            </a:r>
            <a:r>
              <a:rPr lang="ru-RU" sz="1200" dirty="0" smtClean="0"/>
              <a:t>документ (если нет </a:t>
            </a:r>
            <a:r>
              <a:rPr lang="en-US" sz="1200" dirty="0" smtClean="0"/>
              <a:t>RDF</a:t>
            </a:r>
            <a:r>
              <a:rPr lang="ru-RU" sz="1200" dirty="0" smtClean="0"/>
              <a:t> или общепринятых словарей </a:t>
            </a:r>
            <a:r>
              <a:rPr lang="en-US" sz="1200" dirty="0" smtClean="0"/>
              <a:t>hCard</a:t>
            </a:r>
            <a:r>
              <a:rPr lang="ru-RU" sz="1200" dirty="0" smtClean="0"/>
              <a:t>, </a:t>
            </a:r>
            <a:r>
              <a:rPr lang="en-US" sz="1200" dirty="0" smtClean="0"/>
              <a:t>hAtom</a:t>
            </a:r>
            <a:r>
              <a:rPr lang="ru-RU" sz="1200" dirty="0" smtClean="0"/>
              <a:t> и т.д.)</a:t>
            </a:r>
            <a:endParaRPr lang="ru-RU" sz="1200" dirty="0"/>
          </a:p>
          <a:p>
            <a:pPr marL="285750" indent="-285750">
              <a:buFontTx/>
              <a:buChar char="-"/>
            </a:pPr>
            <a:r>
              <a:rPr lang="ru-RU" sz="1200" dirty="0" smtClean="0"/>
              <a:t>Есть сложность определения </a:t>
            </a:r>
            <a:r>
              <a:rPr lang="ru-RU" sz="1200" dirty="0"/>
              <a:t>числа статически различимых тем </a:t>
            </a:r>
            <a:endParaRPr lang="ru-RU" sz="1200" dirty="0" smtClean="0"/>
          </a:p>
          <a:p>
            <a:pPr marL="285750" indent="-285750">
              <a:buFontTx/>
              <a:buChar char="-"/>
            </a:pPr>
            <a:r>
              <a:rPr lang="ru-RU" sz="1200" dirty="0"/>
              <a:t>Частичное обучение (новое обобщение) на малых частях коллекции. Математические модели удобны, но полученные данные имеют крайне слабые лингвистические </a:t>
            </a:r>
            <a:r>
              <a:rPr lang="ru-RU" sz="1200" dirty="0" smtClean="0"/>
              <a:t>обоснования</a:t>
            </a:r>
            <a:endParaRPr lang="ru-RU" sz="1200" dirty="0"/>
          </a:p>
          <a:p>
            <a:pPr marL="285750" indent="-285750">
              <a:buFontTx/>
              <a:buChar char="-"/>
            </a:pPr>
            <a:r>
              <a:rPr lang="ru-RU" sz="1200" dirty="0"/>
              <a:t>При большем числе тем относительная перплексия уменьшается по мере разреживания словаря. Это объясняется тем, что темы не одинаковы по мощности. При случайном разреживании словаря малые темы становятся статистически незначимыми и перестают </a:t>
            </a:r>
            <a:r>
              <a:rPr lang="ru-RU" sz="1200" dirty="0" smtClean="0"/>
              <a:t>выявляться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При меньшем числе тем относительная перплексия увеличивается по мере разреживания словаря. Предположительно, это связано с тем, что тематическая модель вынужденно объединяет основные темы, различия между объединёнными темами становятся незначимыми, темы сближаются и становятся более похожи на униграммную модель коллекции.</a:t>
            </a:r>
            <a:endParaRPr lang="ru-RU" sz="1200" dirty="0" smtClean="0"/>
          </a:p>
          <a:p>
            <a:pPr marL="285750" indent="-285750">
              <a:buFontTx/>
              <a:buChar char="-"/>
            </a:pPr>
            <a:endParaRPr lang="ru-RU" sz="1200" dirty="0" smtClean="0"/>
          </a:p>
          <a:p>
            <a:pPr marL="285750" indent="-285750">
              <a:buFontTx/>
              <a:buChar char="-"/>
            </a:pPr>
            <a:endParaRPr lang="ru-RU" sz="1200" dirty="0"/>
          </a:p>
        </p:txBody>
      </p:sp>
      <p:pic>
        <p:nvPicPr>
          <p:cNvPr id="7170" name="Picture 2" descr="calipers, construct, construction, design, development, engineering, equipment, graphic, industry, instrument, invent, invention, measure, precision, repair, ruler, settings, setup, size, tool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75" y="353130"/>
            <a:ext cx="831937" cy="8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08414" y="517348"/>
            <a:ext cx="2127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168DE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ru-RU" sz="1000" dirty="0">
                <a:solidFill>
                  <a:srgbClr val="168DE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позиции </a:t>
            </a:r>
            <a:r>
              <a:rPr lang="en-US" sz="1000" dirty="0" smtClean="0">
                <a:solidFill>
                  <a:srgbClr val="168DE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machine learning]</a:t>
            </a:r>
            <a:endParaRPr lang="ru-RU" sz="1000" dirty="0">
              <a:solidFill>
                <a:srgbClr val="168DE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3277" y="3869741"/>
            <a:ext cx="5333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/>
              <a:t>Существует несколько способов оценки качества тематических моделей — </a:t>
            </a:r>
            <a:r>
              <a:rPr lang="ru-RU" sz="800" i="1" dirty="0" smtClean="0"/>
              <a:t> наиболее </a:t>
            </a:r>
            <a:r>
              <a:rPr lang="ru-RU" sz="800" i="1" dirty="0"/>
              <a:t>распространённым критерием является перплексия, зависящая от мощности словаря и распределения частот слов в коллекции документов. Относительная перплексия </a:t>
            </a:r>
            <a:r>
              <a:rPr lang="ru-RU" sz="800" i="1" dirty="0" smtClean="0"/>
              <a:t> </a:t>
            </a:r>
            <a:r>
              <a:rPr lang="en-US" sz="800" i="1" dirty="0" smtClean="0"/>
              <a:t>~ </a:t>
            </a:r>
            <a:r>
              <a:rPr lang="ru-RU" sz="800" i="1" dirty="0" smtClean="0"/>
              <a:t>мера </a:t>
            </a:r>
            <a:r>
              <a:rPr lang="ru-RU" sz="800" i="1" dirty="0"/>
              <a:t>качества тематических моделей</a:t>
            </a:r>
          </a:p>
        </p:txBody>
      </p:sp>
    </p:spTree>
    <p:extLst>
      <p:ext uri="{BB962C8B-B14F-4D97-AF65-F5344CB8AC3E}">
        <p14:creationId xmlns:p14="http://schemas.microsoft.com/office/powerpoint/2010/main" val="79259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8758" y="372583"/>
            <a:ext cx="5042276" cy="587998"/>
          </a:xfrm>
        </p:spPr>
        <p:txBody>
          <a:bodyPr/>
          <a:lstStyle/>
          <a:p>
            <a:r>
              <a:rPr lang="ru-RU" dirty="0" smtClean="0"/>
              <a:t>Сложности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415103" y="1085535"/>
            <a:ext cx="7851441" cy="657928"/>
          </a:xfrm>
        </p:spPr>
        <p:txBody>
          <a:bodyPr/>
          <a:lstStyle/>
          <a:p>
            <a:r>
              <a:rPr lang="ru-RU" dirty="0" smtClean="0"/>
              <a:t>- количество </a:t>
            </a:r>
            <a:r>
              <a:rPr lang="ru-RU" dirty="0"/>
              <a:t>создаваемого контента </a:t>
            </a:r>
            <a:endParaRPr lang="ru-RU" dirty="0" smtClean="0"/>
          </a:p>
          <a:p>
            <a:r>
              <a:rPr lang="ru-RU" dirty="0" smtClean="0"/>
              <a:t>больше объема индексируемого</a:t>
            </a:r>
            <a:endParaRPr lang="ru-RU" dirty="0"/>
          </a:p>
          <a:p>
            <a:r>
              <a:rPr lang="ru-RU" dirty="0" smtClean="0"/>
              <a:t>- не </a:t>
            </a:r>
            <a:r>
              <a:rPr lang="ru-RU" dirty="0"/>
              <a:t>полная модерация </a:t>
            </a:r>
            <a:r>
              <a:rPr lang="ru-RU" dirty="0" smtClean="0"/>
              <a:t>UGC</a:t>
            </a:r>
          </a:p>
          <a:p>
            <a:r>
              <a:rPr lang="ru-RU" dirty="0" smtClean="0"/>
              <a:t>- дубликаты</a:t>
            </a:r>
            <a:endParaRPr lang="ru-RU" dirty="0"/>
          </a:p>
          <a:p>
            <a:r>
              <a:rPr lang="ru-RU" dirty="0" smtClean="0"/>
              <a:t>- пересечение </a:t>
            </a:r>
            <a:r>
              <a:rPr lang="ru-RU" dirty="0"/>
              <a:t>разных типов разметки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пагинация и множественные сортировки</a:t>
            </a:r>
          </a:p>
          <a:p>
            <a:r>
              <a:rPr lang="ru-RU" dirty="0"/>
              <a:t>- профили пользователей и социальные графы</a:t>
            </a:r>
          </a:p>
          <a:p>
            <a:r>
              <a:rPr lang="ru-RU" dirty="0"/>
              <a:t>- краулинг с учетом прав на video (geo ip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124" name="Picture 4" descr="app, application, design, development, digital, electronic, graphic, interface, internet, network, online, optimization, page, seo, site, software, ui, ux, web, websit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65" y="214991"/>
            <a:ext cx="731559" cy="73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202" y="37441"/>
            <a:ext cx="2743798" cy="349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1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il.Ru Group">
  <a:themeElements>
    <a:clrScheme name="MailRuGroup">
      <a:dk1>
        <a:srgbClr val="50524F"/>
      </a:dk1>
      <a:lt1>
        <a:sysClr val="window" lastClr="FFFFFF"/>
      </a:lt1>
      <a:dk2>
        <a:srgbClr val="1777DB"/>
      </a:dk2>
      <a:lt2>
        <a:srgbClr val="FFFFFF"/>
      </a:lt2>
      <a:accent1>
        <a:srgbClr val="1777DB"/>
      </a:accent1>
      <a:accent2>
        <a:srgbClr val="FD9826"/>
      </a:accent2>
      <a:accent3>
        <a:srgbClr val="838E3D"/>
      </a:accent3>
      <a:accent4>
        <a:srgbClr val="4294B7"/>
      </a:accent4>
      <a:accent5>
        <a:srgbClr val="57397E"/>
      </a:accent5>
      <a:accent6>
        <a:srgbClr val="A6364F"/>
      </a:accent6>
      <a:hlink>
        <a:srgbClr val="FFFFFF"/>
      </a:hlink>
      <a:folHlink>
        <a:srgbClr val="FFFFF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sharepoint/v3/field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1995</TotalTime>
  <Words>1139</Words>
  <Application>Microsoft Office PowerPoint</Application>
  <PresentationFormat>Экран (16:9)</PresentationFormat>
  <Paragraphs>159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Mail.Ru Group</vt:lpstr>
      <vt:lpstr>All in Top Conf 2015 Незапрещенные рекомендации, на примере больших сайтов</vt:lpstr>
      <vt:lpstr>        Структура доклада</vt:lpstr>
      <vt:lpstr>Требования владельца сайта</vt:lpstr>
      <vt:lpstr>Требования поисковых систем</vt:lpstr>
      <vt:lpstr>   Все цифры знаете?</vt:lpstr>
      <vt:lpstr>      Что такое большой сайт? </vt:lpstr>
      <vt:lpstr>      Что такое большой сайт? </vt:lpstr>
      <vt:lpstr>      Что такое большой сайт? </vt:lpstr>
      <vt:lpstr>Сложности</vt:lpstr>
      <vt:lpstr>Особенности</vt:lpstr>
      <vt:lpstr>Мифы и заблуждения </vt:lpstr>
      <vt:lpstr>       Типовые задачи</vt:lpstr>
      <vt:lpstr>Гипотезы для проверки</vt:lpstr>
      <vt:lpstr>       Что полезно</vt:lpstr>
      <vt:lpstr>       Незапрещенные рекомендации</vt:lpstr>
      <vt:lpstr>       Незапрещенные рекомендации</vt:lpstr>
      <vt:lpstr>Спасибо!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Nikolaj Chudinov</cp:lastModifiedBy>
  <cp:revision>189</cp:revision>
  <dcterms:created xsi:type="dcterms:W3CDTF">2010-04-12T23:12:02Z</dcterms:created>
  <dcterms:modified xsi:type="dcterms:W3CDTF">2015-02-11T11:24:50Z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