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95" r:id="rId2"/>
    <p:sldId id="302" r:id="rId3"/>
    <p:sldId id="342" r:id="rId4"/>
    <p:sldId id="369" r:id="rId5"/>
    <p:sldId id="370" r:id="rId6"/>
    <p:sldId id="371" r:id="rId7"/>
    <p:sldId id="372" r:id="rId8"/>
    <p:sldId id="351" r:id="rId9"/>
    <p:sldId id="378" r:id="rId10"/>
    <p:sldId id="379" r:id="rId11"/>
    <p:sldId id="380" r:id="rId12"/>
    <p:sldId id="382" r:id="rId13"/>
    <p:sldId id="359" r:id="rId14"/>
    <p:sldId id="381" r:id="rId15"/>
    <p:sldId id="338" r:id="rId16"/>
  </p:sldIdLst>
  <p:sldSz cx="9144000" cy="6858000" type="screen4x3"/>
  <p:notesSz cx="6797675" cy="9926638"/>
  <p:embeddedFontLst>
    <p:embeddedFont>
      <p:font typeface="Roboto Light" panose="020B0604020202020204" charset="0"/>
      <p:regular r:id="rId19"/>
      <p: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Обложка" id="{956F5835-B0D2-1841-8EE3-E120EC34CE3C}">
          <p14:sldIdLst>
            <p14:sldId id="295"/>
          </p14:sldIdLst>
        </p14:section>
        <p14:section name="О компании" id="{AC57983F-71FC-0448-BFF0-4D379FE802D8}">
          <p14:sldIdLst>
            <p14:sldId id="302"/>
            <p14:sldId id="342"/>
            <p14:sldId id="369"/>
            <p14:sldId id="370"/>
            <p14:sldId id="371"/>
            <p14:sldId id="372"/>
            <p14:sldId id="351"/>
            <p14:sldId id="378"/>
            <p14:sldId id="379"/>
            <p14:sldId id="380"/>
            <p14:sldId id="382"/>
            <p14:sldId id="359"/>
            <p14:sldId id="381"/>
            <p14:sldId id="338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ергей Шебанин" initials="СШ" lastIdx="7" clrIdx="0"/>
  <p:cmAuthor id="1" name="Георгий Ефремов" initials="ГЕ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99"/>
    <a:srgbClr val="333333"/>
    <a:srgbClr val="00ADEF"/>
    <a:srgbClr val="FF8B3E"/>
    <a:srgbClr val="FF6600"/>
    <a:srgbClr val="E6E6E6"/>
    <a:srgbClr val="CCCCCC"/>
    <a:srgbClr val="22D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52" autoAdjust="0"/>
    <p:restoredTop sz="83622" autoAdjust="0"/>
  </p:normalViewPr>
  <p:slideViewPr>
    <p:cSldViewPr>
      <p:cViewPr>
        <p:scale>
          <a:sx n="75" d="100"/>
          <a:sy n="75" d="100"/>
        </p:scale>
        <p:origin x="-571" y="86"/>
      </p:cViewPr>
      <p:guideLst>
        <p:guide orient="horz" pos="4065"/>
        <p:guide orient="horz" pos="799"/>
        <p:guide orient="horz" pos="1071"/>
        <p:guide pos="340"/>
        <p:guide pos="5420"/>
        <p:guide pos="2880"/>
        <p:guide pos="1610"/>
        <p:guide pos="4150"/>
        <p:guide pos="2789"/>
        <p:guide pos="2971"/>
      </p:guideLst>
    </p:cSldViewPr>
  </p:slideViewPr>
  <p:outlineViewPr>
    <p:cViewPr>
      <p:scale>
        <a:sx n="33" d="100"/>
        <a:sy n="33" d="100"/>
      </p:scale>
      <p:origin x="0" y="166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ksandr.grigoryev\AppData\Local\Microsoft\Windows\Temporary%20Internet%20Files\Content.Outlook\AF21AN7H\&#1086;&#1087;&#1083;&#1072;&#1090;&#1072;%20&#1061;&#1072;&#1088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Чего хотят клиенты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1726592678703333"/>
          <c:y val="0.18925506439047451"/>
          <c:w val="0.49434101064409491"/>
          <c:h val="0.81074493560952543"/>
        </c:manualLayout>
      </c:layout>
      <c:pie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0.11071380139982502"/>
                  <c:y val="7.720180810731991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Лист3!$B$2:$B$5</c:f>
              <c:strCache>
                <c:ptCount val="4"/>
                <c:pt idx="0">
                  <c:v>Покупка ссылок</c:v>
                </c:pt>
                <c:pt idx="1">
                  <c:v>Позиции</c:v>
                </c:pt>
                <c:pt idx="2">
                  <c:v>Трафик</c:v>
                </c:pt>
                <c:pt idx="3">
                  <c:v>Продажи</c:v>
                </c:pt>
              </c:strCache>
            </c:strRef>
          </c:cat>
          <c:val>
            <c:numRef>
              <c:f>Лист3!$C$2:$C$5</c:f>
              <c:numCache>
                <c:formatCode>General</c:formatCode>
                <c:ptCount val="4"/>
                <c:pt idx="0">
                  <c:v>6</c:v>
                </c:pt>
                <c:pt idx="1">
                  <c:v>23</c:v>
                </c:pt>
                <c:pt idx="2">
                  <c:v>59</c:v>
                </c:pt>
                <c:pt idx="3">
                  <c:v>12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465DD-2BF8-47F8-8216-436B93318704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D9E48-E159-4FD7-9DBE-E831D2350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183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FE779-47BD-479A-87EC-8CA876304A7B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07A6C-3EA2-4784-AC67-A30CDA8A4E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101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sse.ru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nisse.ru/work/measures/reports/reports_55.html" TargetMode="External"/><Relationship Id="rId4" Type="http://schemas.openxmlformats.org/officeDocument/2006/relationships/hyperlink" Target="http://liberal.ru/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5000"/>
              </a:lnSpc>
              <a:spcBef>
                <a:spcPts val="1200"/>
              </a:spcBef>
              <a:buNone/>
            </a:pPr>
            <a:endParaRPr lang="ru-RU" sz="1200" b="1" dirty="0" smtClean="0">
              <a:solidFill>
                <a:srgbClr val="FF0000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0" indent="0">
              <a:lnSpc>
                <a:spcPct val="125000"/>
              </a:lnSpc>
              <a:spcBef>
                <a:spcPts val="1200"/>
              </a:spcBef>
              <a:buNone/>
            </a:pPr>
            <a:r>
              <a:rPr lang="en-US" sz="1200" b="1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Rookee</a:t>
            </a:r>
            <a:r>
              <a:rPr lang="ru-RU" sz="1200" b="1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ru-RU" sz="12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– автоматизированный сервис продвижения сайтов. Уже 5 год  мы держим лидирующие позиции на рынке и продолжаем активно развиваться и улучшать наши технологии.</a:t>
            </a:r>
          </a:p>
          <a:p>
            <a:pPr marL="0" indent="0">
              <a:lnSpc>
                <a:spcPct val="125000"/>
              </a:lnSpc>
              <a:spcBef>
                <a:spcPts val="1200"/>
              </a:spcBef>
              <a:buNone/>
            </a:pPr>
            <a:r>
              <a:rPr lang="ru-RU" sz="12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Основное наше направление – </a:t>
            </a:r>
            <a:r>
              <a:rPr lang="en-US" sz="12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seo </a:t>
            </a:r>
            <a:r>
              <a:rPr lang="ru-RU" sz="12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продвижение в поисковых система Яндекс и </a:t>
            </a:r>
            <a:r>
              <a:rPr lang="en-US" sz="12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Google</a:t>
            </a:r>
            <a:r>
              <a:rPr lang="ru-RU" sz="12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. Совсем недавно мы представили нашим клиентам возможность оптимизировать поведенческие факторы, а сейчас активно движемся в сторону мультиканальной системы, позволяющей в простом режиме реализовать нужные бизнесу цели.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07A6C-3EA2-4784-AC67-A30CDA8A4EF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5496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Выборка из</a:t>
            </a:r>
            <a:r>
              <a:rPr lang="ru-RU" baseline="0" dirty="0" smtClean="0"/>
              <a:t> части клиентской базы </a:t>
            </a:r>
            <a:r>
              <a:rPr lang="ru-RU" dirty="0" smtClean="0"/>
              <a:t>3500 клиентов сервиса </a:t>
            </a:r>
            <a:r>
              <a:rPr lang="en-US" dirty="0" err="1" smtClean="0"/>
              <a:t>Rookee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07A6C-3EA2-4784-AC67-A30CDA8A4EF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683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Выборка из 3500 клиентов сервиса </a:t>
            </a:r>
            <a:r>
              <a:rPr lang="en-US" dirty="0" err="1" smtClean="0"/>
              <a:t>Rookee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07A6C-3EA2-4784-AC67-A30CDA8A4EF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683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07A6C-3EA2-4784-AC67-A30CDA8A4EF2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6831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И если вернуться к нашим клиентам, мы</a:t>
            </a:r>
            <a:r>
              <a:rPr lang="ru-RU" baseline="0" dirty="0" smtClean="0"/>
              <a:t> такую работу ведем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07A6C-3EA2-4784-AC67-A30CDA8A4EF2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683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5000"/>
              </a:lnSpc>
              <a:spcBef>
                <a:spcPts val="1200"/>
              </a:spcBef>
              <a:buNone/>
            </a:pPr>
            <a:endParaRPr lang="ru-RU" sz="1200" dirty="0" smtClean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07A6C-3EA2-4784-AC67-A30CDA8A4EF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549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5000"/>
              </a:lnSpc>
              <a:spcBef>
                <a:spcPts val="1200"/>
              </a:spcBef>
              <a:buNone/>
            </a:pPr>
            <a:r>
              <a:rPr lang="ru-RU" sz="12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Клиенты начинают экономить, все урезают бюджеты. Клиентов становится меньше у всех.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07A6C-3EA2-4784-AC67-A30CDA8A4EF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549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в первую очередь делал бизнес в кризис на что стоит обратить внимание. Отдельно хочу отметить что те бизнесы которые полностью зарезали расходы на рекламу умирали первыми.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 тут приведу цифры одного исследования от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Национальным институтом системным исследования проблем предпринимательства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(НИСИПП)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рамках проекта было проведено анкетирование 300 руководителей малых предприятий в 4 субъектах Российской Федерации: Москве (25,3%), Новгородской (24,7%), Томской (25,0%) и Ростовской (25,0%) областях. Опрос проводил в 2009 году АНО «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Национальный институт системных исследований проблем предпринимательства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по заказу Научного Фонда теоретических и прикладных исследований «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Либеральная миссия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».</a:t>
            </a:r>
          </a:p>
          <a:p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Оптимизация поставок, снижение затрат на персонал – реакция малого бизнеса на кризис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2009 г.. 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lnSpc>
                <a:spcPct val="125000"/>
              </a:lnSpc>
              <a:spcBef>
                <a:spcPts val="1200"/>
              </a:spcBef>
              <a:buNone/>
            </a:pPr>
            <a:endParaRPr lang="ru-RU" sz="1200" dirty="0" smtClean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07A6C-3EA2-4784-AC67-A30CDA8A4EF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549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cap="all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ДАННЫМ АКАР, 2007–2010 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Ассоциации Коммуникационных Агентств России</a:t>
            </a:r>
          </a:p>
          <a:p>
            <a:r>
              <a:rPr lang="ru-RU" sz="1200" b="0" i="0" kern="1200" cap="all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Видим проседание рынка рекламы на 40%, причем проседает все кроме интернет рекламы</a:t>
            </a:r>
            <a:endParaRPr lang="ru-RU" sz="1200" b="0" kern="1200" cap="all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07A6C-3EA2-4784-AC67-A30CDA8A4EF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549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данным АКАР (контекст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медийка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включая НДС), поисковое продвижение по данным «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Вебпроект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».</a:t>
            </a:r>
          </a:p>
          <a:p>
            <a:pPr marL="0" indent="0">
              <a:lnSpc>
                <a:spcPct val="125000"/>
              </a:lnSpc>
              <a:spcBef>
                <a:spcPts val="1200"/>
              </a:spcBef>
              <a:buNone/>
            </a:pPr>
            <a:endParaRPr lang="ru-RU" sz="1200" dirty="0" smtClean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07A6C-3EA2-4784-AC67-A30CDA8A4EF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549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07A6C-3EA2-4784-AC67-A30CDA8A4EF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683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07A6C-3EA2-4784-AC67-A30CDA8A4EF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683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07A6C-3EA2-4784-AC67-A30CDA8A4EF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683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межуточный слайд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57600" y="6390000"/>
            <a:ext cx="468000" cy="468000"/>
          </a:xfrm>
          <a:prstGeom prst="rect">
            <a:avLst/>
          </a:prstGeom>
        </p:spPr>
        <p:txBody>
          <a:bodyPr anchor="ctr" anchorCtr="1"/>
          <a:lstStyle>
            <a:lvl1pPr>
              <a:defRPr sz="1600">
                <a:solidFill>
                  <a:srgbClr val="999999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>
          <a:xfrm>
            <a:off x="5072066" y="108000"/>
            <a:ext cx="3672000" cy="792000"/>
          </a:xfrm>
          <a:prstGeom prst="rect">
            <a:avLst/>
          </a:prstGeom>
        </p:spPr>
        <p:txBody>
          <a:bodyPr anchor="ctr" anchorCtr="0"/>
          <a:lstStyle>
            <a:lvl1pPr algn="r">
              <a:buNone/>
              <a:defRPr sz="1900">
                <a:solidFill>
                  <a:srgbClr val="333333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endParaRPr lang="ru-RU" dirty="0"/>
          </a:p>
        </p:txBody>
      </p:sp>
      <p:pic>
        <p:nvPicPr>
          <p:cNvPr id="16" name="Рисунок 15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50000" y="360000"/>
            <a:ext cx="1103378" cy="26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439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1D30DA-25A2-452E-AD46-E3AABC34D43C}" type="datetime1">
              <a:rPr lang="ru-RU" smtClean="0"/>
              <a:pPr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EA2857-1AF8-448B-9E9D-922C67FDD6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248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1EC390-BABA-493D-BEF8-B5B1113896B6}" type="datetime1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EA2857-1AF8-448B-9E9D-922C67FDD6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61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38687D-7DCD-4222-8CAA-6498AF6F6E42}" type="datetime1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EA2857-1AF8-448B-9E9D-922C67FDD6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732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ромежуточный слайд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Е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072462" y="6300000"/>
            <a:ext cx="522000" cy="540000"/>
          </a:xfrm>
          <a:prstGeom prst="rect">
            <a:avLst/>
          </a:prstGeom>
        </p:spPr>
        <p:txBody>
          <a:bodyPr anchor="ctr" anchorCtr="1"/>
          <a:lstStyle>
            <a:lvl1pPr>
              <a:defRPr sz="16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>
          <a:xfrm>
            <a:off x="5072066" y="493860"/>
            <a:ext cx="3672000" cy="792000"/>
          </a:xfrm>
          <a:prstGeom prst="rect">
            <a:avLst/>
          </a:prstGeom>
        </p:spPr>
        <p:txBody>
          <a:bodyPr anchor="ctr" anchorCtr="0"/>
          <a:lstStyle>
            <a:lvl1pPr algn="r">
              <a:buNone/>
              <a:defRPr sz="1900">
                <a:solidFill>
                  <a:srgbClr val="333333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7439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3ABF1E-9C1F-4F14-AA84-DABE25283F75}" type="datetime1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EA2857-1AF8-448B-9E9D-922C67FDD6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466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705B97-20CB-4045-BA01-456D2EEA0406}" type="datetime1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EA2857-1AF8-448B-9E9D-922C67FDD6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575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FAB2D2-4C35-44C6-AEC8-ACB2A06770F1}" type="datetime1">
              <a:rPr lang="ru-RU" smtClean="0"/>
              <a:pPr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EA2857-1AF8-448B-9E9D-922C67FDD6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336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D65E05-1D64-4FC1-BFC3-EF70E2A32E59}" type="datetime1">
              <a:rPr lang="ru-RU" smtClean="0"/>
              <a:pPr/>
              <a:t>13.02.2015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EA2857-1AF8-448B-9E9D-922C67FDD6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4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342FE7-ED5D-4E78-A74D-09CED0BEA8DB}" type="datetime1">
              <a:rPr lang="ru-RU" smtClean="0"/>
              <a:pPr/>
              <a:t>13.02.2015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EA2857-1AF8-448B-9E9D-922C67FDD6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218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7E2748-FB37-4043-AD33-A153A792F838}" type="datetime1">
              <a:rPr lang="ru-RU" smtClean="0"/>
              <a:pPr/>
              <a:t>13.02.2015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EA2857-1AF8-448B-9E9D-922C67FDD6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654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AFD150-A14A-429E-BF0E-2AC41D82FBC4}" type="datetime1">
              <a:rPr lang="ru-RU" smtClean="0"/>
              <a:pPr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EA2857-1AF8-448B-9E9D-922C67FDD6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753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5140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rookee.ru/" TargetMode="Externa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ubo.ru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aleksandr.grigoryev@ingate.ru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acebook.com/alexgr.tul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new.rookee.ru/" TargetMode="External"/><Relationship Id="rId5" Type="http://schemas.openxmlformats.org/officeDocument/2006/relationships/hyperlink" Target="http://uniplace.ru/" TargetMode="External"/><Relationship Id="rId4" Type="http://schemas.openxmlformats.org/officeDocument/2006/relationships/hyperlink" Target="http://rookee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1026" y="3573016"/>
            <a:ext cx="4497238" cy="79208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indent="0">
              <a:buNone/>
            </a:pPr>
            <a:endParaRPr lang="ru-RU" sz="2000" dirty="0">
              <a:hlinkClick r:id="rId2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0" y="1196752"/>
            <a:ext cx="9144000" cy="1285884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5000"/>
              </a:lnSpc>
              <a:spcBef>
                <a:spcPts val="1200"/>
              </a:spcBef>
              <a:buNone/>
            </a:pPr>
            <a:r>
              <a:rPr lang="ru-RU" sz="24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Стратегия выживания в кризис</a:t>
            </a:r>
            <a:endParaRPr lang="ru-RU" sz="28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pic>
        <p:nvPicPr>
          <p:cNvPr id="1027" name="Picture 3" descr="L:\IDEV\МАРКЕТИНГ\ОТДЕЛ РЕКЛАМЫ И PR\РАБОЧИЕ МАТЕРИАЛЫ\Work\New_Rookee_work\Prezentation_nov\Fotolia_67761866_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80367"/>
            <a:ext cx="9144000" cy="420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66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A2857-1AF8-448B-9E9D-922C67FDD630}" type="slidenum">
              <a:rPr lang="ru-RU" smtClean="0">
                <a:latin typeface="+mj-lt"/>
              </a:rPr>
              <a:pPr/>
              <a:t>10</a:t>
            </a:fld>
            <a:endParaRPr lang="ru-RU" dirty="0">
              <a:latin typeface="+mj-lt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2627784" y="188640"/>
            <a:ext cx="6116282" cy="792000"/>
          </a:xfrm>
        </p:spPr>
        <p:txBody>
          <a:bodyPr/>
          <a:lstStyle/>
          <a:p>
            <a:pPr fontAlgn="base"/>
            <a:r>
              <a:rPr lang="ru-RU" sz="1800" dirty="0"/>
              <a:t>Как эффективней использовать рекламный бюджет?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47664" y="1772816"/>
            <a:ext cx="684076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Достичь целей клиента в рамках выделенного бюджета.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9218" name="Picture 2" descr="Раскрутка сайта. Добавление ключевых слов в основной текст веб-страницы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269303"/>
            <a:ext cx="2128441" cy="212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38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A2857-1AF8-448B-9E9D-922C67FDD630}" type="slidenum">
              <a:rPr lang="ru-RU" smtClean="0">
                <a:latin typeface="+mj-lt"/>
              </a:rPr>
              <a:pPr/>
              <a:t>11</a:t>
            </a:fld>
            <a:endParaRPr lang="ru-RU" dirty="0">
              <a:latin typeface="+mj-lt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2627784" y="188640"/>
            <a:ext cx="6116282" cy="792000"/>
          </a:xfrm>
        </p:spPr>
        <p:txBody>
          <a:bodyPr/>
          <a:lstStyle/>
          <a:p>
            <a:pPr fontAlgn="base"/>
            <a:r>
              <a:rPr lang="ru-RU" sz="1800" dirty="0" smtClean="0"/>
              <a:t>Какова цель?</a:t>
            </a:r>
            <a:endParaRPr lang="ru-RU" sz="1800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8746873"/>
              </p:ext>
            </p:extLst>
          </p:nvPr>
        </p:nvGraphicFramePr>
        <p:xfrm>
          <a:off x="1691680" y="1268760"/>
          <a:ext cx="6606480" cy="3891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1208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A2857-1AF8-448B-9E9D-922C67FDD630}" type="slidenum">
              <a:rPr lang="ru-RU" smtClean="0">
                <a:latin typeface="+mj-lt"/>
              </a:rPr>
              <a:pPr/>
              <a:t>12</a:t>
            </a:fld>
            <a:endParaRPr lang="ru-RU" dirty="0">
              <a:latin typeface="+mj-lt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2627784" y="188640"/>
            <a:ext cx="6116282" cy="792000"/>
          </a:xfrm>
        </p:spPr>
        <p:txBody>
          <a:bodyPr/>
          <a:lstStyle/>
          <a:p>
            <a:pPr fontAlgn="base"/>
            <a:r>
              <a:rPr lang="ru-RU" sz="1800" dirty="0" smtClean="0"/>
              <a:t>Достижение целей</a:t>
            </a:r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844824"/>
            <a:ext cx="8103274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Как стабильно обеспечивать клиенту достижение целей?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242" name="Picture 2" descr="Стабильная стенокардия: важность медикаментозного лече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80928"/>
            <a:ext cx="3810000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20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A2857-1AF8-448B-9E9D-922C67FDD630}" type="slidenum">
              <a:rPr lang="ru-RU" smtClean="0">
                <a:latin typeface="+mj-lt"/>
              </a:rPr>
              <a:pPr/>
              <a:t>13</a:t>
            </a:fld>
            <a:endParaRPr lang="ru-RU" dirty="0"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71934" y="1268760"/>
            <a:ext cx="4714908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Постоянно получать от клиента обратную связь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Понимать цели клиента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Обеспечить достижение целей клиента несколькими инструментами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Замерять эффективность каждого из них, и регулярно перераспределять бюджет между ними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Постоянно пробовать новые инструменты</a:t>
            </a:r>
            <a:endParaRPr lang="ru-RU" b="1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3226023" cy="2611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00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A2857-1AF8-448B-9E9D-922C67FDD630}" type="slidenum">
              <a:rPr lang="ru-RU" smtClean="0">
                <a:latin typeface="+mj-lt"/>
              </a:rPr>
              <a:pPr/>
              <a:t>14</a:t>
            </a:fld>
            <a:endParaRPr lang="ru-RU" dirty="0">
              <a:latin typeface="+mj-lt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2627784" y="188640"/>
            <a:ext cx="6116282" cy="792000"/>
          </a:xfrm>
        </p:spPr>
        <p:txBody>
          <a:bodyPr/>
          <a:lstStyle/>
          <a:p>
            <a:pPr fontAlgn="base"/>
            <a:r>
              <a:rPr lang="ru-RU" sz="1800" dirty="0" smtClean="0"/>
              <a:t>Что мы предлагаем клиентам</a:t>
            </a:r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0247" y="1340768"/>
            <a:ext cx="810327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hlinkClick r:id="rId3"/>
              </a:rPr>
              <a:t>Cubo.ru</a:t>
            </a:r>
            <a:endParaRPr lang="ru-RU" sz="4000" b="1" dirty="0"/>
          </a:p>
          <a:p>
            <a:pPr>
              <a:lnSpc>
                <a:spcPct val="150000"/>
              </a:lnSpc>
            </a:pPr>
            <a:endParaRPr lang="ru-RU" b="1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Мультиканальная платформа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Контекстная реклама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Низкочастотное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SEO -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продвижение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Медийная реклама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ru-RU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Real time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контроль и оптимизация рекламной кампании</a:t>
            </a:r>
          </a:p>
          <a:p>
            <a:pPr>
              <a:lnSpc>
                <a:spcPct val="150000"/>
              </a:lnSpc>
            </a:pPr>
            <a:endParaRPr lang="ru-RU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Простота запуска и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online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поддержка</a:t>
            </a:r>
          </a:p>
          <a:p>
            <a:pPr algn="ctr">
              <a:lnSpc>
                <a:spcPct val="150000"/>
              </a:lnSpc>
            </a:pP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322119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D:\work\vera\12\a\Fotolia_57897198_Subscription_XXL.jpg"/>
          <p:cNvPicPr>
            <a:picLocks noChangeAspect="1" noChangeArrowheads="1"/>
          </p:cNvPicPr>
          <p:nvPr/>
        </p:nvPicPr>
        <p:blipFill>
          <a:blip r:embed="rId2" cstate="print"/>
          <a:srcRect t="7032" b="23828"/>
          <a:stretch>
            <a:fillRect/>
          </a:stretch>
        </p:blipFill>
        <p:spPr bwMode="auto">
          <a:xfrm>
            <a:off x="0" y="2643182"/>
            <a:ext cx="9144000" cy="4214818"/>
          </a:xfrm>
          <a:prstGeom prst="rect">
            <a:avLst/>
          </a:prstGeom>
          <a:noFill/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501650" y="1772816"/>
            <a:ext cx="8064500" cy="38164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5000"/>
              </a:lnSpc>
              <a:spcBef>
                <a:spcPts val="1200"/>
              </a:spcBef>
              <a:buNone/>
            </a:pPr>
            <a:endParaRPr lang="ru-RU" sz="16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-1476672" y="1024856"/>
            <a:ext cx="9144000" cy="1285884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5000"/>
              </a:lnSpc>
              <a:spcBef>
                <a:spcPts val="1200"/>
              </a:spcBef>
              <a:buNone/>
            </a:pPr>
            <a:r>
              <a:rPr lang="ru-RU" sz="2400" dirty="0" smtClean="0">
                <a:latin typeface="+mj-lt"/>
                <a:ea typeface="Roboto Light" panose="02000000000000000000" pitchFamily="2" charset="0"/>
              </a:rPr>
              <a:t/>
            </a:r>
            <a:br>
              <a:rPr lang="ru-RU" sz="2400" dirty="0" smtClean="0">
                <a:latin typeface="+mj-lt"/>
                <a:ea typeface="Roboto Light" panose="02000000000000000000" pitchFamily="2" charset="0"/>
              </a:rPr>
            </a:br>
            <a:r>
              <a:rPr lang="ru-RU" sz="4400" dirty="0" smtClean="0">
                <a:solidFill>
                  <a:srgbClr val="999999"/>
                </a:solidFill>
                <a:latin typeface="+mj-lt"/>
                <a:ea typeface="Roboto Light" panose="02000000000000000000" pitchFamily="2" charset="0"/>
              </a:rPr>
              <a:t>Вопросы? </a:t>
            </a:r>
          </a:p>
          <a:p>
            <a:pPr marL="0" indent="0" algn="ctr">
              <a:lnSpc>
                <a:spcPct val="125000"/>
              </a:lnSpc>
              <a:spcBef>
                <a:spcPts val="1200"/>
              </a:spcBef>
              <a:buNone/>
            </a:pPr>
            <a:r>
              <a:rPr lang="en-US" sz="1600" dirty="0" smtClean="0">
                <a:solidFill>
                  <a:srgbClr val="999999"/>
                </a:solidFill>
                <a:latin typeface="+mj-lt"/>
                <a:ea typeface="Roboto Light" panose="02000000000000000000" pitchFamily="2" charset="0"/>
                <a:hlinkClick r:id="rId3"/>
              </a:rPr>
              <a:t>aleksandr.grigoryev@ingate.ru</a:t>
            </a:r>
            <a:endParaRPr lang="ru-RU" sz="1600" dirty="0" smtClean="0">
              <a:solidFill>
                <a:srgbClr val="999999"/>
              </a:solidFill>
              <a:latin typeface="+mj-lt"/>
              <a:ea typeface="Roboto Light" panose="02000000000000000000" pitchFamily="2" charset="0"/>
            </a:endParaRPr>
          </a:p>
          <a:p>
            <a:pPr marL="0" indent="0" algn="ctr">
              <a:lnSpc>
                <a:spcPct val="125000"/>
              </a:lnSpc>
              <a:spcBef>
                <a:spcPts val="1200"/>
              </a:spcBef>
              <a:buNone/>
            </a:pPr>
            <a:r>
              <a:rPr lang="en-US" sz="1600" dirty="0" smtClean="0">
                <a:solidFill>
                  <a:srgbClr val="999999"/>
                </a:solidFill>
                <a:latin typeface="+mj-lt"/>
                <a:ea typeface="Roboto Light" panose="02000000000000000000" pitchFamily="2" charset="0"/>
                <a:hlinkClick r:id="rId4"/>
              </a:rPr>
              <a:t>www.facebook.com/alexgr.tula</a:t>
            </a:r>
            <a:endParaRPr lang="ru-RU" sz="1600" dirty="0" smtClean="0">
              <a:solidFill>
                <a:srgbClr val="999999"/>
              </a:solidFill>
              <a:latin typeface="+mj-lt"/>
              <a:ea typeface="Roboto Light" panose="02000000000000000000" pitchFamily="2" charset="0"/>
            </a:endParaRPr>
          </a:p>
          <a:p>
            <a:pPr marL="0" indent="0" algn="ctr">
              <a:lnSpc>
                <a:spcPct val="125000"/>
              </a:lnSpc>
              <a:spcBef>
                <a:spcPts val="1200"/>
              </a:spcBef>
              <a:buNone/>
            </a:pPr>
            <a:endParaRPr lang="ru-RU" sz="1600" dirty="0" smtClean="0">
              <a:solidFill>
                <a:srgbClr val="999999"/>
              </a:solidFill>
              <a:latin typeface="+mj-lt"/>
              <a:ea typeface="Roboto Light" panose="02000000000000000000" pitchFamily="2" charset="0"/>
            </a:endParaRPr>
          </a:p>
          <a:p>
            <a:pPr marL="0" indent="0">
              <a:lnSpc>
                <a:spcPct val="125000"/>
              </a:lnSpc>
              <a:spcBef>
                <a:spcPts val="1200"/>
              </a:spcBef>
              <a:buNone/>
            </a:pPr>
            <a:endParaRPr lang="ru-RU" sz="2400" dirty="0">
              <a:latin typeface="+mj-lt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89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A2857-1AF8-448B-9E9D-922C67FDD630}" type="slidenum">
              <a:rPr lang="ru-RU" smtClean="0">
                <a:latin typeface="+mj-lt"/>
              </a:rPr>
              <a:pPr/>
              <a:t>2</a:t>
            </a:fld>
            <a:endParaRPr lang="ru-RU" dirty="0">
              <a:latin typeface="+mj-lt"/>
            </a:endParaRP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3"/>
          </p:nvPr>
        </p:nvSpPr>
        <p:spPr>
          <a:xfrm>
            <a:off x="5004048" y="108000"/>
            <a:ext cx="3672000" cy="792000"/>
          </a:xfrm>
        </p:spPr>
        <p:txBody>
          <a:bodyPr/>
          <a:lstStyle/>
          <a:p>
            <a:r>
              <a:rPr lang="ru-RU" dirty="0" smtClean="0">
                <a:latin typeface="+mj-lt"/>
              </a:rPr>
              <a:t>Давайте знакомиться</a:t>
            </a:r>
            <a:endParaRPr lang="ru-RU" dirty="0">
              <a:latin typeface="+mj-lt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5292080" y="2492896"/>
            <a:ext cx="2571768" cy="0"/>
          </a:xfrm>
          <a:prstGeom prst="line">
            <a:avLst/>
          </a:prstGeom>
          <a:ln w="12700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aleksandr.grigoryev\Desktop\Grigorye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196215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3960440" y="3429000"/>
            <a:ext cx="4932040" cy="2016224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5000"/>
              </a:lnSpc>
              <a:spcBef>
                <a:spcPts val="1200"/>
              </a:spcBef>
              <a:buNone/>
            </a:pPr>
            <a:r>
              <a:rPr lang="ru-RU" sz="2400" dirty="0" smtClean="0">
                <a:latin typeface="+mj-lt"/>
                <a:ea typeface="Roboto Light" panose="02000000000000000000" pitchFamily="2" charset="0"/>
              </a:rPr>
              <a:t>Григорьев </a:t>
            </a:r>
            <a:r>
              <a:rPr lang="ru-RU" sz="2400" dirty="0">
                <a:latin typeface="+mj-lt"/>
                <a:ea typeface="Roboto Light" panose="02000000000000000000" pitchFamily="2" charset="0"/>
              </a:rPr>
              <a:t>А</a:t>
            </a:r>
            <a:r>
              <a:rPr lang="ru-RU" sz="2400" dirty="0" smtClean="0">
                <a:latin typeface="+mj-lt"/>
                <a:ea typeface="Roboto Light" panose="02000000000000000000" pitchFamily="2" charset="0"/>
              </a:rPr>
              <a:t>лександр</a:t>
            </a:r>
            <a:endParaRPr lang="ru-RU" sz="2800" dirty="0" smtClean="0">
              <a:solidFill>
                <a:schemeClr val="bg1">
                  <a:lumMod val="50000"/>
                </a:schemeClr>
              </a:solidFill>
              <a:latin typeface="+mj-lt"/>
              <a:ea typeface="Roboto Light" panose="02000000000000000000" pitchFamily="2" charset="0"/>
            </a:endParaRPr>
          </a:p>
          <a:p>
            <a:pPr marL="0" indent="0">
              <a:lnSpc>
                <a:spcPct val="125000"/>
              </a:lnSpc>
              <a:spcBef>
                <a:spcPts val="1200"/>
              </a:spcBef>
              <a:buNone/>
            </a:pPr>
            <a:r>
              <a:rPr lang="ru-RU" sz="2000" dirty="0" smtClean="0">
                <a:latin typeface="+mj-lt"/>
                <a:ea typeface="Roboto Light" panose="02000000000000000000" pitchFamily="2" charset="0"/>
              </a:rPr>
              <a:t>директор по развитию</a:t>
            </a:r>
          </a:p>
          <a:p>
            <a:pPr marL="0" indent="0">
              <a:lnSpc>
                <a:spcPct val="125000"/>
              </a:lnSpc>
              <a:spcBef>
                <a:spcPts val="1200"/>
              </a:spcBef>
              <a:buNone/>
            </a:pPr>
            <a:r>
              <a:rPr lang="ru-RU" sz="2000" dirty="0" smtClean="0">
                <a:latin typeface="+mj-lt"/>
                <a:ea typeface="Roboto Light" panose="02000000000000000000" pitchFamily="2" charset="0"/>
              </a:rPr>
              <a:t>В компании </a:t>
            </a:r>
            <a:r>
              <a:rPr lang="en-US" sz="2000" dirty="0" smtClean="0">
                <a:latin typeface="+mj-lt"/>
                <a:ea typeface="Roboto Light" panose="02000000000000000000" pitchFamily="2" charset="0"/>
              </a:rPr>
              <a:t>INGATE DEVELOMENT</a:t>
            </a:r>
            <a:r>
              <a:rPr lang="ru-RU" sz="2000" dirty="0" smtClean="0">
                <a:latin typeface="+mj-lt"/>
                <a:ea typeface="Roboto Light" panose="02000000000000000000" pitchFamily="2" charset="0"/>
              </a:rPr>
              <a:t>с 2009г</a:t>
            </a:r>
          </a:p>
          <a:p>
            <a:r>
              <a:rPr lang="ru-RU" sz="1200" b="1" dirty="0" smtClean="0">
                <a:latin typeface="+mj-lt"/>
                <a:hlinkClick r:id="rId4"/>
              </a:rPr>
              <a:t>rookee.ru</a:t>
            </a:r>
            <a:r>
              <a:rPr lang="ru-RU" sz="1200" b="1" dirty="0" smtClean="0">
                <a:latin typeface="+mj-lt"/>
              </a:rPr>
              <a:t> </a:t>
            </a:r>
            <a:r>
              <a:rPr lang="ru-RU" sz="1200" dirty="0">
                <a:latin typeface="+mj-lt"/>
              </a:rPr>
              <a:t/>
            </a:r>
            <a:br>
              <a:rPr lang="ru-RU" sz="1200" dirty="0">
                <a:latin typeface="+mj-lt"/>
              </a:rPr>
            </a:br>
            <a:r>
              <a:rPr lang="ru-RU" sz="1200" dirty="0">
                <a:latin typeface="+mj-lt"/>
              </a:rPr>
              <a:t>сервис помогает привлекать клиентов из поисковых систем</a:t>
            </a:r>
          </a:p>
          <a:p>
            <a:r>
              <a:rPr lang="ru-RU" sz="1200" b="1" dirty="0">
                <a:latin typeface="+mj-lt"/>
                <a:hlinkClick r:id="rId5"/>
              </a:rPr>
              <a:t>uniplace.ru</a:t>
            </a:r>
            <a:r>
              <a:rPr lang="ru-RU" sz="1200" dirty="0">
                <a:latin typeface="+mj-lt"/>
              </a:rPr>
              <a:t/>
            </a:r>
            <a:br>
              <a:rPr lang="ru-RU" sz="1200" dirty="0">
                <a:latin typeface="+mj-lt"/>
              </a:rPr>
            </a:br>
            <a:r>
              <a:rPr lang="ru-RU" sz="1200" dirty="0">
                <a:latin typeface="+mj-lt"/>
              </a:rPr>
              <a:t>сервис помогает веб-мастерам зарабатывать за счет продажи ссылок</a:t>
            </a:r>
          </a:p>
          <a:p>
            <a:r>
              <a:rPr lang="en-US" sz="1200" b="1" dirty="0" err="1" smtClean="0">
                <a:latin typeface="+mj-lt"/>
                <a:hlinkClick r:id="rId6"/>
              </a:rPr>
              <a:t>babkee</a:t>
            </a:r>
            <a:r>
              <a:rPr lang="ru-RU" sz="1200" b="1" dirty="0" smtClean="0">
                <a:latin typeface="+mj-lt"/>
                <a:hlinkClick r:id="rId6"/>
              </a:rPr>
              <a:t>.</a:t>
            </a:r>
            <a:r>
              <a:rPr lang="ru-RU" sz="1200" b="1" dirty="0" err="1" smtClean="0">
                <a:latin typeface="+mj-lt"/>
                <a:hlinkClick r:id="rId6"/>
              </a:rPr>
              <a:t>ru</a:t>
            </a:r>
            <a:r>
              <a:rPr lang="ru-RU" sz="1200" dirty="0">
                <a:latin typeface="+mj-lt"/>
              </a:rPr>
              <a:t/>
            </a:r>
            <a:br>
              <a:rPr lang="ru-RU" sz="1200" dirty="0">
                <a:latin typeface="+mj-lt"/>
              </a:rPr>
            </a:br>
            <a:r>
              <a:rPr lang="ru-RU" sz="1200" dirty="0" smtClean="0">
                <a:latin typeface="+mj-lt"/>
              </a:rPr>
              <a:t>сервис</a:t>
            </a:r>
            <a:r>
              <a:rPr lang="en-US" sz="1200" dirty="0" smtClean="0">
                <a:latin typeface="+mj-lt"/>
              </a:rPr>
              <a:t> </a:t>
            </a:r>
            <a:r>
              <a:rPr lang="ru-RU" sz="1200" dirty="0" smtClean="0">
                <a:latin typeface="+mj-lt"/>
              </a:rPr>
              <a:t>по мониторингу соц. медиа</a:t>
            </a:r>
            <a:endParaRPr lang="ru-RU" sz="1200" dirty="0">
              <a:latin typeface="+mj-lt"/>
            </a:endParaRPr>
          </a:p>
          <a:p>
            <a:pPr marL="0" indent="0">
              <a:lnSpc>
                <a:spcPct val="125000"/>
              </a:lnSpc>
              <a:spcBef>
                <a:spcPts val="1200"/>
              </a:spcBef>
              <a:buNone/>
            </a:pPr>
            <a:r>
              <a:rPr lang="ru-RU" sz="2000" dirty="0" smtClean="0">
                <a:latin typeface="+mj-lt"/>
                <a:ea typeface="Roboto Light" panose="02000000000000000000" pitchFamily="2" charset="0"/>
              </a:rPr>
              <a:t>Так же в холдинг </a:t>
            </a:r>
            <a:r>
              <a:rPr lang="en-US" sz="2000" dirty="0" smtClean="0">
                <a:latin typeface="+mj-lt"/>
                <a:ea typeface="Roboto Light" panose="02000000000000000000" pitchFamily="2" charset="0"/>
              </a:rPr>
              <a:t>INGATE</a:t>
            </a:r>
            <a:r>
              <a:rPr lang="ru-RU" sz="2000" dirty="0" smtClean="0">
                <a:latin typeface="+mj-lt"/>
                <a:ea typeface="Roboto Light" panose="02000000000000000000" pitchFamily="2" charset="0"/>
              </a:rPr>
              <a:t> входят</a:t>
            </a:r>
            <a:r>
              <a:rPr lang="ru-RU" sz="2000" dirty="0">
                <a:latin typeface="+mj-lt"/>
                <a:ea typeface="Roboto Light" panose="02000000000000000000" pitchFamily="2" charset="0"/>
              </a:rPr>
              <a:t>:</a:t>
            </a:r>
            <a:endParaRPr lang="ru-RU" sz="2000" dirty="0" smtClean="0">
              <a:latin typeface="+mj-lt"/>
              <a:ea typeface="Roboto Light" panose="02000000000000000000" pitchFamily="2" charset="0"/>
            </a:endParaRPr>
          </a:p>
          <a:p>
            <a:pPr marL="0" indent="0">
              <a:buNone/>
            </a:pPr>
            <a:r>
              <a:rPr lang="ru-RU" sz="1200" cap="all" dirty="0">
                <a:latin typeface="+mj-lt"/>
              </a:rPr>
              <a:t>INGATE DIGITAL AGENCY</a:t>
            </a:r>
          </a:p>
          <a:p>
            <a:r>
              <a:rPr lang="ru-RU" sz="1200" dirty="0">
                <a:latin typeface="+mj-lt"/>
              </a:rPr>
              <a:t>ведущее агентство цифрового </a:t>
            </a:r>
            <a:r>
              <a:rPr lang="ru-RU" sz="1200" dirty="0" smtClean="0">
                <a:latin typeface="+mj-lt"/>
              </a:rPr>
              <a:t>маркетинга</a:t>
            </a:r>
          </a:p>
          <a:p>
            <a:pPr marL="0" indent="0">
              <a:buNone/>
            </a:pPr>
            <a:r>
              <a:rPr lang="ru-RU" sz="1200" cap="all" dirty="0">
                <a:latin typeface="+mj-lt"/>
              </a:rPr>
              <a:t>INGATE FUTURE</a:t>
            </a:r>
          </a:p>
          <a:p>
            <a:r>
              <a:rPr lang="ru-RU" sz="1200" dirty="0">
                <a:latin typeface="+mj-lt"/>
              </a:rPr>
              <a:t>потребительские платформы и технологии</a:t>
            </a:r>
          </a:p>
          <a:p>
            <a:pPr marL="0" indent="0">
              <a:buNone/>
            </a:pPr>
            <a:endParaRPr lang="ru-RU" sz="1400" dirty="0">
              <a:latin typeface="+mj-lt"/>
            </a:endParaRPr>
          </a:p>
          <a:p>
            <a:pPr marL="0" indent="0">
              <a:lnSpc>
                <a:spcPct val="125000"/>
              </a:lnSpc>
              <a:spcBef>
                <a:spcPts val="1200"/>
              </a:spcBef>
              <a:buNone/>
            </a:pPr>
            <a:endParaRPr lang="ru-RU" sz="1400" dirty="0">
              <a:latin typeface="+mj-lt"/>
              <a:ea typeface="Roboto Light" panose="02000000000000000000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07904" y="2601411"/>
            <a:ext cx="5184576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>
              <a:lnSpc>
                <a:spcPts val="1000"/>
              </a:lnSpc>
              <a:spcBef>
                <a:spcPts val="1200"/>
              </a:spcBef>
            </a:pPr>
            <a:endParaRPr lang="ru-RU" sz="2100" dirty="0" smtClean="0">
              <a:solidFill>
                <a:srgbClr val="333333"/>
              </a:solidFill>
              <a:latin typeface="+mj-lt"/>
              <a:ea typeface="Roboto Light" panose="02000000000000000000" pitchFamily="2" charset="0"/>
            </a:endParaRPr>
          </a:p>
          <a:p>
            <a:pPr marL="263525" indent="-263525">
              <a:lnSpc>
                <a:spcPts val="1000"/>
              </a:lnSpc>
              <a:spcBef>
                <a:spcPts val="1200"/>
              </a:spcBef>
            </a:pPr>
            <a:endParaRPr lang="ru-RU" sz="2100" dirty="0" smtClean="0">
              <a:solidFill>
                <a:srgbClr val="333333"/>
              </a:solidFill>
              <a:latin typeface="+mj-lt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771099"/>
            <a:ext cx="6588224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>
                <a:latin typeface="+mj-lt"/>
              </a:rPr>
              <a:t>Что ожидать на рынке рекламы в этом году, как раньше преодолевали кризисные годы</a:t>
            </a:r>
            <a:r>
              <a:rPr lang="ru-RU" sz="2000" dirty="0" smtClean="0">
                <a:latin typeface="+mj-lt"/>
              </a:rPr>
              <a:t>?</a:t>
            </a:r>
          </a:p>
          <a:p>
            <a:pPr fontAlgn="base"/>
            <a:endParaRPr lang="ru-RU" sz="2000" dirty="0">
              <a:latin typeface="+mj-lt"/>
            </a:endParaRPr>
          </a:p>
          <a:p>
            <a:pPr fontAlgn="base"/>
            <a:r>
              <a:rPr lang="ru-RU" sz="2000" dirty="0">
                <a:latin typeface="+mj-lt"/>
              </a:rPr>
              <a:t>Как эффективней использовать рекламный бюджет?</a:t>
            </a:r>
          </a:p>
          <a:p>
            <a:pPr marL="263525" indent="-263525">
              <a:lnSpc>
                <a:spcPts val="1000"/>
              </a:lnSpc>
              <a:spcBef>
                <a:spcPts val="1200"/>
              </a:spcBef>
            </a:pPr>
            <a:endParaRPr lang="ru-RU" sz="2100" dirty="0" smtClean="0">
              <a:solidFill>
                <a:srgbClr val="333333"/>
              </a:solidFill>
              <a:latin typeface="+mj-lt"/>
              <a:ea typeface="Roboto Light" panose="02000000000000000000" pitchFamily="2" charset="0"/>
            </a:endParaRPr>
          </a:p>
          <a:p>
            <a:pPr marL="263525" indent="-263525">
              <a:lnSpc>
                <a:spcPts val="1000"/>
              </a:lnSpc>
              <a:spcBef>
                <a:spcPts val="1200"/>
              </a:spcBef>
            </a:pPr>
            <a:endParaRPr lang="ru-RU" sz="2100" dirty="0" smtClean="0">
              <a:solidFill>
                <a:srgbClr val="333333"/>
              </a:solidFill>
              <a:latin typeface="+mj-lt"/>
              <a:ea typeface="Roboto Light" panose="02000000000000000000" pitchFamily="2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A2857-1AF8-448B-9E9D-922C67FDD630}" type="slidenum">
              <a:rPr lang="ru-RU" smtClean="0">
                <a:latin typeface="+mj-lt"/>
              </a:rPr>
              <a:pPr/>
              <a:t>3</a:t>
            </a:fld>
            <a:endParaRPr lang="ru-RU" dirty="0">
              <a:latin typeface="+mj-lt"/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3"/>
          </p:nvPr>
        </p:nvSpPr>
        <p:spPr>
          <a:xfrm>
            <a:off x="2987824" y="108000"/>
            <a:ext cx="5756242" cy="792000"/>
          </a:xfrm>
        </p:spPr>
        <p:txBody>
          <a:bodyPr/>
          <a:lstStyle/>
          <a:p>
            <a:r>
              <a:rPr lang="ru-RU" dirty="0" smtClean="0">
                <a:latin typeface="+mj-lt"/>
              </a:rPr>
              <a:t>О чем хочу рассказать</a:t>
            </a:r>
          </a:p>
        </p:txBody>
      </p:sp>
    </p:spTree>
    <p:extLst>
      <p:ext uri="{BB962C8B-B14F-4D97-AF65-F5344CB8AC3E}">
        <p14:creationId xmlns:p14="http://schemas.microsoft.com/office/powerpoint/2010/main" val="290892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A2857-1AF8-448B-9E9D-922C67FDD630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4" name="Текст 14"/>
          <p:cNvSpPr>
            <a:spLocks noGrp="1"/>
          </p:cNvSpPr>
          <p:nvPr>
            <p:ph type="body" sz="quarter" idx="13"/>
          </p:nvPr>
        </p:nvSpPr>
        <p:spPr>
          <a:xfrm>
            <a:off x="4067944" y="108000"/>
            <a:ext cx="4676122" cy="792000"/>
          </a:xfrm>
        </p:spPr>
        <p:txBody>
          <a:bodyPr/>
          <a:lstStyle/>
          <a:p>
            <a:r>
              <a:rPr lang="ru-RU" dirty="0" smtClean="0">
                <a:latin typeface="+mj-lt"/>
              </a:rPr>
              <a:t>Стратегия выживания в кризис</a:t>
            </a:r>
            <a:endParaRPr lang="ru-RU" dirty="0" smtClean="0">
              <a:latin typeface="+mj-lt"/>
            </a:endParaRPr>
          </a:p>
        </p:txBody>
      </p:sp>
      <p:pic>
        <p:nvPicPr>
          <p:cNvPr id="1026" name="Picture 2" descr="C:\Users\aleksandr.grigoryev\Desktop\10847773_755301574546667_2138283404965378972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51660"/>
            <a:ext cx="7315200" cy="315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6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A2857-1AF8-448B-9E9D-922C67FDD630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4" name="Текст 14"/>
          <p:cNvSpPr>
            <a:spLocks noGrp="1"/>
          </p:cNvSpPr>
          <p:nvPr>
            <p:ph type="body" sz="quarter" idx="13"/>
          </p:nvPr>
        </p:nvSpPr>
        <p:spPr>
          <a:xfrm>
            <a:off x="4067944" y="108000"/>
            <a:ext cx="4676122" cy="792000"/>
          </a:xfrm>
        </p:spPr>
        <p:txBody>
          <a:bodyPr/>
          <a:lstStyle/>
          <a:p>
            <a:r>
              <a:rPr lang="ru-RU" dirty="0" smtClean="0">
                <a:latin typeface="+mj-lt"/>
              </a:rPr>
              <a:t>Что делал бизнес в 2008</a:t>
            </a:r>
          </a:p>
        </p:txBody>
      </p:sp>
      <p:pic>
        <p:nvPicPr>
          <p:cNvPr id="3074" name="Диаграмма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6896685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383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A2857-1AF8-448B-9E9D-922C67FDD630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4" name="Текст 14"/>
          <p:cNvSpPr>
            <a:spLocks noGrp="1"/>
          </p:cNvSpPr>
          <p:nvPr>
            <p:ph type="body" sz="quarter" idx="13"/>
          </p:nvPr>
        </p:nvSpPr>
        <p:spPr>
          <a:xfrm>
            <a:off x="2123728" y="108000"/>
            <a:ext cx="6620338" cy="792000"/>
          </a:xfrm>
        </p:spPr>
        <p:txBody>
          <a:bodyPr/>
          <a:lstStyle/>
          <a:p>
            <a:r>
              <a:rPr lang="ru-RU" dirty="0" smtClean="0"/>
              <a:t>Что происходило в разрезе рекламы в целом по рынку</a:t>
            </a:r>
            <a:endParaRPr lang="ru-RU" dirty="0" smtClean="0">
              <a:latin typeface="+mj-lt"/>
            </a:endParaRPr>
          </a:p>
        </p:txBody>
      </p:sp>
      <p:pic>
        <p:nvPicPr>
          <p:cNvPr id="5" name="Рисунок 4" descr="https://company.yandex.ru/i/researches/Context%202010/img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1795462"/>
            <a:ext cx="6686550" cy="3267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019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A2857-1AF8-448B-9E9D-922C67FDD630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4" name="Текст 14"/>
          <p:cNvSpPr>
            <a:spLocks noGrp="1"/>
          </p:cNvSpPr>
          <p:nvPr>
            <p:ph type="body" sz="quarter" idx="13"/>
          </p:nvPr>
        </p:nvSpPr>
        <p:spPr>
          <a:xfrm>
            <a:off x="4067944" y="108000"/>
            <a:ext cx="4676122" cy="792000"/>
          </a:xfrm>
        </p:spPr>
        <p:txBody>
          <a:bodyPr/>
          <a:lstStyle/>
          <a:p>
            <a:r>
              <a:rPr lang="ru-RU" dirty="0" smtClean="0">
                <a:latin typeface="+mj-lt"/>
              </a:rPr>
              <a:t>Интернет реклама</a:t>
            </a:r>
          </a:p>
        </p:txBody>
      </p:sp>
      <p:pic>
        <p:nvPicPr>
          <p:cNvPr id="4098" name="Диаграмма 2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5"/>
            <a:ext cx="7704856" cy="462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220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A2857-1AF8-448B-9E9D-922C67FDD630}" type="slidenum">
              <a:rPr lang="ru-RU" smtClean="0">
                <a:latin typeface="+mj-lt"/>
              </a:rPr>
              <a:pPr/>
              <a:t>8</a:t>
            </a:fld>
            <a:endParaRPr lang="ru-RU" dirty="0">
              <a:latin typeface="+mj-lt"/>
            </a:endParaRPr>
          </a:p>
        </p:txBody>
      </p:sp>
      <p:pic>
        <p:nvPicPr>
          <p:cNvPr id="7170" name="Picture 2" descr="Screen Shot 2015-01-22 at 15.06.42_cr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40768"/>
            <a:ext cx="5343525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14"/>
          <p:cNvSpPr>
            <a:spLocks noGrp="1"/>
          </p:cNvSpPr>
          <p:nvPr>
            <p:ph type="body" sz="quarter" idx="13"/>
          </p:nvPr>
        </p:nvSpPr>
        <p:spPr>
          <a:xfrm>
            <a:off x="4067944" y="108000"/>
            <a:ext cx="4676122" cy="792000"/>
          </a:xfrm>
        </p:spPr>
        <p:txBody>
          <a:bodyPr/>
          <a:lstStyle/>
          <a:p>
            <a:r>
              <a:rPr lang="ru-RU" dirty="0" smtClean="0">
                <a:latin typeface="+mj-lt"/>
              </a:rPr>
              <a:t>Что ожидать в 2015</a:t>
            </a:r>
            <a:endParaRPr lang="ru-RU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430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A2857-1AF8-448B-9E9D-922C67FDD630}" type="slidenum">
              <a:rPr lang="ru-RU" smtClean="0">
                <a:latin typeface="+mj-lt"/>
              </a:rPr>
              <a:pPr/>
              <a:t>9</a:t>
            </a:fld>
            <a:endParaRPr lang="ru-RU" dirty="0">
              <a:latin typeface="+mj-lt"/>
            </a:endParaRPr>
          </a:p>
        </p:txBody>
      </p:sp>
      <p:pic>
        <p:nvPicPr>
          <p:cNvPr id="8194" name="Picture 2" descr="Screen Shot 2015-01-22 at 15.06.42_c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360" y="1340768"/>
            <a:ext cx="5343525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14"/>
          <p:cNvSpPr>
            <a:spLocks noGrp="1"/>
          </p:cNvSpPr>
          <p:nvPr>
            <p:ph type="body" sz="quarter" idx="13"/>
          </p:nvPr>
        </p:nvSpPr>
        <p:spPr>
          <a:xfrm>
            <a:off x="4067944" y="108000"/>
            <a:ext cx="4676122" cy="792000"/>
          </a:xfrm>
        </p:spPr>
        <p:txBody>
          <a:bodyPr/>
          <a:lstStyle/>
          <a:p>
            <a:r>
              <a:rPr lang="ru-RU" dirty="0" smtClean="0">
                <a:latin typeface="+mj-lt"/>
              </a:rPr>
              <a:t>Что ожидать в 2015</a:t>
            </a:r>
            <a:endParaRPr lang="ru-RU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3757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hyperlink" Target="http://rookee.ru/" TargetMode="External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Calibri"/>
        <a:ea typeface=""/>
        <a:cs typeface=""/>
      </a:majorFont>
      <a:minorFont>
        <a:latin typeface="Robot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0" tIns="0" rIns="0" bIns="0" rtlCol="0">
        <a:noAutofit/>
      </a:bodyPr>
      <a:lstStyle>
        <a:defPPr marL="0" indent="0">
          <a:buNone/>
          <a:defRPr sz="2000" dirty="0">
            <a:solidFill>
              <a:srgbClr val="00ADEF"/>
            </a:solidFill>
            <a:hlinkClick xmlns:r="http://schemas.openxmlformats.org/officeDocument/2006/relationships" r:id="rId1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33213</TotalTime>
  <Words>369</Words>
  <Application>Microsoft Office PowerPoint</Application>
  <PresentationFormat>Экран (4:3)</PresentationFormat>
  <Paragraphs>90</Paragraphs>
  <Slides>15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Roboto</vt:lpstr>
      <vt:lpstr>Roboto Light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Валерий Быструшкин</dc:creator>
  <cp:lastModifiedBy>Александр Григорьев</cp:lastModifiedBy>
  <cp:revision>607</cp:revision>
  <cp:lastPrinted>2014-12-17T07:34:48Z</cp:lastPrinted>
  <dcterms:created xsi:type="dcterms:W3CDTF">2014-08-26T08:15:47Z</dcterms:created>
  <dcterms:modified xsi:type="dcterms:W3CDTF">2015-02-19T07:39:42Z</dcterms:modified>
</cp:coreProperties>
</file>