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2" r:id="rId14"/>
    <p:sldId id="266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/>
              <a:t>По</a:t>
            </a:r>
            <a:r>
              <a:rPr lang="ru-RU" sz="2000" b="1" baseline="0" dirty="0" smtClean="0"/>
              <a:t> последнему клику</a:t>
            </a:r>
            <a:endParaRPr lang="ru-RU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1428592572551228E-2"/>
          <c:y val="0.4045180722891567"/>
          <c:w val="0.9172932086002038"/>
          <c:h val="0.5292168674698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7087120"/>
        <c:axId val="497085160"/>
      </c:barChart>
      <c:catAx>
        <c:axId val="497087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7085160"/>
        <c:crosses val="autoZero"/>
        <c:auto val="1"/>
        <c:lblAlgn val="ctr"/>
        <c:lblOffset val="100"/>
        <c:noMultiLvlLbl val="0"/>
      </c:catAx>
      <c:valAx>
        <c:axId val="497085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708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/>
              <a:t>По</a:t>
            </a:r>
            <a:r>
              <a:rPr lang="ru-RU" sz="2000" b="1" baseline="0" dirty="0" smtClean="0"/>
              <a:t> </a:t>
            </a:r>
            <a:r>
              <a:rPr lang="ru-RU" sz="2000" b="1" baseline="0" dirty="0" smtClean="0"/>
              <a:t>первому </a:t>
            </a:r>
            <a:r>
              <a:rPr lang="ru-RU" sz="2000" b="1" baseline="0" dirty="0" smtClean="0"/>
              <a:t>клику</a:t>
            </a:r>
            <a:endParaRPr lang="ru-RU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395144"/>
        <c:axId val="214395536"/>
      </c:barChart>
      <c:catAx>
        <c:axId val="214395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395536"/>
        <c:crosses val="autoZero"/>
        <c:auto val="1"/>
        <c:lblAlgn val="ctr"/>
        <c:lblOffset val="100"/>
        <c:noMultiLvlLbl val="0"/>
      </c:catAx>
      <c:valAx>
        <c:axId val="214395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395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/>
              <a:t>Линейная</a:t>
            </a:r>
            <a:endParaRPr lang="ru-RU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5503136"/>
        <c:axId val="495501960"/>
      </c:barChart>
      <c:catAx>
        <c:axId val="4955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5501960"/>
        <c:crosses val="autoZero"/>
        <c:auto val="1"/>
        <c:lblAlgn val="ctr"/>
        <c:lblOffset val="100"/>
        <c:noMultiLvlLbl val="0"/>
      </c:catAx>
      <c:valAx>
        <c:axId val="495501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55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/>
              <a:t>Первый последний</a:t>
            </a:r>
            <a:endParaRPr lang="ru-RU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4254496"/>
        <c:axId val="494254888"/>
      </c:barChart>
      <c:catAx>
        <c:axId val="494254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4254888"/>
        <c:crosses val="autoZero"/>
        <c:auto val="1"/>
        <c:lblAlgn val="ctr"/>
        <c:lblOffset val="100"/>
        <c:noMultiLvlLbl val="0"/>
      </c:catAx>
      <c:valAx>
        <c:axId val="494254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425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/>
              <a:t>По</a:t>
            </a:r>
            <a:r>
              <a:rPr lang="ru-RU" sz="2000" b="1" baseline="0" dirty="0" smtClean="0"/>
              <a:t> </a:t>
            </a:r>
            <a:r>
              <a:rPr lang="ru-RU" sz="2000" b="1" baseline="0" dirty="0" smtClean="0"/>
              <a:t>последнему</a:t>
            </a:r>
            <a:br>
              <a:rPr lang="ru-RU" sz="2000" b="1" baseline="0" dirty="0" smtClean="0"/>
            </a:br>
            <a:r>
              <a:rPr lang="ru-RU" sz="2000" b="1" baseline="0" dirty="0" smtClean="0"/>
              <a:t> не прямому</a:t>
            </a:r>
            <a:endParaRPr lang="ru-RU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725384"/>
        <c:axId val="213683128"/>
      </c:barChart>
      <c:catAx>
        <c:axId val="493725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3683128"/>
        <c:crosses val="autoZero"/>
        <c:auto val="1"/>
        <c:lblAlgn val="ctr"/>
        <c:lblOffset val="100"/>
        <c:noMultiLvlLbl val="0"/>
      </c:catAx>
      <c:valAx>
        <c:axId val="213683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3725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/>
              <a:t>По</a:t>
            </a:r>
            <a:r>
              <a:rPr lang="ru-RU" sz="2000" b="1" baseline="0" dirty="0" smtClean="0"/>
              <a:t> </a:t>
            </a:r>
            <a:r>
              <a:rPr lang="ru-RU" sz="2000" b="1" baseline="0" dirty="0" smtClean="0"/>
              <a:t>времени</a:t>
            </a:r>
            <a:br>
              <a:rPr lang="ru-RU" sz="2000" b="1" baseline="0" dirty="0" smtClean="0"/>
            </a:br>
            <a:r>
              <a:rPr lang="ru-RU" sz="2000" b="1" baseline="0" dirty="0" smtClean="0"/>
              <a:t>взаимодействия</a:t>
            </a:r>
            <a:endParaRPr lang="ru-RU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3317736"/>
        <c:axId val="503318128"/>
      </c:barChart>
      <c:catAx>
        <c:axId val="503317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3318128"/>
        <c:crosses val="autoZero"/>
        <c:auto val="1"/>
        <c:lblAlgn val="ctr"/>
        <c:lblOffset val="100"/>
        <c:noMultiLvlLbl val="0"/>
      </c:catAx>
      <c:valAx>
        <c:axId val="503318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3317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76" y="952784"/>
            <a:ext cx="7248648" cy="495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46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244" y="657227"/>
            <a:ext cx="9733512" cy="993774"/>
          </a:xfrm>
        </p:spPr>
        <p:txBody>
          <a:bodyPr/>
          <a:lstStyle/>
          <a:p>
            <a:r>
              <a:rPr lang="ru-RU" dirty="0" smtClean="0"/>
              <a:t>Как происходит в жизни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4100" y="2108200"/>
            <a:ext cx="9908656" cy="4267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600" b="1" dirty="0" smtClean="0"/>
              <a:t>Баннер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b="1" dirty="0" err="1" smtClean="0"/>
              <a:t>Маркет</a:t>
            </a:r>
            <a:endParaRPr lang="ru-RU" sz="36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3600" b="1" dirty="0" smtClean="0"/>
              <a:t>Органика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b="1" dirty="0" err="1" smtClean="0"/>
              <a:t>Ретаргетинг</a:t>
            </a:r>
            <a:endParaRPr lang="ru-RU" sz="36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3600" b="1" dirty="0" smtClean="0"/>
              <a:t>Прямой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70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244" y="657227"/>
            <a:ext cx="9733512" cy="993774"/>
          </a:xfrm>
        </p:spPr>
        <p:txBody>
          <a:bodyPr/>
          <a:lstStyle/>
          <a:p>
            <a:r>
              <a:rPr lang="ru-RU" dirty="0" smtClean="0"/>
              <a:t>Кому зачесть конверсию?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4100" y="2108200"/>
            <a:ext cx="9908656" cy="4267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600" b="1" dirty="0" smtClean="0"/>
              <a:t>Баннер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b="1" dirty="0" err="1" smtClean="0"/>
              <a:t>Маркет</a:t>
            </a:r>
            <a:endParaRPr lang="ru-RU" sz="36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3600" b="1" dirty="0" smtClean="0"/>
              <a:t>Органика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b="1" dirty="0" err="1" smtClean="0"/>
              <a:t>Ретаргетинг</a:t>
            </a:r>
            <a:endParaRPr lang="ru-RU" sz="36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3600" b="1" dirty="0" smtClean="0"/>
              <a:t>Прямой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97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244" y="657227"/>
            <a:ext cx="9733512" cy="993774"/>
          </a:xfrm>
        </p:spPr>
        <p:txBody>
          <a:bodyPr/>
          <a:lstStyle/>
          <a:p>
            <a:r>
              <a:rPr lang="ru-RU" dirty="0" smtClean="0"/>
              <a:t>Кому зачтется конверсия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0" y="2311400"/>
            <a:ext cx="4343400" cy="4216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GOOGLE ANALYTICS</a:t>
            </a:r>
            <a:endParaRPr lang="ru-RU" sz="28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3200" b="1" dirty="0" smtClean="0"/>
              <a:t>Баннер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dirty="0" err="1" smtClean="0"/>
              <a:t>Маркет</a:t>
            </a:r>
            <a:endParaRPr lang="ru-RU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3200" b="1" dirty="0" smtClean="0"/>
              <a:t>Органика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u="sng" dirty="0" err="1" smtClean="0">
                <a:solidFill>
                  <a:schemeClr val="accent5">
                    <a:lumMod val="75000"/>
                  </a:schemeClr>
                </a:solidFill>
              </a:rPr>
              <a:t>Ретаргетинг</a:t>
            </a:r>
            <a:endParaRPr lang="ru-RU" sz="32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</a:rPr>
              <a:t>Прямой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206500" y="2311400"/>
            <a:ext cx="4343400" cy="421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/>
              <a:t>ЯНДЕКС МЕТРИКА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dirty="0" smtClean="0"/>
              <a:t>Баннер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dirty="0" err="1" smtClean="0"/>
              <a:t>Маркет</a:t>
            </a:r>
            <a:endParaRPr lang="ru-RU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3200" b="1" dirty="0" smtClean="0"/>
              <a:t>Органика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dirty="0" err="1" smtClean="0"/>
              <a:t>Ретаргетинг</a:t>
            </a:r>
            <a:endParaRPr lang="ru-RU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3200" b="1" u="sng" dirty="0" smtClean="0">
                <a:solidFill>
                  <a:schemeClr val="accent5">
                    <a:lumMod val="75000"/>
                  </a:schemeClr>
                </a:solidFill>
              </a:rPr>
              <a:t>Прямой</a:t>
            </a:r>
            <a:endParaRPr lang="ru-RU" sz="32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29244" y="2928730"/>
            <a:ext cx="4498456" cy="37133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96000" y="2928730"/>
            <a:ext cx="4584700" cy="37768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99" y="270534"/>
            <a:ext cx="8322292" cy="582687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2576" y="6228522"/>
            <a:ext cx="10353763" cy="371060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/>
              <a:t>Данные: Максим Уваров К-50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8013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244" y="647700"/>
            <a:ext cx="9733512" cy="1325563"/>
          </a:xfrm>
        </p:spPr>
        <p:txBody>
          <a:bodyPr/>
          <a:lstStyle/>
          <a:p>
            <a:r>
              <a:rPr lang="ru-RU" dirty="0" smtClean="0"/>
              <a:t>Поэтому существуют </a:t>
            </a:r>
            <a:br>
              <a:rPr lang="ru-RU" dirty="0" smtClean="0"/>
            </a:br>
            <a:r>
              <a:rPr lang="ru-RU" dirty="0" smtClean="0"/>
              <a:t>Модели атрибуции трафика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9244" y="2159000"/>
            <a:ext cx="9733512" cy="898525"/>
          </a:xfrm>
        </p:spPr>
        <p:txBody>
          <a:bodyPr>
            <a:noAutofit/>
          </a:bodyPr>
          <a:lstStyle/>
          <a:p>
            <a:r>
              <a:rPr lang="ru-RU" sz="4000" dirty="0" smtClean="0"/>
              <a:t>Атрибуция – расчет вклада конкретного пункта в факт конверсии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Канал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Кампания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dirty="0" err="1" smtClean="0"/>
              <a:t>Ключевик</a:t>
            </a:r>
            <a:endParaRPr lang="ru-RU" sz="3200" dirty="0" smtClean="0"/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И </a:t>
            </a:r>
            <a:r>
              <a:rPr lang="ru-RU" sz="3200" dirty="0" err="1" smtClean="0"/>
              <a:t>тд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86962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469822" cy="1020417"/>
          </a:xfrm>
        </p:spPr>
        <p:txBody>
          <a:bodyPr/>
          <a:lstStyle/>
          <a:p>
            <a:r>
              <a:rPr lang="ru-RU" dirty="0" smtClean="0"/>
              <a:t>Модели Атрибуции</a:t>
            </a:r>
            <a:endParaRPr lang="ru-RU" dirty="0"/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108566"/>
              </p:ext>
            </p:extLst>
          </p:nvPr>
        </p:nvGraphicFramePr>
        <p:xfrm>
          <a:off x="4285540" y="1853647"/>
          <a:ext cx="3378199" cy="210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4701958" y="1788491"/>
            <a:ext cx="2768600" cy="21717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827243" y="1788491"/>
            <a:ext cx="3314699" cy="2171700"/>
            <a:chOff x="6565901" y="1841501"/>
            <a:chExt cx="3314699" cy="2171700"/>
          </a:xfrm>
        </p:grpSpPr>
        <p:graphicFrame>
          <p:nvGraphicFramePr>
            <p:cNvPr id="17" name="Объект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67145386"/>
                </p:ext>
              </p:extLst>
            </p:nvPr>
          </p:nvGraphicFramePr>
          <p:xfrm>
            <a:off x="6565901" y="2032000"/>
            <a:ext cx="3314699" cy="1917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Скругленный прямоугольник 19"/>
            <p:cNvSpPr/>
            <p:nvPr/>
          </p:nvSpPr>
          <p:spPr>
            <a:xfrm>
              <a:off x="6883400" y="1841501"/>
              <a:ext cx="2882900" cy="217170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96406" y="4315792"/>
            <a:ext cx="3181350" cy="2171700"/>
            <a:chOff x="6565901" y="1841501"/>
            <a:chExt cx="3314699" cy="2171700"/>
          </a:xfrm>
        </p:grpSpPr>
        <p:graphicFrame>
          <p:nvGraphicFramePr>
            <p:cNvPr id="23" name="Объект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65906112"/>
                </p:ext>
              </p:extLst>
            </p:nvPr>
          </p:nvGraphicFramePr>
          <p:xfrm>
            <a:off x="6565901" y="2032000"/>
            <a:ext cx="3314699" cy="1917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" name="Скругленный прямоугольник 23"/>
            <p:cNvSpPr/>
            <p:nvPr/>
          </p:nvSpPr>
          <p:spPr>
            <a:xfrm>
              <a:off x="6883400" y="1841501"/>
              <a:ext cx="2882900" cy="217170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390506" y="4315792"/>
            <a:ext cx="3314699" cy="2171700"/>
            <a:chOff x="6565901" y="1841501"/>
            <a:chExt cx="3314699" cy="2171700"/>
          </a:xfrm>
        </p:grpSpPr>
        <p:graphicFrame>
          <p:nvGraphicFramePr>
            <p:cNvPr id="29" name="Объект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67443132"/>
                </p:ext>
              </p:extLst>
            </p:nvPr>
          </p:nvGraphicFramePr>
          <p:xfrm>
            <a:off x="6565901" y="2032000"/>
            <a:ext cx="3314699" cy="1917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0" name="Скругленный прямоугольник 29"/>
            <p:cNvSpPr/>
            <p:nvPr/>
          </p:nvSpPr>
          <p:spPr>
            <a:xfrm>
              <a:off x="6883400" y="1841501"/>
              <a:ext cx="2882900" cy="217170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993915" y="1788491"/>
            <a:ext cx="3273641" cy="2171700"/>
            <a:chOff x="6565901" y="1841501"/>
            <a:chExt cx="3314699" cy="2171700"/>
          </a:xfrm>
        </p:grpSpPr>
        <p:graphicFrame>
          <p:nvGraphicFramePr>
            <p:cNvPr id="32" name="Объект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6546781"/>
                </p:ext>
              </p:extLst>
            </p:nvPr>
          </p:nvGraphicFramePr>
          <p:xfrm>
            <a:off x="6565901" y="2032000"/>
            <a:ext cx="3314699" cy="1917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3" name="Скругленный прямоугольник 32"/>
            <p:cNvSpPr/>
            <p:nvPr/>
          </p:nvSpPr>
          <p:spPr>
            <a:xfrm>
              <a:off x="6883400" y="1841501"/>
              <a:ext cx="2882900" cy="217170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944323" y="4315792"/>
            <a:ext cx="3314699" cy="2171700"/>
            <a:chOff x="6565901" y="1841501"/>
            <a:chExt cx="3314699" cy="2171700"/>
          </a:xfrm>
        </p:grpSpPr>
        <p:graphicFrame>
          <p:nvGraphicFramePr>
            <p:cNvPr id="35" name="Объект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55508967"/>
                </p:ext>
              </p:extLst>
            </p:nvPr>
          </p:nvGraphicFramePr>
          <p:xfrm>
            <a:off x="6565901" y="2032000"/>
            <a:ext cx="3314699" cy="1917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6" name="Скругленный прямоугольник 35"/>
            <p:cNvSpPr/>
            <p:nvPr/>
          </p:nvSpPr>
          <p:spPr>
            <a:xfrm>
              <a:off x="6883400" y="1841501"/>
              <a:ext cx="2882900" cy="217170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88383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944" y="454027"/>
            <a:ext cx="9733512" cy="1311274"/>
          </a:xfrm>
        </p:spPr>
        <p:txBody>
          <a:bodyPr/>
          <a:lstStyle/>
          <a:p>
            <a:r>
              <a:rPr lang="ru-RU" dirty="0" smtClean="0"/>
              <a:t>Доля в конверсии</a:t>
            </a:r>
            <a:br>
              <a:rPr lang="ru-RU" dirty="0" smtClean="0"/>
            </a:br>
            <a:r>
              <a:rPr lang="ru-RU" dirty="0" smtClean="0"/>
              <a:t>В реальности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481424"/>
              </p:ext>
            </p:extLst>
          </p:nvPr>
        </p:nvGraphicFramePr>
        <p:xfrm>
          <a:off x="1241944" y="1911810"/>
          <a:ext cx="9794462" cy="42133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0882"/>
                <a:gridCol w="1700895"/>
                <a:gridCol w="1700895"/>
                <a:gridCol w="1700895"/>
                <a:gridCol w="1700895"/>
              </a:tblGrid>
              <a:tr h="68393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Канал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Последний</a:t>
                      </a:r>
                      <a:r>
                        <a:rPr lang="ru-RU" sz="1400" b="1" baseline="0" dirty="0" smtClean="0"/>
                        <a:t> клик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Первый клик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Последний</a:t>
                      </a:r>
                      <a:r>
                        <a:rPr lang="ru-RU" sz="1400" b="1" baseline="0" dirty="0" smtClean="0"/>
                        <a:t> </a:t>
                      </a:r>
                      <a:br>
                        <a:rPr lang="ru-RU" sz="1400" b="1" baseline="0" dirty="0" smtClean="0"/>
                      </a:br>
                      <a:r>
                        <a:rPr lang="ru-RU" sz="1400" b="1" baseline="0" dirty="0" smtClean="0"/>
                        <a:t>не прямой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Линейное</a:t>
                      </a:r>
                      <a:endParaRPr lang="ru-RU" sz="1400" b="1" dirty="0"/>
                    </a:p>
                  </a:txBody>
                  <a:tcPr/>
                </a:tc>
              </a:tr>
              <a:tr h="68393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Прямой</a:t>
                      </a:r>
                      <a:r>
                        <a:rPr lang="ru-RU" sz="1400" b="1" baseline="0" dirty="0" smtClean="0"/>
                        <a:t>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40,7%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15,3%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9,8%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10,8%</a:t>
                      </a:r>
                      <a:endParaRPr lang="ru-RU" sz="1400" b="1" dirty="0"/>
                    </a:p>
                  </a:txBody>
                  <a:tcPr/>
                </a:tc>
              </a:tr>
              <a:tr h="74608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Органика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28,3%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42,4%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59,4%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44,9%</a:t>
                      </a:r>
                      <a:endParaRPr lang="ru-RU" sz="1400" b="1" dirty="0"/>
                    </a:p>
                  </a:txBody>
                  <a:tcPr/>
                </a:tc>
              </a:tr>
              <a:tr h="68393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Контекст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19,7%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37,4%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27,6%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42,7%</a:t>
                      </a:r>
                      <a:endParaRPr lang="ru-RU" sz="1400" b="1" dirty="0"/>
                    </a:p>
                  </a:txBody>
                  <a:tcPr/>
                </a:tc>
              </a:tr>
              <a:tr h="68393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en-US" sz="1400" b="1" dirty="0" smtClean="0"/>
                        <a:t>Email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3</a:t>
                      </a:r>
                      <a:r>
                        <a:rPr lang="en-US" sz="1400" b="1" dirty="0" smtClean="0"/>
                        <a:t>,4</a:t>
                      </a:r>
                      <a:r>
                        <a:rPr lang="ru-RU" sz="1400" b="1" dirty="0" smtClean="0"/>
                        <a:t>%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1,6%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1,4%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1,4%</a:t>
                      </a:r>
                      <a:endParaRPr lang="ru-RU" sz="1400" b="1" dirty="0"/>
                    </a:p>
                  </a:txBody>
                  <a:tcPr/>
                </a:tc>
              </a:tr>
              <a:tr h="683934">
                <a:tc>
                  <a:txBody>
                    <a:bodyPr/>
                    <a:lstStyle/>
                    <a:p>
                      <a:pPr algn="ctr"/>
                      <a:endParaRPr lang="en-US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Остальное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7,9%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3,3%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3,8%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0.2%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551" y="1351722"/>
            <a:ext cx="10377058" cy="4134678"/>
          </a:xfrm>
        </p:spPr>
        <p:txBody>
          <a:bodyPr/>
          <a:lstStyle/>
          <a:p>
            <a:r>
              <a:rPr lang="ru-RU" dirty="0" smtClean="0"/>
              <a:t>Все надо считать</a:t>
            </a:r>
            <a:br>
              <a:rPr lang="ru-RU" dirty="0" smtClean="0"/>
            </a:br>
            <a:r>
              <a:rPr lang="ru-RU" dirty="0" smtClean="0"/>
              <a:t>через разметку</a:t>
            </a:r>
            <a:br>
              <a:rPr lang="ru-RU" dirty="0" smtClean="0"/>
            </a:br>
            <a:r>
              <a:rPr lang="ru-RU" dirty="0" smtClean="0"/>
              <a:t>трафика</a:t>
            </a:r>
            <a:br>
              <a:rPr lang="ru-RU" dirty="0" smtClean="0"/>
            </a:br>
            <a:r>
              <a:rPr lang="ru-RU" dirty="0" smtClean="0"/>
              <a:t>посредством </a:t>
            </a:r>
            <a:r>
              <a:rPr lang="en-US" sz="6000" b="0" dirty="0" smtClean="0"/>
              <a:t>UTM</a:t>
            </a:r>
            <a:r>
              <a:rPr lang="en-US" b="0" dirty="0" smtClean="0"/>
              <a:t>-</a:t>
            </a:r>
            <a:r>
              <a:rPr lang="ru-RU" dirty="0" smtClean="0"/>
              <a:t>меток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857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UTM </a:t>
            </a:r>
            <a:r>
              <a:rPr lang="ru-RU" dirty="0" smtClean="0"/>
              <a:t>метки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617" y="2305878"/>
            <a:ext cx="10933044" cy="428045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 err="1">
                <a:effectLst/>
              </a:rPr>
              <a:t>utm_source</a:t>
            </a:r>
            <a:r>
              <a:rPr lang="en-US" b="1" dirty="0">
                <a:effectLst/>
              </a:rPr>
              <a:t> (</a:t>
            </a:r>
            <a:r>
              <a:rPr lang="ru-RU" b="1" dirty="0">
                <a:effectLst/>
              </a:rPr>
              <a:t>источник перехода: </a:t>
            </a:r>
            <a:r>
              <a:rPr lang="en-US" b="1" dirty="0">
                <a:effectLst/>
              </a:rPr>
              <a:t>direct.yandex.ru, begun.ru...);</a:t>
            </a:r>
          </a:p>
          <a:p>
            <a:pPr>
              <a:lnSpc>
                <a:spcPct val="200000"/>
              </a:lnSpc>
            </a:pPr>
            <a:r>
              <a:rPr lang="en-US" b="1" dirty="0" err="1">
                <a:effectLst/>
              </a:rPr>
              <a:t>utm_medium</a:t>
            </a:r>
            <a:r>
              <a:rPr lang="en-US" b="1" dirty="0">
                <a:effectLst/>
              </a:rPr>
              <a:t> (</a:t>
            </a:r>
            <a:r>
              <a:rPr lang="ru-RU" b="1" dirty="0">
                <a:effectLst/>
              </a:rPr>
              <a:t>средство маркетинга: </a:t>
            </a:r>
            <a:r>
              <a:rPr lang="en-US" b="1" dirty="0" err="1">
                <a:effectLst/>
              </a:rPr>
              <a:t>cpc</a:t>
            </a:r>
            <a:r>
              <a:rPr lang="en-US" b="1" dirty="0">
                <a:effectLst/>
              </a:rPr>
              <a:t>, </a:t>
            </a:r>
            <a:r>
              <a:rPr lang="ru-RU" b="1" dirty="0">
                <a:effectLst/>
              </a:rPr>
              <a:t>баннер, электронное сообщение);</a:t>
            </a:r>
          </a:p>
          <a:p>
            <a:pPr>
              <a:lnSpc>
                <a:spcPct val="200000"/>
              </a:lnSpc>
            </a:pPr>
            <a:r>
              <a:rPr lang="en-US" b="1" dirty="0" err="1">
                <a:effectLst/>
              </a:rPr>
              <a:t>utm_campaign</a:t>
            </a:r>
            <a:r>
              <a:rPr lang="en-US" b="1" dirty="0">
                <a:effectLst/>
              </a:rPr>
              <a:t> (</a:t>
            </a:r>
            <a:r>
              <a:rPr lang="ru-RU" b="1" dirty="0">
                <a:effectLst/>
              </a:rPr>
              <a:t>название проводимой рекламной кампании);</a:t>
            </a:r>
          </a:p>
          <a:p>
            <a:pPr>
              <a:lnSpc>
                <a:spcPct val="200000"/>
              </a:lnSpc>
            </a:pPr>
            <a:r>
              <a:rPr lang="en-US" b="1" dirty="0" err="1">
                <a:effectLst/>
              </a:rPr>
              <a:t>utm_content</a:t>
            </a:r>
            <a:r>
              <a:rPr lang="en-US" b="1" dirty="0">
                <a:effectLst/>
              </a:rPr>
              <a:t> (</a:t>
            </a:r>
            <a:r>
              <a:rPr lang="ru-RU" b="1" dirty="0">
                <a:effectLst/>
              </a:rPr>
              <a:t>объявление);</a:t>
            </a:r>
          </a:p>
          <a:p>
            <a:pPr>
              <a:lnSpc>
                <a:spcPct val="200000"/>
              </a:lnSpc>
            </a:pPr>
            <a:r>
              <a:rPr lang="en-US" b="1" dirty="0" err="1">
                <a:effectLst/>
              </a:rPr>
              <a:t>utm_term</a:t>
            </a:r>
            <a:r>
              <a:rPr lang="en-US" b="1" dirty="0">
                <a:effectLst/>
              </a:rPr>
              <a:t> (</a:t>
            </a:r>
            <a:r>
              <a:rPr lang="ru-RU" b="1" dirty="0">
                <a:effectLst/>
              </a:rPr>
              <a:t>ключевые слова)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745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Существует </a:t>
            </a:r>
            <a:r>
              <a:rPr lang="ru-RU" dirty="0" err="1" smtClean="0"/>
              <a:t>авторазметка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388" y="1656522"/>
            <a:ext cx="11118573" cy="4426226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ADWORDS</a:t>
            </a:r>
            <a:r>
              <a:rPr lang="ru-RU" sz="2600" b="1" dirty="0" smtClean="0"/>
              <a:t>: </a:t>
            </a:r>
            <a:r>
              <a:rPr lang="en-US" dirty="0" smtClean="0">
                <a:effectLst/>
              </a:rPr>
              <a:t>http</a:t>
            </a:r>
            <a:r>
              <a:rPr lang="en-US" dirty="0">
                <a:effectLst/>
              </a:rPr>
              <a:t>://site.ru/?utm_source=google&amp;utm_medium=cpc&amp;utm_campaign={network}&amp;utm_content={creative}&amp;utm_term={keyword}</a:t>
            </a:r>
            <a:endParaRPr lang="en-US" dirty="0" smtClean="0"/>
          </a:p>
          <a:p>
            <a:r>
              <a:rPr lang="ru-RU" sz="2600" b="1" dirty="0" smtClean="0"/>
              <a:t>ДИРЕКТ: </a:t>
            </a:r>
            <a:r>
              <a:rPr lang="en-US" dirty="0" smtClean="0">
                <a:effectLst/>
              </a:rPr>
              <a:t>http</a:t>
            </a:r>
            <a:r>
              <a:rPr lang="en-US" dirty="0">
                <a:effectLst/>
              </a:rPr>
              <a:t>://site.ru/?utm_source=yandex&amp;utm_medium=cpc&amp;utm_campaign={campaign_id}&amp;utm_content={ad_id}&amp;utm_term={keyword}</a:t>
            </a:r>
            <a:endParaRPr lang="ru-RU" dirty="0" smtClean="0"/>
          </a:p>
          <a:p>
            <a:r>
              <a:rPr lang="ru-RU" sz="2600" b="1" dirty="0" smtClean="0"/>
              <a:t>ВКОНТАКТЕ: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>
                <a:effectLst/>
              </a:rPr>
              <a:t>http://site.ru/?utm_source=vk&amp;utm_medium=cpc&amp;utm_campaign={campaign_id}&amp;utm_content={ad_id}</a:t>
            </a:r>
            <a:endParaRPr lang="ru-RU" dirty="0" smtClean="0"/>
          </a:p>
          <a:p>
            <a:r>
              <a:rPr lang="ru-RU" sz="2600" b="1" dirty="0" smtClean="0"/>
              <a:t>ТАРГЕТ </a:t>
            </a:r>
            <a:r>
              <a:rPr lang="en-US" sz="2600" b="1" dirty="0" smtClean="0"/>
              <a:t>MAIL.RU</a:t>
            </a:r>
            <a:r>
              <a:rPr lang="ru-RU" sz="2600" b="1" dirty="0" smtClean="0"/>
              <a:t>: </a:t>
            </a:r>
            <a:r>
              <a:rPr lang="en-US" dirty="0" smtClean="0">
                <a:effectLst/>
              </a:rPr>
              <a:t>http</a:t>
            </a:r>
            <a:r>
              <a:rPr lang="en-US" dirty="0">
                <a:effectLst/>
              </a:rPr>
              <a:t>://site.ru/?utm_source=targetmailru&amp;utm_medium=cpc&amp;utm_campaign={{campaign_id}}&amp;utm_content={{banner_id}}&amp;utm_term={{geo}}.{{gender}}.{{age}}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32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КТО ПРИНЕС ЗАКАЗ?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8100" y="3602038"/>
            <a:ext cx="9575799" cy="2773362"/>
          </a:xfrm>
        </p:spPr>
        <p:txBody>
          <a:bodyPr>
            <a:normAutofit/>
          </a:bodyPr>
          <a:lstStyle/>
          <a:p>
            <a:r>
              <a:rPr lang="ru-RU" dirty="0" smtClean="0"/>
              <a:t>МОДЕЛИ АТРИБУЦИИ ТРАФИКА</a:t>
            </a:r>
          </a:p>
          <a:p>
            <a:endParaRPr lang="en-US" dirty="0" smtClean="0"/>
          </a:p>
          <a:p>
            <a:pPr algn="r"/>
            <a:r>
              <a:rPr lang="ru-RU" dirty="0"/>
              <a:t>	</a:t>
            </a:r>
            <a:r>
              <a:rPr lang="ru-RU" dirty="0" smtClean="0"/>
              <a:t>Гай Карапетян</a:t>
            </a:r>
          </a:p>
          <a:p>
            <a:pPr algn="r"/>
            <a:r>
              <a:rPr lang="ru-RU" dirty="0" smtClean="0"/>
              <a:t>Директор по маркетингу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74" y="5972727"/>
            <a:ext cx="29432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10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34" y="1245704"/>
            <a:ext cx="101060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57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378226"/>
            <a:ext cx="10353762" cy="2981739"/>
          </a:xfrm>
        </p:spPr>
        <p:txBody>
          <a:bodyPr>
            <a:normAutofit/>
          </a:bodyPr>
          <a:lstStyle/>
          <a:p>
            <a:r>
              <a:rPr lang="ru-RU" sz="8800" dirty="0" smtClean="0"/>
              <a:t>СПАСИБО!</a:t>
            </a: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dirty="0" smtClean="0"/>
              <a:t>Ищите меня в </a:t>
            </a:r>
            <a:r>
              <a:rPr lang="en-US" dirty="0" smtClean="0"/>
              <a:t>FB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/>
              <a:t>Гай Карапетян</a:t>
            </a:r>
          </a:p>
          <a:p>
            <a:pPr algn="r"/>
            <a:r>
              <a:rPr lang="ru-RU" sz="2400" dirty="0"/>
              <a:t>Директор по маркетингу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49" y="5797006"/>
            <a:ext cx="3451907" cy="4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0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995" y="1968500"/>
            <a:ext cx="10353761" cy="3231321"/>
          </a:xfrm>
        </p:spPr>
        <p:txBody>
          <a:bodyPr/>
          <a:lstStyle/>
          <a:p>
            <a:r>
              <a:rPr lang="ru-RU" dirty="0" smtClean="0"/>
              <a:t>ЗАЧЕМ НУЖЕН МУЛЬТИКАНАЛЬНЫЙ</a:t>
            </a:r>
            <a:br>
              <a:rPr lang="ru-RU" dirty="0" smtClean="0"/>
            </a:br>
            <a:r>
              <a:rPr lang="ru-RU" dirty="0" smtClean="0"/>
              <a:t>АНАЛИЗ ТРАФИКА?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49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244" y="657227"/>
            <a:ext cx="9733512" cy="1311274"/>
          </a:xfrm>
        </p:spPr>
        <p:txBody>
          <a:bodyPr/>
          <a:lstStyle/>
          <a:p>
            <a:r>
              <a:rPr lang="ru-RU" dirty="0" smtClean="0"/>
              <a:t>Доля в конверсии</a:t>
            </a:r>
            <a:br>
              <a:rPr lang="ru-RU" dirty="0" smtClean="0"/>
            </a:br>
            <a:r>
              <a:rPr lang="ru-RU" dirty="0" smtClean="0"/>
              <a:t>глазами магазинщика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9244" y="2235200"/>
            <a:ext cx="9733512" cy="4064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042676"/>
              </p:ext>
            </p:extLst>
          </p:nvPr>
        </p:nvGraphicFramePr>
        <p:xfrm>
          <a:off x="3060700" y="2472266"/>
          <a:ext cx="5461000" cy="3699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4"/>
                <a:gridCol w="1162566"/>
              </a:tblGrid>
              <a:tr h="9044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Прямой</a:t>
                      </a:r>
                      <a:r>
                        <a:rPr lang="ru-RU" b="1" baseline="0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20%</a:t>
                      </a:r>
                      <a:endParaRPr lang="ru-RU" b="1" dirty="0"/>
                    </a:p>
                  </a:txBody>
                  <a:tcPr/>
                </a:tc>
              </a:tr>
              <a:tr h="98662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Органика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30%</a:t>
                      </a:r>
                      <a:endParaRPr lang="ru-RU" b="1" dirty="0"/>
                    </a:p>
                  </a:txBody>
                  <a:tcPr/>
                </a:tc>
              </a:tr>
              <a:tr h="9044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СРА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40%</a:t>
                      </a:r>
                      <a:endParaRPr lang="ru-RU" b="1" dirty="0"/>
                    </a:p>
                  </a:txBody>
                  <a:tcPr/>
                </a:tc>
              </a:tr>
              <a:tr h="9044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Прочее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10%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5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244" y="657227"/>
            <a:ext cx="9733512" cy="1311274"/>
          </a:xfrm>
        </p:spPr>
        <p:txBody>
          <a:bodyPr/>
          <a:lstStyle/>
          <a:p>
            <a:r>
              <a:rPr lang="ru-RU" dirty="0" smtClean="0"/>
              <a:t>Доля в конверсии</a:t>
            </a:r>
            <a:br>
              <a:rPr lang="ru-RU" dirty="0" smtClean="0"/>
            </a:br>
            <a:r>
              <a:rPr lang="ru-RU" dirty="0" smtClean="0"/>
              <a:t>глазами </a:t>
            </a:r>
            <a:r>
              <a:rPr lang="en-US" dirty="0" smtClean="0"/>
              <a:t>SEO</a:t>
            </a:r>
            <a:r>
              <a:rPr lang="ru-RU" dirty="0" err="1" smtClean="0"/>
              <a:t>шника</a:t>
            </a:r>
            <a:r>
              <a:rPr lang="ru-RU" dirty="0" smtClean="0"/>
              <a:t>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9244" y="2235200"/>
            <a:ext cx="9733512" cy="4064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894927"/>
              </p:ext>
            </p:extLst>
          </p:nvPr>
        </p:nvGraphicFramePr>
        <p:xfrm>
          <a:off x="3060700" y="2472266"/>
          <a:ext cx="5461000" cy="3699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4"/>
                <a:gridCol w="1162566"/>
              </a:tblGrid>
              <a:tr h="9044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Прямой</a:t>
                      </a:r>
                      <a:r>
                        <a:rPr lang="ru-RU" b="1" baseline="0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10%</a:t>
                      </a:r>
                      <a:endParaRPr lang="ru-RU" b="1" dirty="0"/>
                    </a:p>
                  </a:txBody>
                  <a:tcPr/>
                </a:tc>
              </a:tr>
              <a:tr h="98662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Контекст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0%</a:t>
                      </a:r>
                      <a:endParaRPr lang="ru-RU" b="1" dirty="0"/>
                    </a:p>
                  </a:txBody>
                  <a:tcPr/>
                </a:tc>
              </a:tr>
              <a:tr h="9044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Органика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80%</a:t>
                      </a:r>
                      <a:endParaRPr lang="ru-RU" b="1" dirty="0"/>
                    </a:p>
                  </a:txBody>
                  <a:tcPr/>
                </a:tc>
              </a:tr>
              <a:tr h="9044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Прочее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10%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8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244" y="657227"/>
            <a:ext cx="9733512" cy="1311274"/>
          </a:xfrm>
        </p:spPr>
        <p:txBody>
          <a:bodyPr/>
          <a:lstStyle/>
          <a:p>
            <a:r>
              <a:rPr lang="ru-RU" dirty="0" smtClean="0"/>
              <a:t>Доля в конверсии</a:t>
            </a:r>
            <a:br>
              <a:rPr lang="ru-RU" dirty="0" smtClean="0"/>
            </a:br>
            <a:r>
              <a:rPr lang="ru-RU" dirty="0" smtClean="0"/>
              <a:t>глазами </a:t>
            </a:r>
            <a:r>
              <a:rPr lang="ru-RU" dirty="0" err="1" smtClean="0"/>
              <a:t>Арбитражника</a:t>
            </a:r>
            <a:r>
              <a:rPr lang="ru-RU" dirty="0" smtClean="0"/>
              <a:t> </a:t>
            </a:r>
            <a:r>
              <a:rPr lang="ru-RU" dirty="0" smtClean="0">
                <a:sym typeface="Wingdings" panose="05000000000000000000" pitchFamily="2" charset="2"/>
              </a:rPr>
              <a:t>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9244" y="2235200"/>
            <a:ext cx="9733512" cy="4064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563191"/>
              </p:ext>
            </p:extLst>
          </p:nvPr>
        </p:nvGraphicFramePr>
        <p:xfrm>
          <a:off x="3060700" y="2472266"/>
          <a:ext cx="5461000" cy="3699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4"/>
                <a:gridCol w="1162566"/>
              </a:tblGrid>
              <a:tr h="9044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Прямой</a:t>
                      </a:r>
                      <a:r>
                        <a:rPr lang="ru-RU" b="1" baseline="0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0%</a:t>
                      </a:r>
                      <a:endParaRPr lang="ru-RU" b="1" dirty="0"/>
                    </a:p>
                  </a:txBody>
                  <a:tcPr/>
                </a:tc>
              </a:tr>
              <a:tr h="98662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Органика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0%</a:t>
                      </a:r>
                      <a:endParaRPr lang="ru-RU" b="1" dirty="0"/>
                    </a:p>
                  </a:txBody>
                  <a:tcPr/>
                </a:tc>
              </a:tr>
              <a:tr h="9044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Прочее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0%</a:t>
                      </a:r>
                      <a:endParaRPr lang="ru-RU" b="1" dirty="0"/>
                    </a:p>
                  </a:txBody>
                  <a:tcPr/>
                </a:tc>
              </a:tr>
              <a:tr h="9044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en-US" b="1" dirty="0" smtClean="0"/>
                        <a:t>CPA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</a:t>
                      </a:r>
                      <a:r>
                        <a:rPr lang="en-US" b="1" dirty="0" smtClean="0"/>
                        <a:t>0</a:t>
                      </a:r>
                      <a:r>
                        <a:rPr lang="ru-RU" b="1" dirty="0" smtClean="0"/>
                        <a:t>0%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8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695" y="2806700"/>
            <a:ext cx="10353761" cy="1326321"/>
          </a:xfrm>
        </p:spPr>
        <p:txBody>
          <a:bodyPr/>
          <a:lstStyle/>
          <a:p>
            <a:r>
              <a:rPr lang="ru-RU" dirty="0" smtClean="0"/>
              <a:t>Поэтому надо уметь анализировать</a:t>
            </a:r>
            <a:br>
              <a:rPr lang="ru-RU" dirty="0" smtClean="0"/>
            </a:br>
            <a:r>
              <a:rPr lang="ru-RU" dirty="0" smtClean="0"/>
              <a:t>источники по конверсиям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8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944" y="454027"/>
            <a:ext cx="9733512" cy="1311274"/>
          </a:xfrm>
        </p:spPr>
        <p:txBody>
          <a:bodyPr/>
          <a:lstStyle/>
          <a:p>
            <a:r>
              <a:rPr lang="ru-RU" dirty="0" smtClean="0"/>
              <a:t>Доля в конверсии</a:t>
            </a:r>
            <a:br>
              <a:rPr lang="ru-RU" dirty="0" smtClean="0"/>
            </a:br>
            <a:r>
              <a:rPr lang="ru-RU" dirty="0" smtClean="0"/>
              <a:t>В реальности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105453"/>
              </p:ext>
            </p:extLst>
          </p:nvPr>
        </p:nvGraphicFramePr>
        <p:xfrm>
          <a:off x="3378200" y="1951566"/>
          <a:ext cx="5461000" cy="46043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4"/>
                <a:gridCol w="1162566"/>
              </a:tblGrid>
              <a:tr h="9044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Прямой</a:t>
                      </a:r>
                      <a:r>
                        <a:rPr lang="ru-RU" b="1" baseline="0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40,7%</a:t>
                      </a:r>
                      <a:endParaRPr lang="ru-RU" b="1" dirty="0"/>
                    </a:p>
                  </a:txBody>
                  <a:tcPr/>
                </a:tc>
              </a:tr>
              <a:tr h="98662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Органика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28,3%</a:t>
                      </a:r>
                      <a:endParaRPr lang="ru-RU" b="1" dirty="0"/>
                    </a:p>
                  </a:txBody>
                  <a:tcPr/>
                </a:tc>
              </a:tr>
              <a:tr h="9044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Контекст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19,7%</a:t>
                      </a:r>
                      <a:endParaRPr lang="ru-RU" b="1" dirty="0"/>
                    </a:p>
                  </a:txBody>
                  <a:tcPr/>
                </a:tc>
              </a:tr>
              <a:tr h="9044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en-US" b="1" dirty="0" smtClean="0"/>
                        <a:t>Email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3</a:t>
                      </a:r>
                      <a:r>
                        <a:rPr lang="en-US" b="1" dirty="0" smtClean="0"/>
                        <a:t>,4</a:t>
                      </a:r>
                      <a:r>
                        <a:rPr lang="ru-RU" b="1" dirty="0" smtClean="0"/>
                        <a:t>%</a:t>
                      </a:r>
                      <a:endParaRPr lang="ru-RU" b="1" dirty="0"/>
                    </a:p>
                  </a:txBody>
                  <a:tcPr/>
                </a:tc>
              </a:tr>
              <a:tr h="904436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ru-RU" b="1" dirty="0" smtClean="0"/>
                        <a:t>Остальное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7,9%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 это не вся правда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effectLst/>
              </a:rPr>
              <a:t>Это был учет по последнему клику</a:t>
            </a:r>
            <a:endParaRPr lang="ru-RU" sz="3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58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141</TotalTime>
  <Words>211</Words>
  <Application>Microsoft Office PowerPoint</Application>
  <PresentationFormat>Широкоэкранный</PresentationFormat>
  <Paragraphs>154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Bookman Old Style</vt:lpstr>
      <vt:lpstr>Rockwell</vt:lpstr>
      <vt:lpstr>Wingdings</vt:lpstr>
      <vt:lpstr>Damask</vt:lpstr>
      <vt:lpstr>Презентация PowerPoint</vt:lpstr>
      <vt:lpstr>КТО ПРИНЕС ЗАКАЗ?</vt:lpstr>
      <vt:lpstr>ЗАЧЕМ НУЖЕН МУЛЬТИКАНАЛЬНЫЙ АНАЛИЗ ТРАФИКА?</vt:lpstr>
      <vt:lpstr>Доля в конверсии глазами магазинщика</vt:lpstr>
      <vt:lpstr>Доля в конверсии глазами SEOшника </vt:lpstr>
      <vt:lpstr>Доля в конверсии глазами Арбитражника </vt:lpstr>
      <vt:lpstr>Поэтому надо уметь анализировать источники по конверсиям</vt:lpstr>
      <vt:lpstr>Доля в конверсии В реальности</vt:lpstr>
      <vt:lpstr>Но это не вся правда</vt:lpstr>
      <vt:lpstr>Как происходит в жизни</vt:lpstr>
      <vt:lpstr>Кому зачесть конверсию?</vt:lpstr>
      <vt:lpstr>Кому зачтется конверсия</vt:lpstr>
      <vt:lpstr>Презентация PowerPoint</vt:lpstr>
      <vt:lpstr>Поэтому существуют  Модели атрибуции трафика</vt:lpstr>
      <vt:lpstr>Модели Атрибуции</vt:lpstr>
      <vt:lpstr>Доля в конверсии В реальности</vt:lpstr>
      <vt:lpstr>Все надо считать через разметку трафика посредством UTM-меток  </vt:lpstr>
      <vt:lpstr>UTM метки</vt:lpstr>
      <vt:lpstr>Существует авторазметка</vt:lpstr>
      <vt:lpstr>Презентация PowerPoint</vt:lpstr>
      <vt:lpstr>СПАСИБО!  Ищите меня в FB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Карапетян Гай</dc:creator>
  <cp:lastModifiedBy>Карапетян Гай</cp:lastModifiedBy>
  <cp:revision>14</cp:revision>
  <dcterms:created xsi:type="dcterms:W3CDTF">2015-02-18T14:58:58Z</dcterms:created>
  <dcterms:modified xsi:type="dcterms:W3CDTF">2015-02-18T17:20:45Z</dcterms:modified>
</cp:coreProperties>
</file>