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58" r:id="rId3"/>
    <p:sldId id="260" r:id="rId4"/>
    <p:sldId id="259" r:id="rId5"/>
    <p:sldId id="262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6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7B1F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29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346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Что проихошло за последние 6 месяцев?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Не изменили объемы работ - 69%</c:v>
                </c:pt>
                <c:pt idx="1">
                  <c:v>Сократили объемы работ - 11%</c:v>
                </c:pt>
                <c:pt idx="2">
                  <c:v>Увеличили объемы работ - 30%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69</c:v>
                </c:pt>
                <c:pt idx="1">
                  <c:v>11</c:v>
                </c:pt>
                <c:pt idx="2">
                  <c:v>30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0.18627219075780349"/>
          <c:y val="0.67690012901060881"/>
          <c:w val="0.63682311651981716"/>
          <c:h val="0.2943048844912923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Какие существуют</a:t>
            </a:r>
            <a:r>
              <a:rPr lang="ru-RU" baseline="0" dirty="0" smtClean="0"/>
              <a:t> проблемы?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Другие проблемы - 38,35%</c:v>
                </c:pt>
                <c:pt idx="1">
                  <c:v>Доставка и логитиска - 27,07%</c:v>
                </c:pt>
                <c:pt idx="2">
                  <c:v>Товар  - 16, 51%</c:v>
                </c:pt>
                <c:pt idx="3">
                  <c:v>Гарантия - 9,67%</c:v>
                </c:pt>
                <c:pt idx="4">
                  <c:v>Работа менеджера - 6,32%</c:v>
                </c:pt>
                <c:pt idx="5">
                  <c:v>Необработка заказа - 2,04%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38.353340609999997</c:v>
                </c:pt>
                <c:pt idx="1">
                  <c:v>27.076512669999996</c:v>
                </c:pt>
                <c:pt idx="2">
                  <c:v>16.515096400000001</c:v>
                </c:pt>
                <c:pt idx="3">
                  <c:v>9.6762459080000003</c:v>
                </c:pt>
                <c:pt idx="4">
                  <c:v>6.3295743909999995</c:v>
                </c:pt>
                <c:pt idx="5">
                  <c:v>2.0492300230000002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Получают ответ</c:v>
                </c:pt>
                <c:pt idx="1">
                  <c:v>Остаются без реакции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0.79879999999999995</c:v>
                </c:pt>
                <c:pt idx="1">
                  <c:v>0.20119999999999999</c:v>
                </c:pt>
              </c:numCache>
            </c:numRef>
          </c:val>
        </c:ser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Проблемы решаются</c:v>
                </c:pt>
                <c:pt idx="1">
                  <c:v>Проблемы остаются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4.7500000000000007E-2</c:v>
                </c:pt>
                <c:pt idx="1">
                  <c:v>0.95250000000000001</c:v>
                </c:pt>
              </c:numCache>
            </c:numRef>
          </c:val>
        </c:ser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Проблемы решаются</c:v>
                </c:pt>
                <c:pt idx="1">
                  <c:v>Проблемы остаются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5.9100000000000007E-2</c:v>
                </c:pt>
                <c:pt idx="1">
                  <c:v>0.94090000000000007</c:v>
                </c:pt>
              </c:numCache>
            </c:numRef>
          </c:val>
        </c:ser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firstSliceAng val="0"/>
      </c:pie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0.92442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0"/>
          <a:ext cx="7848872" cy="28623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457200" indent="-457200">
            <a:lnSpc>
              <a:spcPct val="150000"/>
            </a:lnSpc>
            <a:buAutoNum type="arabicPeriod"/>
          </a:pPr>
          <a:r>
            <a:rPr lang="ru-RU" sz="2400" dirty="0" smtClean="0">
              <a:solidFill>
                <a:srgbClr val="1F497D"/>
              </a:solidFill>
            </a:rPr>
            <a:t>Неквалифицированная поддержка.</a:t>
          </a:r>
          <a:endParaRPr lang="ru-RU" sz="2400" u="sng" dirty="0" smtClean="0">
            <a:solidFill>
              <a:srgbClr val="1F497D"/>
            </a:solidFill>
          </a:endParaRPr>
        </a:p>
        <a:p xmlns:a="http://schemas.openxmlformats.org/drawingml/2006/main">
          <a:pPr marL="457200" indent="-457200">
            <a:lnSpc>
              <a:spcPct val="150000"/>
            </a:lnSpc>
            <a:buAutoNum type="arabicPeriod"/>
          </a:pPr>
          <a:r>
            <a:rPr lang="ru-RU" sz="2400" dirty="0" smtClean="0">
              <a:solidFill>
                <a:srgbClr val="1F497D"/>
              </a:solidFill>
            </a:rPr>
            <a:t>Ответ «вопросом на вопрос».</a:t>
          </a:r>
        </a:p>
        <a:p xmlns:a="http://schemas.openxmlformats.org/drawingml/2006/main">
          <a:pPr marL="457200" indent="-457200">
            <a:lnSpc>
              <a:spcPct val="150000"/>
            </a:lnSpc>
            <a:buAutoNum type="arabicPeriod"/>
          </a:pPr>
          <a:r>
            <a:rPr lang="ru-RU" sz="2400" dirty="0" smtClean="0">
              <a:solidFill>
                <a:srgbClr val="1F497D"/>
              </a:solidFill>
            </a:rPr>
            <a:t>Множество уточняющих вопросов.</a:t>
          </a:r>
        </a:p>
        <a:p xmlns:a="http://schemas.openxmlformats.org/drawingml/2006/main">
          <a:pPr marL="457200" indent="-457200">
            <a:lnSpc>
              <a:spcPct val="150000"/>
            </a:lnSpc>
            <a:buAutoNum type="arabicPeriod"/>
          </a:pPr>
          <a:r>
            <a:rPr lang="ru-RU" sz="2400" dirty="0" smtClean="0">
              <a:solidFill>
                <a:srgbClr val="1F497D"/>
              </a:solidFill>
            </a:rPr>
            <a:t>«</a:t>
          </a:r>
          <a:r>
            <a:rPr lang="ru-RU" sz="2400" dirty="0" err="1" smtClean="0">
              <a:solidFill>
                <a:srgbClr val="1F497D"/>
              </a:solidFill>
            </a:rPr>
            <a:t>Лайфтайм</a:t>
          </a:r>
          <a:r>
            <a:rPr lang="ru-RU" sz="2400" dirty="0" smtClean="0">
              <a:solidFill>
                <a:srgbClr val="1F497D"/>
              </a:solidFill>
            </a:rPr>
            <a:t>» проблемы.</a:t>
          </a:r>
          <a:endParaRPr lang="ru-RU" sz="2400" u="sng" dirty="0">
            <a:solidFill>
              <a:srgbClr val="1F497D"/>
            </a:solidFill>
          </a:endParaRPr>
        </a:p>
        <a:p xmlns:a="http://schemas.openxmlformats.org/drawingml/2006/main">
          <a:pPr marL="457200" indent="-457200">
            <a:lnSpc>
              <a:spcPct val="150000"/>
            </a:lnSpc>
            <a:buAutoNum type="arabicPeriod"/>
          </a:pPr>
          <a:r>
            <a:rPr lang="ru-RU" sz="2400" dirty="0" smtClean="0">
              <a:solidFill>
                <a:srgbClr val="1F497D"/>
              </a:solidFill>
            </a:rPr>
            <a:t>Ответы формата «Приносим свои извинения».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0.92442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0"/>
          <a:ext cx="7848872" cy="28623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457200" indent="-457200">
            <a:lnSpc>
              <a:spcPct val="150000"/>
            </a:lnSpc>
            <a:buAutoNum type="arabicPeriod"/>
          </a:pPr>
          <a:r>
            <a:rPr lang="ru-RU" sz="2400" dirty="0" smtClean="0">
              <a:solidFill>
                <a:srgbClr val="1F497D"/>
              </a:solidFill>
            </a:rPr>
            <a:t>Поддержка «делает первый шаг».</a:t>
          </a:r>
          <a:endParaRPr lang="ru-RU" sz="2400" u="sng" dirty="0" smtClean="0">
            <a:solidFill>
              <a:srgbClr val="1F497D"/>
            </a:solidFill>
          </a:endParaRPr>
        </a:p>
        <a:p xmlns:a="http://schemas.openxmlformats.org/drawingml/2006/main">
          <a:pPr marL="457200" indent="-457200">
            <a:lnSpc>
              <a:spcPct val="150000"/>
            </a:lnSpc>
            <a:buAutoNum type="arabicPeriod"/>
          </a:pPr>
          <a:r>
            <a:rPr lang="ru-RU" sz="2400" dirty="0" smtClean="0">
              <a:solidFill>
                <a:srgbClr val="1F497D"/>
              </a:solidFill>
            </a:rPr>
            <a:t>Вместо извинений – пояснения.</a:t>
          </a:r>
        </a:p>
        <a:p xmlns:a="http://schemas.openxmlformats.org/drawingml/2006/main">
          <a:pPr marL="457200" indent="-457200">
            <a:lnSpc>
              <a:spcPct val="150000"/>
            </a:lnSpc>
            <a:buAutoNum type="arabicPeriod"/>
          </a:pPr>
          <a:r>
            <a:rPr lang="ru-RU" sz="2400" dirty="0" smtClean="0">
              <a:solidFill>
                <a:srgbClr val="1F497D"/>
              </a:solidFill>
            </a:rPr>
            <a:t>Малый цикл решения проблемы.</a:t>
          </a:r>
        </a:p>
        <a:p xmlns:a="http://schemas.openxmlformats.org/drawingml/2006/main">
          <a:pPr marL="457200" indent="-457200">
            <a:lnSpc>
              <a:spcPct val="150000"/>
            </a:lnSpc>
            <a:buAutoNum type="arabicPeriod"/>
          </a:pPr>
          <a:r>
            <a:rPr lang="ru-RU" sz="2400" dirty="0" smtClean="0">
              <a:solidFill>
                <a:srgbClr val="1F497D"/>
              </a:solidFill>
            </a:rPr>
            <a:t>Предложение бонусов.</a:t>
          </a:r>
          <a:endParaRPr lang="ru-RU" sz="2400" u="sng" dirty="0">
            <a:solidFill>
              <a:srgbClr val="1F497D"/>
            </a:solidFill>
          </a:endParaRPr>
        </a:p>
        <a:p xmlns:a="http://schemas.openxmlformats.org/drawingml/2006/main">
          <a:pPr marL="457200" indent="-457200">
            <a:lnSpc>
              <a:spcPct val="150000"/>
            </a:lnSpc>
            <a:buAutoNum type="arabicPeriod"/>
          </a:pPr>
          <a:r>
            <a:rPr lang="ru-RU" sz="2400" dirty="0" smtClean="0">
              <a:solidFill>
                <a:srgbClr val="1F497D"/>
              </a:solidFill>
            </a:rPr>
            <a:t>Мотивация 2-й активности на сайте</a:t>
          </a:r>
          <a:r>
            <a:rPr lang="en-US" sz="2400" dirty="0" smtClean="0">
              <a:solidFill>
                <a:srgbClr val="1F497D"/>
              </a:solidFill>
            </a:rPr>
            <a:t>/</a:t>
          </a:r>
          <a:r>
            <a:rPr lang="ru-RU" sz="2400" dirty="0" smtClean="0">
              <a:solidFill>
                <a:srgbClr val="1F497D"/>
              </a:solidFill>
            </a:rPr>
            <a:t>сервисе.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0.92442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0" y="0"/>
          <a:ext cx="7848872" cy="28623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457200" indent="-457200">
            <a:lnSpc>
              <a:spcPct val="150000"/>
            </a:lnSpc>
            <a:buAutoNum type="arabicPeriod"/>
          </a:pPr>
          <a:r>
            <a:rPr lang="ru-RU" sz="2400" dirty="0" smtClean="0">
              <a:solidFill>
                <a:srgbClr val="1F497D"/>
              </a:solidFill>
            </a:rPr>
            <a:t>Процент ответов на негатив в среднем 90%.</a:t>
          </a:r>
          <a:endParaRPr lang="ru-RU" sz="2400" u="sng" dirty="0" smtClean="0">
            <a:solidFill>
              <a:srgbClr val="1F497D"/>
            </a:solidFill>
          </a:endParaRPr>
        </a:p>
        <a:p xmlns:a="http://schemas.openxmlformats.org/drawingml/2006/main">
          <a:pPr marL="457200" indent="-457200">
            <a:lnSpc>
              <a:spcPct val="150000"/>
            </a:lnSpc>
            <a:buAutoNum type="arabicPeriod"/>
          </a:pPr>
          <a:r>
            <a:rPr lang="ru-RU" sz="2400" dirty="0" smtClean="0">
              <a:solidFill>
                <a:srgbClr val="1F497D"/>
              </a:solidFill>
            </a:rPr>
            <a:t>Минимальный процент решения проблем – 10%.</a:t>
          </a:r>
        </a:p>
        <a:p xmlns:a="http://schemas.openxmlformats.org/drawingml/2006/main">
          <a:pPr marL="457200" indent="-457200">
            <a:lnSpc>
              <a:spcPct val="150000"/>
            </a:lnSpc>
            <a:buAutoNum type="arabicPeriod"/>
          </a:pPr>
          <a:r>
            <a:rPr lang="ru-RU" sz="2400" dirty="0" smtClean="0">
              <a:solidFill>
                <a:srgbClr val="1F497D"/>
              </a:solidFill>
            </a:rPr>
            <a:t>Работает поддержка в несколько уровней.</a:t>
          </a:r>
        </a:p>
        <a:p xmlns:a="http://schemas.openxmlformats.org/drawingml/2006/main">
          <a:pPr marL="457200" indent="-457200">
            <a:lnSpc>
              <a:spcPct val="150000"/>
            </a:lnSpc>
            <a:buAutoNum type="arabicPeriod"/>
          </a:pPr>
          <a:r>
            <a:rPr lang="ru-RU" sz="2400" dirty="0" smtClean="0">
              <a:solidFill>
                <a:srgbClr val="1F497D"/>
              </a:solidFill>
            </a:rPr>
            <a:t>Более чем 50% клиентов оставляют 2-й отзыв.</a:t>
          </a:r>
          <a:endParaRPr lang="ru-RU" sz="2400" u="sng" dirty="0">
            <a:solidFill>
              <a:srgbClr val="1F497D"/>
            </a:solidFill>
          </a:endParaRPr>
        </a:p>
        <a:p xmlns:a="http://schemas.openxmlformats.org/drawingml/2006/main">
          <a:pPr marL="457200" indent="-457200">
            <a:lnSpc>
              <a:spcPct val="150000"/>
            </a:lnSpc>
            <a:buAutoNum type="arabicPeriod"/>
          </a:pPr>
          <a:r>
            <a:rPr lang="ru-RU" sz="2400" dirty="0" smtClean="0">
              <a:solidFill>
                <a:srgbClr val="1F497D"/>
              </a:solidFill>
            </a:rPr>
            <a:t>Контроль страниц с отзывами – несколько раз в день.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F8D86-ADC9-434F-B74D-8474C11D2FA7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05398-F8E9-4BE7-AFF9-F1E98BC686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813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09068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4784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4784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4784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47843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7462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3272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0173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7814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4784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78143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4784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4784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305398-F8E9-4BE7-AFF9-F1E98BC686A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4784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3474-3FD2-4CCF-93AC-F793C25DAEFB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868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3474-3FD2-4CCF-93AC-F793C25DAEFB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4053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3474-3FD2-4CCF-93AC-F793C25DAEFB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933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3474-3FD2-4CCF-93AC-F793C25DAEFB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4706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3474-3FD2-4CCF-93AC-F793C25DAEFB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404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3474-3FD2-4CCF-93AC-F793C25DAEFB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533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3474-3FD2-4CCF-93AC-F793C25DAEFB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773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3474-3FD2-4CCF-93AC-F793C25DAEFB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808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3474-3FD2-4CCF-93AC-F793C25DAEFB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715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3474-3FD2-4CCF-93AC-F793C25DAEFB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328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C3474-3FD2-4CCF-93AC-F793C25DAEFB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786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C3474-3FD2-4CCF-93AC-F793C25DAEFB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B2526-5F23-4796-8CBF-A7187114E6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064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276872"/>
            <a:ext cx="3789040" cy="2204864"/>
          </a:xfrm>
          <a:prstGeom prst="rect">
            <a:avLst/>
          </a:prstGeom>
        </p:spPr>
      </p:pic>
      <p:sp>
        <p:nvSpPr>
          <p:cNvPr id="4" name="Подзаголовок 2"/>
          <p:cNvSpPr txBox="1">
            <a:spLocks/>
          </p:cNvSpPr>
          <p:nvPr/>
        </p:nvSpPr>
        <p:spPr>
          <a:xfrm>
            <a:off x="971600" y="3140968"/>
            <a:ext cx="7344816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  <a:ea typeface="Roboto Condensed Light" panose="02000000000000000000" pitchFamily="2" charset="0"/>
              </a:rPr>
              <a:t>Продать любой ценой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916832"/>
            <a:ext cx="6400800" cy="1080120"/>
          </a:xfrm>
        </p:spPr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rgbClr val="57B1F2"/>
                </a:solidFill>
                <a:latin typeface="+mj-lt"/>
                <a:ea typeface="Roboto Condensed" panose="02000000000000000000" pitchFamily="2" charset="0"/>
                <a:cs typeface="Arial" panose="020B0604020202020204" pitchFamily="34" charset="0"/>
              </a:rPr>
              <a:t>Репутационное</a:t>
            </a:r>
            <a:r>
              <a:rPr lang="ru-RU" sz="3600" b="1" dirty="0" smtClean="0">
                <a:solidFill>
                  <a:srgbClr val="57B1F2"/>
                </a:solidFill>
                <a:latin typeface="+mj-lt"/>
                <a:ea typeface="Roboto Condensed" panose="02000000000000000000" pitchFamily="2" charset="0"/>
                <a:cs typeface="Arial" panose="020B0604020202020204" pitchFamily="34" charset="0"/>
              </a:rPr>
              <a:t> поле </a:t>
            </a:r>
            <a:br>
              <a:rPr lang="ru-RU" sz="3600" b="1" dirty="0" smtClean="0">
                <a:solidFill>
                  <a:srgbClr val="57B1F2"/>
                </a:solidFill>
                <a:latin typeface="+mj-lt"/>
                <a:ea typeface="Roboto Condensed" panose="02000000000000000000" pitchFamily="2" charset="0"/>
                <a:cs typeface="Arial" panose="020B0604020202020204" pitchFamily="34" charset="0"/>
              </a:rPr>
            </a:br>
            <a:r>
              <a:rPr lang="ru-RU" sz="3600" b="1" dirty="0" err="1" smtClean="0">
                <a:solidFill>
                  <a:srgbClr val="57B1F2"/>
                </a:solidFill>
                <a:latin typeface="+mj-lt"/>
                <a:ea typeface="Roboto Condensed" panose="02000000000000000000" pitchFamily="2" charset="0"/>
                <a:cs typeface="Arial" panose="020B0604020202020204" pitchFamily="34" charset="0"/>
              </a:rPr>
              <a:t>онлайн-ритейлеров</a:t>
            </a:r>
            <a:r>
              <a:rPr lang="ru-RU" sz="3600" b="1" dirty="0" smtClean="0">
                <a:solidFill>
                  <a:srgbClr val="57B1F2"/>
                </a:solidFill>
                <a:latin typeface="+mj-lt"/>
                <a:ea typeface="Roboto Condensed" panose="02000000000000000000" pitchFamily="2" charset="0"/>
                <a:cs typeface="Arial" panose="020B0604020202020204" pitchFamily="34" charset="0"/>
              </a:rPr>
              <a:t> России</a:t>
            </a:r>
            <a:endParaRPr lang="ru-RU" sz="3600" dirty="0">
              <a:solidFill>
                <a:srgbClr val="57B1F2"/>
              </a:solidFill>
              <a:latin typeface="+mj-lt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88758"/>
            <a:ext cx="3220309" cy="9646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0564438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3568" y="1268760"/>
            <a:ext cx="76328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Соотношение решений </a:t>
            </a:r>
            <a:b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проблемных ситуаций к ответам поддержки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331640" y="2276872"/>
          <a:ext cx="4104456" cy="3127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16016" y="2924944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Всего 5,94 % ответов можно считать эффективными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852720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3568" y="1268760"/>
            <a:ext cx="76328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Причины низкой конверсии </a:t>
            </a:r>
            <a:b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«решения конфликтных ситуаций»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83568" y="2492896"/>
          <a:ext cx="784887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4852720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7584" y="1556792"/>
            <a:ext cx="7632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Как увеличить конверсию поддержки?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83568" y="2132856"/>
          <a:ext cx="784887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4852720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7584" y="1556792"/>
            <a:ext cx="7632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Кто из 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ритейла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растет? 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83568" y="2132856"/>
          <a:ext cx="784887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4852720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0000" y="748466"/>
            <a:ext cx="6400800" cy="158417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57B1F2"/>
                </a:solidFill>
                <a:latin typeface="+mj-lt"/>
                <a:ea typeface="Roboto Condensed" panose="02000000000000000000" pitchFamily="2" charset="0"/>
                <a:cs typeface="Arial" panose="020B0604020202020204" pitchFamily="34" charset="0"/>
              </a:rPr>
              <a:t>Спасибо за внимание!</a:t>
            </a:r>
            <a:endParaRPr lang="ru-RU" sz="3600" dirty="0">
              <a:solidFill>
                <a:srgbClr val="57B1F2"/>
              </a:solidFill>
              <a:latin typeface="+mj-lt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683568" y="2685912"/>
            <a:ext cx="6400800" cy="527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  <a:latin typeface="+mj-lt"/>
              <a:ea typeface="Roboto Condensed Light" panose="02000000000000000000" pitchFamily="2" charset="0"/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539552" y="4149080"/>
            <a:ext cx="6400800" cy="527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  <a:ea typeface="Roboto Condensed Light" panose="02000000000000000000" pitchFamily="2" charset="0"/>
              </a:rPr>
              <a:t>weblinepromo.ru</a:t>
            </a: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  <a:ea typeface="Roboto Condensed Light" panose="02000000000000000000" pitchFamily="2" charset="0"/>
              </a:rPr>
              <a:t/>
            </a:r>
            <a:b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  <a:ea typeface="Roboto Condensed Light" panose="02000000000000000000" pitchFamily="2" charset="0"/>
              </a:rPr>
            </a:b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  <a:ea typeface="Roboto Condensed Light" panose="02000000000000000000" pitchFamily="2" charset="0"/>
              </a:rPr>
              <a:t>facebook.com/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  <a:ea typeface="Roboto Condensed Light" panose="02000000000000000000" pitchFamily="2" charset="0"/>
              </a:rPr>
              <a:t>weblinepromo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  <a:ea typeface="Roboto Condensed Light" panose="02000000000000000000" pitchFamily="2" charset="0"/>
              </a:rPr>
              <a:t/>
            </a:r>
            <a:b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  <a:ea typeface="Roboto Condensed Light" panose="02000000000000000000" pitchFamily="2" charset="0"/>
              </a:rPr>
            </a:b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  <a:ea typeface="Roboto Condensed Light" panose="02000000000000000000" pitchFamily="2" charset="0"/>
              </a:rPr>
              <a:t>vk.com/</a:t>
            </a:r>
            <a:r>
              <a:rPr lang="en-US" sz="28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  <a:ea typeface="Roboto Condensed Light" panose="02000000000000000000" pitchFamily="2" charset="0"/>
              </a:rPr>
              <a:t>weblinepromo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  <a:ea typeface="Roboto Condensed Light" panose="02000000000000000000" pitchFamily="2" charset="0"/>
              </a:rPr>
              <a:t> </a:t>
            </a:r>
          </a:p>
          <a:p>
            <a:pPr algn="l"/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  <a:latin typeface="+mj-lt"/>
              <a:ea typeface="Roboto Condensed Light" panose="02000000000000000000" pitchFamily="2" charset="0"/>
            </a:endParaRPr>
          </a:p>
          <a:p>
            <a:pPr algn="l"/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  <a:latin typeface="+mj-lt"/>
              <a:ea typeface="Roboto Condensed Light" panose="02000000000000000000" pitchFamily="2" charset="0"/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755576" y="4293096"/>
            <a:ext cx="6400800" cy="527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  <a:latin typeface="+mj-lt"/>
              <a:ea typeface="Roboto Condensed Light" panose="02000000000000000000" pitchFamily="2" charset="0"/>
            </a:endParaRPr>
          </a:p>
          <a:p>
            <a:pPr algn="l"/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  <a:latin typeface="+mj-lt"/>
              <a:ea typeface="Roboto Condensed Light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00475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43608" y="2276872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Фактор, влияющий на конверсию.</a:t>
            </a:r>
            <a:endParaRPr lang="ru-RU" sz="2400" u="sng" dirty="0" smtClean="0">
              <a:solidFill>
                <a:schemeClr val="tx2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Фактор, влияющий на «стоимость бренда».</a:t>
            </a:r>
            <a:endParaRPr lang="ru-RU" sz="2400" u="sng" dirty="0" smtClean="0">
              <a:solidFill>
                <a:schemeClr val="tx2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Канал коммуникации с клиентами.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Аудит вашего цикла продажи.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Генератор клиентов на «бренд».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endParaRPr lang="ru-RU" sz="2400" u="sng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556792"/>
            <a:ext cx="8064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Отзывы – это: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18178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59631" y="1474661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Методология исследования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61898" y="2274838"/>
            <a:ext cx="73105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Более </a:t>
            </a:r>
            <a:r>
              <a:rPr lang="ru-RU" sz="2000" b="1" dirty="0" smtClean="0">
                <a:solidFill>
                  <a:schemeClr val="tx2"/>
                </a:solidFill>
              </a:rPr>
              <a:t>10 000 отзывов </a:t>
            </a:r>
            <a:r>
              <a:rPr lang="ru-RU" sz="2000" dirty="0" smtClean="0">
                <a:solidFill>
                  <a:schemeClr val="tx2"/>
                </a:solidFill>
              </a:rPr>
              <a:t>проанализировано.</a:t>
            </a:r>
            <a:endParaRPr lang="ru-RU" sz="2000" u="sng" dirty="0" smtClean="0">
              <a:solidFill>
                <a:schemeClr val="tx2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Анализ проводился </a:t>
            </a:r>
            <a:r>
              <a:rPr lang="ru-RU" sz="2000" b="1" dirty="0" smtClean="0">
                <a:solidFill>
                  <a:schemeClr val="tx2"/>
                </a:solidFill>
              </a:rPr>
              <a:t>4</a:t>
            </a:r>
            <a:r>
              <a:rPr lang="ru-RU" sz="2000" dirty="0" smtClean="0">
                <a:solidFill>
                  <a:schemeClr val="tx2"/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неспециалистами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  <a:endParaRPr lang="ru-RU" sz="2000" u="sng" dirty="0" smtClean="0">
              <a:solidFill>
                <a:schemeClr val="tx2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</a:rPr>
              <a:t>Усредненные данные </a:t>
            </a:r>
            <a:r>
              <a:rPr lang="ru-RU" sz="2000" dirty="0" smtClean="0">
                <a:solidFill>
                  <a:schemeClr val="tx2"/>
                </a:solidFill>
              </a:rPr>
              <a:t>по каждому отзыву.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Все данные за период </a:t>
            </a:r>
            <a:r>
              <a:rPr lang="ru-RU" sz="2000" b="1" dirty="0" smtClean="0">
                <a:solidFill>
                  <a:schemeClr val="tx2"/>
                </a:solidFill>
              </a:rPr>
              <a:t>2013-2014 года</a:t>
            </a:r>
            <a:r>
              <a:rPr lang="ru-RU" sz="2000" dirty="0" smtClean="0">
                <a:solidFill>
                  <a:schemeClr val="tx2"/>
                </a:solidFill>
              </a:rPr>
              <a:t>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000" dirty="0" smtClean="0">
                <a:solidFill>
                  <a:schemeClr val="tx2"/>
                </a:solidFill>
              </a:rPr>
              <a:t>В исследовании приняли участие </a:t>
            </a:r>
            <a:r>
              <a:rPr lang="ru-RU" sz="2000" dirty="0" err="1" smtClean="0">
                <a:solidFill>
                  <a:schemeClr val="tx2"/>
                </a:solidFill>
              </a:rPr>
              <a:t>топовые</a:t>
            </a:r>
            <a:r>
              <a:rPr lang="ru-RU" sz="2000" dirty="0" smtClean="0">
                <a:solidFill>
                  <a:schemeClr val="tx2"/>
                </a:solidFill>
              </a:rPr>
              <a:t> по обороту </a:t>
            </a:r>
            <a:r>
              <a:rPr lang="ru-RU" sz="2000" dirty="0" err="1" smtClean="0">
                <a:solidFill>
                  <a:schemeClr val="tx2"/>
                </a:solidFill>
              </a:rPr>
              <a:t>ритейлеры</a:t>
            </a:r>
            <a:r>
              <a:rPr lang="ru-RU" sz="2000" dirty="0" smtClean="0">
                <a:solidFill>
                  <a:schemeClr val="tx2"/>
                </a:solidFill>
              </a:rPr>
              <a:t> в Рунете.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endParaRPr lang="ru-RU" sz="2400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29483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9631" y="1474661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Что произошло за 6 месяцев?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331640" y="2276872"/>
          <a:ext cx="655272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3291426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59631" y="1474661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Основные проблем </a:t>
            </a:r>
            <a:r>
              <a:rPr lang="ru-RU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ритейла</a:t>
            </a: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348880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Доставка и логистика.</a:t>
            </a:r>
            <a:endParaRPr lang="ru-RU" sz="2400" u="sng" dirty="0" smtClean="0">
              <a:solidFill>
                <a:schemeClr val="tx2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Работа менеджеров и консультантов.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Качество товара или его состояние.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Нет реакции на заказ или заявки.</a:t>
            </a:r>
            <a:endParaRPr lang="ru-RU" sz="2400" u="sng" dirty="0">
              <a:solidFill>
                <a:schemeClr val="tx2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Другие проблемы.</a:t>
            </a:r>
          </a:p>
        </p:txBody>
      </p:sp>
    </p:spTree>
    <p:extLst>
      <p:ext uri="{BB962C8B-B14F-4D97-AF65-F5344CB8AC3E}">
        <p14:creationId xmlns="" xmlns:p14="http://schemas.microsoft.com/office/powerpoint/2010/main" val="4852720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9" name="Диаграмма 8"/>
          <p:cNvGraphicFramePr/>
          <p:nvPr/>
        </p:nvGraphicFramePr>
        <p:xfrm>
          <a:off x="323528" y="1397000"/>
          <a:ext cx="8352928" cy="419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3291426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59631" y="1474661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Другие проблемы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348880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Использованные товары.</a:t>
            </a:r>
            <a:endParaRPr lang="ru-RU" sz="2400" u="sng" dirty="0" smtClean="0">
              <a:solidFill>
                <a:schemeClr val="tx2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Функциональные проблемы сайта.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«Нерабочие» контактные данные.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Товара резко «не стало».</a:t>
            </a:r>
            <a:endParaRPr lang="ru-RU" sz="2400" u="sng" dirty="0">
              <a:solidFill>
                <a:schemeClr val="tx2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ru-RU" sz="2400" b="1" dirty="0" smtClean="0">
                <a:solidFill>
                  <a:schemeClr val="tx2"/>
                </a:solidFill>
              </a:rPr>
              <a:t>Наши любимые курсы валют.</a:t>
            </a:r>
          </a:p>
        </p:txBody>
      </p:sp>
    </p:spTree>
    <p:extLst>
      <p:ext uri="{BB962C8B-B14F-4D97-AF65-F5344CB8AC3E}">
        <p14:creationId xmlns="" xmlns:p14="http://schemas.microsoft.com/office/powerpoint/2010/main" val="4852720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3568" y="1268760"/>
            <a:ext cx="7632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Сколько негативных отзывов получают ответ?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331640" y="2276872"/>
          <a:ext cx="4104456" cy="3127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16016" y="2924944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79,88% негативных отзывов </a:t>
            </a:r>
            <a:br>
              <a:rPr lang="ru-RU" dirty="0" smtClean="0"/>
            </a:br>
            <a:r>
              <a:rPr lang="ru-RU" dirty="0" smtClean="0"/>
              <a:t>получают ответ от представителя магазина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852720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3568" y="1268760"/>
            <a:ext cx="76328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Сколько негативных отзывов </a:t>
            </a:r>
            <a:b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получают решение проблемы?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331640" y="2276872"/>
          <a:ext cx="4104456" cy="3127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16016" y="2924944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Всего 4,75% негативных отзывов в итоге находят решение конфликтных ситуаций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8527203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14143</TotalTime>
  <Words>298</Words>
  <Application>Microsoft Office PowerPoint</Application>
  <PresentationFormat>Экран (4:3)</PresentationFormat>
  <Paragraphs>68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sng</dc:creator>
  <cp:lastModifiedBy>Виталий</cp:lastModifiedBy>
  <cp:revision>288</cp:revision>
  <dcterms:created xsi:type="dcterms:W3CDTF">2014-12-07T15:01:09Z</dcterms:created>
  <dcterms:modified xsi:type="dcterms:W3CDTF">2015-02-19T08:56:57Z</dcterms:modified>
</cp:coreProperties>
</file>