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7" r:id="rId3"/>
    <p:sldId id="290" r:id="rId4"/>
    <p:sldId id="278" r:id="rId5"/>
    <p:sldId id="279" r:id="rId6"/>
    <p:sldId id="280" r:id="rId7"/>
    <p:sldId id="282" r:id="rId8"/>
    <p:sldId id="281" r:id="rId9"/>
    <p:sldId id="283" r:id="rId10"/>
    <p:sldId id="284" r:id="rId11"/>
    <p:sldId id="291" r:id="rId12"/>
    <p:sldId id="285" r:id="rId13"/>
    <p:sldId id="286" r:id="rId14"/>
    <p:sldId id="287" r:id="rId15"/>
    <p:sldId id="289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276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8" autoAdjust="0"/>
    <p:restoredTop sz="94662" autoAdjust="0"/>
  </p:normalViewPr>
  <p:slideViewPr>
    <p:cSldViewPr>
      <p:cViewPr varScale="1">
        <p:scale>
          <a:sx n="66" d="100"/>
          <a:sy n="66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Yandex.ru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Уникальных</c:v>
                </c:pt>
                <c:pt idx="1">
                  <c:v>Повторяющихся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52</c:v>
                </c:pt>
                <c:pt idx="1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legend>
      <c:legendPos val="b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Google.ru</a:t>
            </a:r>
            <a:endParaRPr lang="en-US" dirty="0"/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Yandex.ru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Уникальных</c:v>
                </c:pt>
                <c:pt idx="1">
                  <c:v>Повторяющихся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41</c:v>
                </c:pt>
                <c:pt idx="1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legend>
      <c:legendPos val="b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По доменам</a:t>
            </a:r>
            <a:endParaRPr lang="en-US" dirty="0"/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Yandex.ru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Уникальных</c:v>
                </c:pt>
                <c:pt idx="1">
                  <c:v>Повторяющихся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58.8</c:v>
                </c:pt>
                <c:pt idx="1">
                  <c:v>41.2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legend>
      <c:legendPos val="b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По страницам</a:t>
            </a:r>
            <a:endParaRPr lang="en-US" dirty="0"/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Yandex.ru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Уникальных</c:v>
                </c:pt>
                <c:pt idx="1">
                  <c:v>Повторяющихся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62.260000000000005</c:v>
                </c:pt>
                <c:pt idx="1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legend>
      <c:legendPos val="b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Yandex.ru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0070563618337914E-2"/>
          <c:y val="0.26665560565965157"/>
          <c:w val="0.89364418515658561"/>
          <c:h val="0.6770830456081160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Yandex.ru</c:v>
                </c:pt>
              </c:strCache>
            </c:strRef>
          </c:tx>
          <c:dLbls>
            <c:dLbl>
              <c:idx val="0"/>
              <c:layout>
                <c:manualLayout>
                  <c:x val="-0.2784852897855003"/>
                  <c:y val="1.3849740236266817E-3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dirty="0" smtClean="0"/>
                      <a:t>&gt;</a:t>
                    </a:r>
                    <a:r>
                      <a:rPr lang="ru-RU" b="1" dirty="0" smtClean="0"/>
                      <a:t>6</a:t>
                    </a:r>
                    <a:r>
                      <a:rPr lang="ru-RU" b="1" baseline="0" dirty="0" smtClean="0"/>
                      <a:t> мес.</a:t>
                    </a:r>
                    <a:r>
                      <a:rPr lang="ru-RU" b="1" dirty="0"/>
                      <a:t>
2%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7.3974845684902618E-2"/>
                  <c:y val="-1.90311113994800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6-12 мес. 0</a:t>
                    </a:r>
                    <a:r>
                      <a:rPr lang="ru-RU" dirty="0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Менее полугода</c:v>
                </c:pt>
                <c:pt idx="1">
                  <c:v>0,5-1 год</c:v>
                </c:pt>
                <c:pt idx="2">
                  <c:v>1 год</c:v>
                </c:pt>
                <c:pt idx="3">
                  <c:v>2 года</c:v>
                </c:pt>
                <c:pt idx="4">
                  <c:v>3 года</c:v>
                </c:pt>
                <c:pt idx="5">
                  <c:v>4 года</c:v>
                </c:pt>
                <c:pt idx="6">
                  <c:v>5 лет</c:v>
                </c:pt>
                <c:pt idx="7">
                  <c:v>6 лет</c:v>
                </c:pt>
                <c:pt idx="8">
                  <c:v>7 и более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1.9047619047619051</c:v>
                </c:pt>
                <c:pt idx="1">
                  <c:v>0.26455026455026459</c:v>
                </c:pt>
                <c:pt idx="2">
                  <c:v>7.8306878306878307</c:v>
                </c:pt>
                <c:pt idx="3">
                  <c:v>10.846560846560848</c:v>
                </c:pt>
                <c:pt idx="4">
                  <c:v>12.75132275132275</c:v>
                </c:pt>
                <c:pt idx="5">
                  <c:v>11.851851851851853</c:v>
                </c:pt>
                <c:pt idx="6">
                  <c:v>12.962962962962964</c:v>
                </c:pt>
                <c:pt idx="7">
                  <c:v>7.3544973544973526</c:v>
                </c:pt>
                <c:pt idx="8">
                  <c:v>34.232804232804241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Google.ru</a:t>
            </a:r>
            <a:endParaRPr lang="en-US" dirty="0"/>
          </a:p>
        </c:rich>
      </c:tx>
      <c:layout>
        <c:manualLayout>
          <c:xMode val="edge"/>
          <c:yMode val="edge"/>
          <c:x val="0.34704870847047242"/>
          <c:y val="1.177163037080635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7641188404860963E-2"/>
          <c:y val="0.25723830136300646"/>
          <c:w val="0.93093231079701644"/>
          <c:h val="0.7053349584980512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Yandex.ru</c:v>
                </c:pt>
              </c:strCache>
            </c:strRef>
          </c:tx>
          <c:dLbls>
            <c:dLbl>
              <c:idx val="0"/>
              <c:layout>
                <c:manualLayout>
                  <c:x val="-0.26605591457202332"/>
                  <c:y val="-9.6935205053458957E-4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dirty="0" smtClean="0"/>
                      <a:t>&gt;</a:t>
                    </a:r>
                    <a:r>
                      <a:rPr lang="ru-RU" b="1" dirty="0" smtClean="0"/>
                      <a:t>6</a:t>
                    </a:r>
                    <a:r>
                      <a:rPr lang="ru-RU" b="1" baseline="0" dirty="0" smtClean="0"/>
                      <a:t> мес.</a:t>
                    </a:r>
                    <a:r>
                      <a:rPr lang="ru-RU" b="1" dirty="0"/>
                      <a:t>
2%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7.4384427852370344E-2"/>
                  <c:y val="-8.097398655068057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6-12 </a:t>
                    </a:r>
                    <a:r>
                      <a:rPr lang="ru-RU" b="0" dirty="0" smtClean="0"/>
                      <a:t>мес.</a:t>
                    </a:r>
                    <a:r>
                      <a:rPr lang="ru-RU" dirty="0" smtClean="0"/>
                      <a:t> 0</a:t>
                    </a:r>
                    <a:r>
                      <a:rPr lang="ru-RU" dirty="0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Менее полугода</c:v>
                </c:pt>
                <c:pt idx="1">
                  <c:v>0,5-1 год</c:v>
                </c:pt>
                <c:pt idx="2">
                  <c:v>1 год</c:v>
                </c:pt>
                <c:pt idx="3">
                  <c:v>2 года</c:v>
                </c:pt>
                <c:pt idx="4">
                  <c:v>3 года</c:v>
                </c:pt>
                <c:pt idx="5">
                  <c:v>4 года</c:v>
                </c:pt>
                <c:pt idx="6">
                  <c:v>5 лет</c:v>
                </c:pt>
                <c:pt idx="7">
                  <c:v>6 лет</c:v>
                </c:pt>
                <c:pt idx="8">
                  <c:v>7 и более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2.0484171322160152</c:v>
                </c:pt>
                <c:pt idx="1">
                  <c:v>0.49658597144630667</c:v>
                </c:pt>
                <c:pt idx="2">
                  <c:v>7.3246430788330237</c:v>
                </c:pt>
                <c:pt idx="3">
                  <c:v>10.73867163252638</c:v>
                </c:pt>
                <c:pt idx="4">
                  <c:v>12.414649286157667</c:v>
                </c:pt>
                <c:pt idx="5">
                  <c:v>10.366232153941654</c:v>
                </c:pt>
                <c:pt idx="6">
                  <c:v>9.0006207324643075</c:v>
                </c:pt>
                <c:pt idx="7">
                  <c:v>6.8280571073867149</c:v>
                </c:pt>
                <c:pt idx="8">
                  <c:v>40.78212290502794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75AF1-9B1F-41E5-8C80-DB4617DCEB16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7701C-9737-4A93-86A7-2E86A74CC8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453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01C-9737-4A93-86A7-2E86A74CC8C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768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01C-9737-4A93-86A7-2E86A74CC8C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768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01C-9737-4A93-86A7-2E86A74CC8C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768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90D1E-AE9E-4BA2-A76C-0FDA837291BA}" type="datetime1">
              <a:rPr lang="en-US" smtClean="0"/>
              <a:pPr>
                <a:defRPr/>
              </a:pPr>
              <a:t>2/13/2015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Слайд №     из 25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D6E35-5CE9-400B-887B-D482A779D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CA990-5C8A-4DF1-B902-B7E18A45F23A}" type="datetime1">
              <a:rPr lang="en-US" smtClean="0"/>
              <a:pPr>
                <a:defRPr/>
              </a:pPr>
              <a:t>2/13/2015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Слайд №     из 25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7EAF9-F2DD-4594-9DBC-C8167282F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7A468-69BA-4422-B1BF-59A946A80AE4}" type="datetime1">
              <a:rPr lang="en-US" smtClean="0"/>
              <a:pPr>
                <a:defRPr/>
              </a:pPr>
              <a:t>2/13/2015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Слайд №     из 25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20A13-1955-4D9D-8996-354CA38B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BDECD-07E8-4F3B-A45E-A940F7EAFBE0}" type="datetime1">
              <a:rPr lang="en-US" smtClean="0"/>
              <a:pPr>
                <a:defRPr/>
              </a:pPr>
              <a:t>2/13/2015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Слайд №     из 25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1CDB3-07C5-405C-873E-587E48B97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A0950-623A-43AA-B801-D1E4427AA13F}" type="datetime1">
              <a:rPr lang="en-US" smtClean="0"/>
              <a:pPr>
                <a:defRPr/>
              </a:pPr>
              <a:t>2/13/2015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Слайд №     из 25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56CE8-B4AF-4797-9D1B-F590AD451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1E884-C134-4C23-AE23-35914493BAB8}" type="datetime1">
              <a:rPr lang="en-US" smtClean="0"/>
              <a:pPr>
                <a:defRPr/>
              </a:pPr>
              <a:t>2/13/2015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Слайд №     из 25</a:t>
            </a: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F523A-9F91-43CB-9731-ACDEB717C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57A5D-B2B8-43CB-8021-B72335D56DE0}" type="datetime1">
              <a:rPr lang="en-US" smtClean="0"/>
              <a:pPr>
                <a:defRPr/>
              </a:pPr>
              <a:t>2/13/2015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Слайд №     из 25</a:t>
            </a: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A07DA-2948-4BBE-B2AF-AA6D4DB05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0BBFD-6EEA-40F4-8202-E3B442ADA35C}" type="datetime1">
              <a:rPr lang="en-US" smtClean="0"/>
              <a:pPr>
                <a:defRPr/>
              </a:pPr>
              <a:t>2/13/2015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Слайд №     из 25</a:t>
            </a: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6B0A7-123D-4881-8C7F-107DC9A38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8A40A-D14D-4603-A365-595E3A4CD702}" type="datetime1">
              <a:rPr lang="en-US" smtClean="0"/>
              <a:pPr>
                <a:defRPr/>
              </a:pPr>
              <a:t>2/13/2015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Слайд №     из 25</a:t>
            </a: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5FCF0-4EBD-4C6C-9AB8-0FA49E4DB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35421-CCDF-4C78-B53C-B106E340F7F4}" type="datetime1">
              <a:rPr lang="en-US" smtClean="0"/>
              <a:pPr>
                <a:defRPr/>
              </a:pPr>
              <a:t>2/13/2015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Слайд №     из 25</a:t>
            </a: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BA8F6-2061-425B-AD8B-9D517DA6A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E6780-5643-4F00-AABD-043EA2F5131C}" type="datetime1">
              <a:rPr lang="en-US" smtClean="0"/>
              <a:pPr>
                <a:defRPr/>
              </a:pPr>
              <a:t>2/13/2015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Слайд №     из 25</a:t>
            </a: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ECF34-8203-47DE-9A8F-81BD86FDA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25BD48-4830-4708-A531-CC39CAE87D6B}" type="datetime1">
              <a:rPr lang="en-US" smtClean="0"/>
              <a:pPr>
                <a:defRPr/>
              </a:pPr>
              <a:t>2/13/2015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Слайд №     из 25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29B661-82F2-4D5C-BFB8-EA4DAD846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kamskaya@siteclinic.ru" TargetMode="External"/><Relationship Id="rId2" Type="http://schemas.openxmlformats.org/officeDocument/2006/relationships/hyperlink" Target="mailto:manager@seolib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609600" y="1371600"/>
            <a:ext cx="82296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Ранжирование коммерческих сайтов </a:t>
            </a:r>
          </a:p>
          <a:p>
            <a:pPr algn="ctr"/>
            <a:r>
              <a:rPr lang="ru-RU" sz="25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Яндексе и </a:t>
            </a:r>
            <a:r>
              <a:rPr lang="ru-RU" sz="2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Google</a:t>
            </a:r>
            <a:endParaRPr lang="ru-RU" sz="25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 Как получать максимум трафика из обоих поисковиков одновременно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6781800" y="3352800"/>
            <a:ext cx="21336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Calibri" pitchFamily="34" charset="0"/>
              </a:rPr>
              <a:t>Юрий Кушнеров</a:t>
            </a:r>
          </a:p>
          <a:p>
            <a:r>
              <a:rPr lang="en-US" sz="1400">
                <a:latin typeface="Calibri" pitchFamily="34" charset="0"/>
              </a:rPr>
              <a:t>manager@seolib.ru</a:t>
            </a:r>
          </a:p>
          <a:p>
            <a:endParaRPr lang="en-US" sz="1400">
              <a:latin typeface="Calibri" pitchFamily="34" charset="0"/>
            </a:endParaRPr>
          </a:p>
          <a:p>
            <a:r>
              <a:rPr lang="ru-RU" sz="1400" b="1">
                <a:latin typeface="Calibri" pitchFamily="34" charset="0"/>
              </a:rPr>
              <a:t>Елена Камская</a:t>
            </a:r>
          </a:p>
          <a:p>
            <a:r>
              <a:rPr lang="en-US" sz="1400">
                <a:latin typeface="Calibri" pitchFamily="34" charset="0"/>
              </a:rPr>
              <a:t>kamskaya@siteclinic.ru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5494338"/>
            <a:ext cx="21336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609600" y="2286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 dirty="0">
                <a:latin typeface="Calibri" pitchFamily="34" charset="0"/>
              </a:rPr>
              <a:t>All</a:t>
            </a:r>
            <a:r>
              <a:rPr lang="ru-RU" sz="2400" b="1" i="1" dirty="0"/>
              <a:t> </a:t>
            </a:r>
            <a:r>
              <a:rPr lang="en-US" sz="2400" b="1" i="1" dirty="0">
                <a:latin typeface="Calibri" pitchFamily="34" charset="0"/>
              </a:rPr>
              <a:t>in</a:t>
            </a:r>
            <a:r>
              <a:rPr lang="ru-RU" sz="2400" b="1" i="1" dirty="0"/>
              <a:t> </a:t>
            </a:r>
            <a:r>
              <a:rPr lang="en-US" sz="2400" b="1" i="1" dirty="0"/>
              <a:t>T</a:t>
            </a:r>
            <a:r>
              <a:rPr lang="en-US" sz="2400" b="1" i="1" dirty="0">
                <a:latin typeface="Calibri" pitchFamily="34" charset="0"/>
              </a:rPr>
              <a:t>op Conf</a:t>
            </a:r>
            <a:r>
              <a:rPr lang="ru-RU" sz="2400" b="1" i="1" dirty="0">
                <a:latin typeface="Calibri" pitchFamily="34" charset="0"/>
              </a:rPr>
              <a:t> 201</a:t>
            </a:r>
            <a:r>
              <a:rPr lang="en-US" sz="2400" b="1" i="1" dirty="0">
                <a:latin typeface="Calibri" pitchFamily="34" charset="0"/>
              </a:rPr>
              <a:t>5</a:t>
            </a:r>
          </a:p>
        </p:txBody>
      </p:sp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5550" y="5029200"/>
            <a:ext cx="26098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Box 6"/>
          <p:cNvSpPr txBox="1">
            <a:spLocks noChangeArrowheads="1"/>
          </p:cNvSpPr>
          <p:nvPr/>
        </p:nvSpPr>
        <p:spPr bwMode="auto">
          <a:xfrm>
            <a:off x="609600" y="6400800"/>
            <a:ext cx="822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18-19 </a:t>
            </a:r>
            <a:r>
              <a:rPr lang="ru-RU" sz="14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февраля, г. Москва</a:t>
            </a:r>
            <a:endParaRPr lang="en-US" sz="14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User\Desktop\logo-sm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589240"/>
            <a:ext cx="1561716" cy="33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0" y="53340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dirty="0" err="1" smtClean="0">
                <a:solidFill>
                  <a:srgbClr val="0070C0"/>
                </a:solidFill>
                <a:latin typeface="Calibri" pitchFamily="34" charset="0"/>
              </a:rPr>
              <a:t>Микроразметка</a:t>
            </a:r>
            <a:endParaRPr lang="ru-RU" sz="3000" dirty="0" smtClean="0">
              <a:solidFill>
                <a:srgbClr val="0070C0"/>
              </a:solidFill>
              <a:latin typeface="Calibri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352065"/>
              </p:ext>
            </p:extLst>
          </p:nvPr>
        </p:nvGraphicFramePr>
        <p:xfrm>
          <a:off x="1447800" y="1447800"/>
          <a:ext cx="6515100" cy="3745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  <a:gridCol w="2171700"/>
              </a:tblGrid>
              <a:tr h="54137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Показатель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Yandex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Google</a:t>
                      </a:r>
                      <a:endParaRPr lang="ru-RU" sz="2400" dirty="0"/>
                    </a:p>
                  </a:txBody>
                  <a:tcPr/>
                </a:tc>
              </a:tr>
              <a:tr h="93442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OpenGraph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30,7%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27,5%</a:t>
                      </a:r>
                      <a:endParaRPr lang="ru-RU" sz="2000" dirty="0"/>
                    </a:p>
                  </a:txBody>
                  <a:tcPr anchor="ctr"/>
                </a:tc>
              </a:tr>
              <a:tr h="93442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Shema.org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49,1%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49,3%</a:t>
                      </a:r>
                      <a:endParaRPr lang="ru-RU" sz="2000" dirty="0"/>
                    </a:p>
                  </a:txBody>
                  <a:tcPr anchor="ctr"/>
                </a:tc>
              </a:tr>
              <a:tr h="133489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Обе системы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20,3%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23,2%</a:t>
                      </a:r>
                      <a:endParaRPr lang="ru-RU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400" b="1" dirty="0" smtClean="0"/>
              <a:t>Слайд №</a:t>
            </a:r>
            <a:fld id="{69D5FCF0-4EBD-4C6C-9AB8-0FA49E4DB3E8}" type="slidenum">
              <a:rPr lang="en-US" sz="1400" b="1" smtClean="0"/>
              <a:pPr>
                <a:defRPr/>
              </a:pPr>
              <a:t>10</a:t>
            </a:fld>
            <a:r>
              <a:rPr lang="ru-RU" sz="1400" b="1" dirty="0" smtClean="0"/>
              <a:t> из 25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106635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0" y="259080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alibri" pitchFamily="34" charset="0"/>
              </a:rPr>
              <a:t>II</a:t>
            </a:r>
            <a:r>
              <a:rPr lang="ru-RU" sz="3200" b="1" dirty="0" smtClean="0">
                <a:solidFill>
                  <a:srgbClr val="0070C0"/>
                </a:solidFill>
                <a:latin typeface="Calibri" pitchFamily="34" charset="0"/>
              </a:rPr>
              <a:t> часть</a:t>
            </a:r>
          </a:p>
          <a:p>
            <a:pPr algn="ctr"/>
            <a:endParaRPr lang="ru-RU" sz="32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Calibri" pitchFamily="34" charset="0"/>
              </a:rPr>
              <a:t> Сайты с высокими позициями</a:t>
            </a:r>
            <a:endParaRPr lang="en-US" sz="32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400" b="1" dirty="0" smtClean="0"/>
              <a:t>Слайд №</a:t>
            </a:r>
            <a:fld id="{69D5FCF0-4EBD-4C6C-9AB8-0FA49E4DB3E8}" type="slidenum">
              <a:rPr lang="en-US" sz="1400" b="1" smtClean="0"/>
              <a:pPr>
                <a:defRPr/>
              </a:pPr>
              <a:t>11</a:t>
            </a:fld>
            <a:r>
              <a:rPr lang="ru-RU" sz="1400" b="1" dirty="0" smtClean="0"/>
              <a:t> из 25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971433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0" y="53340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dirty="0" smtClean="0">
                <a:solidFill>
                  <a:srgbClr val="0070C0"/>
                </a:solidFill>
                <a:latin typeface="Calibri" pitchFamily="34" charset="0"/>
              </a:rPr>
              <a:t>Категории сайтов:</a:t>
            </a:r>
            <a:endParaRPr lang="en-US" sz="30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79388" y="1341438"/>
            <a:ext cx="8659812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indent="363538">
              <a:buAutoNum type="arabicParenR"/>
            </a:pPr>
            <a:r>
              <a:rPr lang="ru-RU" sz="1600" b="1" dirty="0" smtClean="0"/>
              <a:t>Интернет-магазины</a:t>
            </a:r>
            <a:r>
              <a:rPr lang="ru-RU" sz="1600" dirty="0" smtClean="0"/>
              <a:t> – можно </a:t>
            </a:r>
            <a:r>
              <a:rPr lang="ru-RU" sz="1600" dirty="0"/>
              <a:t>выбрать товар в каталоге, оплатить прямо на сайте и заказать </a:t>
            </a:r>
            <a:r>
              <a:rPr lang="ru-RU" sz="1600" dirty="0" smtClean="0"/>
              <a:t>доставку;</a:t>
            </a:r>
          </a:p>
          <a:p>
            <a:pPr indent="363538">
              <a:buAutoNum type="arabicParenR"/>
            </a:pPr>
            <a:endParaRPr lang="ru-RU" sz="1600" dirty="0" smtClean="0"/>
          </a:p>
          <a:p>
            <a:pPr indent="363538">
              <a:buAutoNum type="arabicParenR"/>
            </a:pPr>
            <a:r>
              <a:rPr lang="ru-RU" sz="1600" b="1" dirty="0" smtClean="0"/>
              <a:t>Брендовые магазины </a:t>
            </a:r>
            <a:r>
              <a:rPr lang="ru-RU" sz="1600" dirty="0" smtClean="0"/>
              <a:t>– Ив Роше, </a:t>
            </a:r>
            <a:r>
              <a:rPr lang="ru-RU" sz="1600" dirty="0" err="1" smtClean="0"/>
              <a:t>Рив</a:t>
            </a:r>
            <a:r>
              <a:rPr lang="ru-RU" sz="1600" dirty="0" smtClean="0"/>
              <a:t> Гош, </a:t>
            </a:r>
            <a:r>
              <a:rPr lang="ru-RU" sz="1600" dirty="0" err="1" smtClean="0"/>
              <a:t>Остин</a:t>
            </a:r>
            <a:r>
              <a:rPr lang="ru-RU" sz="1600" dirty="0" smtClean="0"/>
              <a:t>, Эльдорадо, Евросеть и т.д.;</a:t>
            </a:r>
          </a:p>
          <a:p>
            <a:pPr indent="363538">
              <a:buAutoNum type="arabicParenR"/>
            </a:pPr>
            <a:endParaRPr lang="ru-RU" sz="1600" dirty="0"/>
          </a:p>
          <a:p>
            <a:pPr indent="363538">
              <a:buAutoNum type="arabicParenR"/>
            </a:pPr>
            <a:r>
              <a:rPr lang="ru-RU" sz="1600" b="1" dirty="0" err="1" smtClean="0"/>
              <a:t>Прайс-агрегаторы</a:t>
            </a:r>
            <a:r>
              <a:rPr lang="ru-RU" sz="1600" dirty="0" smtClean="0"/>
              <a:t> – совершить </a:t>
            </a:r>
            <a:r>
              <a:rPr lang="ru-RU" sz="1600" dirty="0"/>
              <a:t>покупку прямо на таком сайте </a:t>
            </a:r>
            <a:r>
              <a:rPr lang="ru-RU" sz="1600" dirty="0" smtClean="0"/>
              <a:t>нельзя;</a:t>
            </a:r>
          </a:p>
          <a:p>
            <a:pPr indent="363538">
              <a:buAutoNum type="arabicParenR"/>
            </a:pPr>
            <a:endParaRPr lang="ru-RU" sz="1600" dirty="0" smtClean="0"/>
          </a:p>
          <a:p>
            <a:pPr indent="363538">
              <a:buAutoNum type="arabicParenR"/>
            </a:pPr>
            <a:r>
              <a:rPr lang="ru-RU" sz="1600" b="1" dirty="0" smtClean="0"/>
              <a:t>Торговые </a:t>
            </a:r>
            <a:r>
              <a:rPr lang="ru-RU" sz="1600" b="1" dirty="0"/>
              <a:t>площадки </a:t>
            </a:r>
            <a:r>
              <a:rPr lang="ru-RU" sz="1600" dirty="0" smtClean="0"/>
              <a:t>– можно </a:t>
            </a:r>
            <a:r>
              <a:rPr lang="ru-RU" sz="1600" dirty="0"/>
              <a:t>выбрать магазин и совершить покупку прямо на </a:t>
            </a:r>
            <a:r>
              <a:rPr lang="ru-RU" sz="1600" dirty="0" smtClean="0"/>
              <a:t>площадке;</a:t>
            </a:r>
          </a:p>
          <a:p>
            <a:pPr indent="363538">
              <a:buAutoNum type="arabicParenR"/>
            </a:pPr>
            <a:endParaRPr lang="ru-RU" sz="1600" dirty="0"/>
          </a:p>
          <a:p>
            <a:pPr indent="363538">
              <a:buAutoNum type="arabicParenR"/>
            </a:pPr>
            <a:r>
              <a:rPr lang="ru-RU" sz="1600" b="1" dirty="0" smtClean="0"/>
              <a:t>Обзоры </a:t>
            </a:r>
            <a:r>
              <a:rPr lang="ru-RU" sz="1600" b="1" dirty="0"/>
              <a:t>и отзывы </a:t>
            </a:r>
            <a:r>
              <a:rPr lang="ru-RU" sz="1600" dirty="0"/>
              <a:t>– сайты, где размещаются обзоры товаров и отзывы </a:t>
            </a:r>
            <a:r>
              <a:rPr lang="ru-RU" sz="1600" dirty="0" smtClean="0"/>
              <a:t>покупателей;</a:t>
            </a:r>
          </a:p>
          <a:p>
            <a:pPr indent="363538">
              <a:buAutoNum type="arabicParenR"/>
            </a:pPr>
            <a:endParaRPr lang="ru-RU" sz="1600" dirty="0"/>
          </a:p>
          <a:p>
            <a:pPr indent="363538">
              <a:buAutoNum type="arabicParenR"/>
            </a:pPr>
            <a:r>
              <a:rPr lang="ru-RU" sz="1600" b="1" dirty="0" smtClean="0"/>
              <a:t>Группы </a:t>
            </a:r>
            <a:r>
              <a:rPr lang="ru-RU" sz="1600" b="1" dirty="0"/>
              <a:t>в </a:t>
            </a:r>
            <a:r>
              <a:rPr lang="ru-RU" sz="1600" b="1" dirty="0" err="1" smtClean="0"/>
              <a:t>соцсетях</a:t>
            </a:r>
            <a:r>
              <a:rPr lang="ru-RU" sz="1600" b="1" dirty="0" smtClean="0"/>
              <a:t>;</a:t>
            </a:r>
          </a:p>
          <a:p>
            <a:pPr indent="363538">
              <a:buAutoNum type="arabicParenR"/>
            </a:pPr>
            <a:endParaRPr lang="ru-RU" sz="1600" dirty="0"/>
          </a:p>
          <a:p>
            <a:pPr indent="363538">
              <a:buAutoNum type="arabicParenR"/>
            </a:pPr>
            <a:r>
              <a:rPr lang="ru-RU" sz="1600" b="1" dirty="0" smtClean="0"/>
              <a:t>Сайты </a:t>
            </a:r>
            <a:r>
              <a:rPr lang="ru-RU" sz="1600" b="1" dirty="0"/>
              <a:t>фирм </a:t>
            </a:r>
            <a:r>
              <a:rPr lang="ru-RU" sz="1600" dirty="0"/>
              <a:t>– сайты производителей и продавцов, где выставляется товар без возможности купить его </a:t>
            </a:r>
            <a:r>
              <a:rPr lang="ru-RU" sz="1600" dirty="0" smtClean="0"/>
              <a:t>через сайт.</a:t>
            </a:r>
            <a:endParaRPr lang="ru-RU" sz="1600" dirty="0"/>
          </a:p>
        </p:txBody>
      </p:sp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400" b="1" dirty="0" smtClean="0"/>
              <a:t>Слайд №</a:t>
            </a:r>
            <a:fld id="{69D5FCF0-4EBD-4C6C-9AB8-0FA49E4DB3E8}" type="slidenum">
              <a:rPr lang="en-US" sz="1400" b="1" smtClean="0"/>
              <a:pPr>
                <a:defRPr/>
              </a:pPr>
              <a:t>12</a:t>
            </a:fld>
            <a:r>
              <a:rPr lang="ru-RU" sz="1400" b="1" dirty="0" smtClean="0"/>
              <a:t> из 25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8195320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304800" y="685800"/>
            <a:ext cx="8610600" cy="5410200"/>
          </a:xfrm>
          <a:prstGeom prst="rect">
            <a:avLst/>
          </a:prstGeom>
        </p:spPr>
      </p:pic>
      <p:sp>
        <p:nvSpPr>
          <p:cNvPr id="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400" b="1" dirty="0" smtClean="0"/>
              <a:t>Слайд №</a:t>
            </a:r>
            <a:fld id="{69D5FCF0-4EBD-4C6C-9AB8-0FA49E4DB3E8}" type="slidenum">
              <a:rPr lang="en-US" sz="1400" b="1" smtClean="0"/>
              <a:pPr>
                <a:defRPr/>
              </a:pPr>
              <a:t>13</a:t>
            </a:fld>
            <a:r>
              <a:rPr lang="ru-RU" sz="1400" b="1" dirty="0" smtClean="0"/>
              <a:t> из 25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9935998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571472" y="928670"/>
            <a:ext cx="7696200" cy="5105400"/>
          </a:xfrm>
          <a:prstGeom prst="rect">
            <a:avLst/>
          </a:prstGeom>
        </p:spPr>
      </p:pic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400" b="1" dirty="0" smtClean="0"/>
              <a:t>Слайд №</a:t>
            </a:r>
            <a:fld id="{69D5FCF0-4EBD-4C6C-9AB8-0FA49E4DB3E8}" type="slidenum">
              <a:rPr lang="en-US" sz="1400" b="1" smtClean="0"/>
              <a:pPr>
                <a:defRPr/>
              </a:pPr>
              <a:t>14</a:t>
            </a:fld>
            <a:r>
              <a:rPr lang="ru-RU" sz="1400" b="1" dirty="0" smtClean="0"/>
              <a:t> из 25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72674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642910" y="928670"/>
            <a:ext cx="7696199" cy="5029199"/>
          </a:xfrm>
          <a:prstGeom prst="rect">
            <a:avLst/>
          </a:prstGeom>
        </p:spPr>
      </p:pic>
      <p:sp>
        <p:nvSpPr>
          <p:cNvPr id="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400" b="1" dirty="0" smtClean="0"/>
              <a:t>Слайд №</a:t>
            </a:r>
            <a:fld id="{69D5FCF0-4EBD-4C6C-9AB8-0FA49E4DB3E8}" type="slidenum">
              <a:rPr lang="en-US" sz="1400" b="1" smtClean="0"/>
              <a:pPr>
                <a:defRPr/>
              </a:pPr>
              <a:t>15</a:t>
            </a:fld>
            <a:r>
              <a:rPr lang="ru-RU" sz="1400" b="1" dirty="0" smtClean="0"/>
              <a:t> из 25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065702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0" y="2214554"/>
            <a:ext cx="91440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alibri" pitchFamily="34" charset="0"/>
              </a:rPr>
              <a:t>I</a:t>
            </a:r>
            <a:r>
              <a:rPr lang="en-US" sz="3200" b="1" dirty="0" smtClean="0">
                <a:solidFill>
                  <a:srgbClr val="0070C0"/>
                </a:solidFill>
                <a:latin typeface="Calibri" pitchFamily="34" charset="0"/>
              </a:rPr>
              <a:t>II</a:t>
            </a:r>
            <a:r>
              <a:rPr lang="ru-RU" sz="3200" b="1" dirty="0" smtClean="0">
                <a:solidFill>
                  <a:srgbClr val="0070C0"/>
                </a:solidFill>
                <a:latin typeface="Calibri" pitchFamily="34" charset="0"/>
              </a:rPr>
              <a:t> часть</a:t>
            </a:r>
          </a:p>
          <a:p>
            <a:pPr algn="ctr"/>
            <a:endParaRPr lang="ru-RU" sz="32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Calibri" pitchFamily="34" charset="0"/>
              </a:rPr>
              <a:t>Что учитывает Яндекс и </a:t>
            </a:r>
            <a:r>
              <a:rPr lang="en-US" sz="3200" b="1" dirty="0" smtClean="0">
                <a:solidFill>
                  <a:srgbClr val="0070C0"/>
                </a:solidFill>
                <a:latin typeface="Calibri" pitchFamily="34" charset="0"/>
              </a:rPr>
              <a:t>Google </a:t>
            </a:r>
            <a:endParaRPr lang="ru-RU" sz="32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</a:rPr>
              <a:t>при ранжировании интернет-магазинов</a:t>
            </a:r>
            <a:endParaRPr lang="en-US" sz="2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400" b="1" dirty="0" smtClean="0"/>
              <a:t>Слайд №</a:t>
            </a:r>
            <a:fld id="{69D5FCF0-4EBD-4C6C-9AB8-0FA49E4DB3E8}" type="slidenum">
              <a:rPr lang="en-US" sz="1400" b="1" smtClean="0"/>
              <a:pPr>
                <a:defRPr/>
              </a:pPr>
              <a:t>16</a:t>
            </a:fld>
            <a:r>
              <a:rPr lang="ru-RU" sz="1400" b="1" dirty="0" smtClean="0"/>
              <a:t> из 25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2236684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0" y="284162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dirty="0" smtClean="0">
                <a:solidFill>
                  <a:srgbClr val="0070C0"/>
                </a:solidFill>
                <a:latin typeface="Calibri" pitchFamily="34" charset="0"/>
              </a:rPr>
              <a:t>Не влияют на оба поисковика:</a:t>
            </a:r>
            <a:endParaRPr lang="en-US" sz="30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14282" y="928670"/>
            <a:ext cx="8659812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indent="363538">
              <a:lnSpc>
                <a:spcPct val="150000"/>
              </a:lnSpc>
              <a:spcBef>
                <a:spcPts val="1800"/>
              </a:spcBef>
              <a:buAutoNum type="arabicParenR"/>
            </a:pPr>
            <a:r>
              <a:rPr lang="ru-RU" sz="1600" b="1" dirty="0" smtClean="0"/>
              <a:t>Удобная контактная информация</a:t>
            </a:r>
            <a:br>
              <a:rPr lang="ru-RU" sz="1600" b="1" dirty="0" smtClean="0"/>
            </a:br>
            <a:r>
              <a:rPr lang="ru-RU" sz="1600" dirty="0" smtClean="0"/>
              <a:t>Контакты есть у всех, качественно оформлены – менее, чем у 40% </a:t>
            </a:r>
            <a:r>
              <a:rPr lang="ru-RU" sz="1600" dirty="0" err="1" smtClean="0"/>
              <a:t>ТОПовых</a:t>
            </a:r>
            <a:r>
              <a:rPr lang="ru-RU" sz="1600" dirty="0" smtClean="0"/>
              <a:t> сайтов</a:t>
            </a:r>
          </a:p>
          <a:p>
            <a:pPr indent="363538">
              <a:lnSpc>
                <a:spcPct val="150000"/>
              </a:lnSpc>
              <a:spcBef>
                <a:spcPts val="1800"/>
              </a:spcBef>
              <a:buAutoNum type="arabicParenR"/>
            </a:pPr>
            <a:r>
              <a:rPr lang="ru-RU" sz="1600" b="1" dirty="0" err="1" smtClean="0"/>
              <a:t>Онлайн-консультант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>Присутствует всего у 16% сайтов Яндекса и 9% </a:t>
            </a:r>
            <a:r>
              <a:rPr lang="en-US" sz="1600" dirty="0" smtClean="0"/>
              <a:t>Google</a:t>
            </a:r>
            <a:endParaRPr lang="ru-RU" sz="1600" dirty="0" smtClean="0"/>
          </a:p>
          <a:p>
            <a:pPr indent="363538">
              <a:lnSpc>
                <a:spcPct val="150000"/>
              </a:lnSpc>
              <a:spcBef>
                <a:spcPts val="1800"/>
              </a:spcBef>
              <a:buAutoNum type="arabicParenR"/>
            </a:pPr>
            <a:r>
              <a:rPr lang="ru-RU" sz="1600" b="1" dirty="0" smtClean="0"/>
              <a:t>Гарантии возврата товара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dirty="0" smtClean="0"/>
              <a:t>У более чем 60% сайтов возврат не упоминается вообще</a:t>
            </a:r>
          </a:p>
          <a:p>
            <a:pPr indent="363538">
              <a:lnSpc>
                <a:spcPct val="150000"/>
              </a:lnSpc>
              <a:spcBef>
                <a:spcPts val="1800"/>
              </a:spcBef>
              <a:buAutoNum type="arabicParenR"/>
            </a:pPr>
            <a:r>
              <a:rPr lang="ru-RU" sz="1600" b="1" dirty="0" smtClean="0"/>
              <a:t>Описание доставки и оплаты товара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Страница с описанием доставки и оплаты есть у 95% сайтов, как в </a:t>
            </a:r>
            <a:r>
              <a:rPr lang="ru-RU" sz="1600" dirty="0" err="1" smtClean="0"/>
              <a:t>ТОПе</a:t>
            </a:r>
            <a:r>
              <a:rPr lang="ru-RU" sz="1600" dirty="0" smtClean="0"/>
              <a:t>, так и за ним</a:t>
            </a:r>
          </a:p>
          <a:p>
            <a:pPr indent="363538">
              <a:lnSpc>
                <a:spcPct val="150000"/>
              </a:lnSpc>
              <a:spcBef>
                <a:spcPts val="1800"/>
              </a:spcBef>
              <a:buAutoNum type="arabicParenR"/>
            </a:pPr>
            <a:r>
              <a:rPr lang="ru-RU" sz="1600" b="1" dirty="0" smtClean="0"/>
              <a:t>Видео, 3</a:t>
            </a:r>
            <a:r>
              <a:rPr lang="en-US" sz="1600" b="1" dirty="0" smtClean="0"/>
              <a:t>D</a:t>
            </a:r>
            <a:r>
              <a:rPr lang="ru-RU" sz="1600" b="1" dirty="0" smtClean="0"/>
              <a:t>-обзоры и прочие интересные фишки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Найдено всего у 10% сайтов в </a:t>
            </a:r>
            <a:r>
              <a:rPr lang="ru-RU" sz="1600" dirty="0" err="1" smtClean="0"/>
              <a:t>ТОПе</a:t>
            </a:r>
            <a:endParaRPr lang="ru-RU" sz="1600" dirty="0" smtClean="0"/>
          </a:p>
          <a:p>
            <a:pPr indent="363538">
              <a:lnSpc>
                <a:spcPct val="150000"/>
              </a:lnSpc>
              <a:spcBef>
                <a:spcPts val="1800"/>
              </a:spcBef>
              <a:buAutoNum type="arabicParenR"/>
            </a:pPr>
            <a:r>
              <a:rPr lang="ru-RU" sz="1600" b="1" dirty="0" smtClean="0"/>
              <a:t>Качественное оформление карточки товара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Только у 68% сайтов в Яндекс и 55% – </a:t>
            </a:r>
            <a:r>
              <a:rPr lang="en-US" sz="1600" dirty="0" smtClean="0"/>
              <a:t>Google</a:t>
            </a:r>
            <a:endParaRPr lang="ru-RU" sz="1600" dirty="0"/>
          </a:p>
        </p:txBody>
      </p:sp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400" b="1" dirty="0" smtClean="0"/>
              <a:t>Слайд №</a:t>
            </a:r>
            <a:fld id="{69D5FCF0-4EBD-4C6C-9AB8-0FA49E4DB3E8}" type="slidenum">
              <a:rPr lang="en-US" sz="1400" b="1" smtClean="0"/>
              <a:pPr>
                <a:defRPr/>
              </a:pPr>
              <a:t>17</a:t>
            </a:fld>
            <a:r>
              <a:rPr lang="ru-RU" sz="1400" b="1" dirty="0" smtClean="0"/>
              <a:t> из 25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915403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0" y="53340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dirty="0" smtClean="0">
                <a:solidFill>
                  <a:srgbClr val="0070C0"/>
                </a:solidFill>
                <a:latin typeface="Calibri" pitchFamily="34" charset="0"/>
              </a:rPr>
              <a:t>Карточки товаров у </a:t>
            </a:r>
            <a:r>
              <a:rPr lang="ru-RU" sz="3000" dirty="0" err="1" smtClean="0">
                <a:solidFill>
                  <a:srgbClr val="0070C0"/>
                </a:solidFill>
                <a:latin typeface="Calibri" pitchFamily="34" charset="0"/>
              </a:rPr>
              <a:t>ТОПовых</a:t>
            </a:r>
            <a:r>
              <a:rPr lang="ru-RU" sz="3000" dirty="0" smtClean="0">
                <a:solidFill>
                  <a:srgbClr val="0070C0"/>
                </a:solidFill>
                <a:latin typeface="Calibri" pitchFamily="34" charset="0"/>
              </a:rPr>
              <a:t> сайтов</a:t>
            </a:r>
            <a:endParaRPr lang="en-US" sz="3000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647825"/>
            <a:ext cx="4419600" cy="45243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00600" y="1647824"/>
            <a:ext cx="4196080" cy="4524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400" b="1" dirty="0" smtClean="0"/>
              <a:t>Слайд №</a:t>
            </a:r>
            <a:fld id="{69D5FCF0-4EBD-4C6C-9AB8-0FA49E4DB3E8}" type="slidenum">
              <a:rPr lang="en-US" sz="1400" b="1" smtClean="0"/>
              <a:pPr>
                <a:defRPr/>
              </a:pPr>
              <a:t>18</a:t>
            </a:fld>
            <a:r>
              <a:rPr lang="ru-RU" sz="1400" b="1" dirty="0" smtClean="0"/>
              <a:t> из 25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915425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0" y="53340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dirty="0" smtClean="0">
                <a:solidFill>
                  <a:srgbClr val="0070C0"/>
                </a:solidFill>
                <a:latin typeface="Calibri" pitchFamily="34" charset="0"/>
              </a:rPr>
              <a:t>Влияют на оба поисковика:</a:t>
            </a:r>
            <a:endParaRPr lang="en-US" sz="30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79388" y="1103313"/>
            <a:ext cx="8659812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indent="363538">
              <a:lnSpc>
                <a:spcPct val="150000"/>
              </a:lnSpc>
              <a:buAutoNum type="arabicParenR"/>
            </a:pPr>
            <a:r>
              <a:rPr lang="ru-RU" sz="1600" b="1" dirty="0" smtClean="0"/>
              <a:t>Номер 8-800</a:t>
            </a:r>
            <a:br>
              <a:rPr lang="ru-RU" sz="1600" b="1" dirty="0" smtClean="0"/>
            </a:br>
            <a:r>
              <a:rPr lang="ru-RU" sz="1600" dirty="0" smtClean="0"/>
              <a:t> Есть у 59% в Яндекс и 66% в </a:t>
            </a:r>
            <a:r>
              <a:rPr lang="en-US" sz="1600" dirty="0" smtClean="0"/>
              <a:t>Google;</a:t>
            </a:r>
            <a:endParaRPr lang="ru-RU" sz="1600" dirty="0" smtClean="0"/>
          </a:p>
          <a:p>
            <a:pPr indent="363538">
              <a:lnSpc>
                <a:spcPct val="150000"/>
              </a:lnSpc>
              <a:buAutoNum type="arabicParenR"/>
            </a:pPr>
            <a:endParaRPr lang="ru-RU" sz="1600" dirty="0" smtClean="0"/>
          </a:p>
          <a:p>
            <a:pPr indent="363538">
              <a:lnSpc>
                <a:spcPct val="150000"/>
              </a:lnSpc>
              <a:buAutoNum type="arabicParenR"/>
            </a:pPr>
            <a:r>
              <a:rPr lang="ru-RU" sz="1600" b="1" dirty="0" smtClean="0"/>
              <a:t>Наличие отзыва в карточке товара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У 66% </a:t>
            </a:r>
            <a:r>
              <a:rPr lang="ru-RU" sz="1600" dirty="0"/>
              <a:t>в Яндекс и </a:t>
            </a:r>
            <a:r>
              <a:rPr lang="ru-RU" sz="1600" dirty="0" smtClean="0"/>
              <a:t>74% </a:t>
            </a:r>
            <a:r>
              <a:rPr lang="ru-RU" sz="1600" dirty="0"/>
              <a:t>в </a:t>
            </a:r>
            <a:r>
              <a:rPr lang="en-US" sz="1600" dirty="0" smtClean="0"/>
              <a:t>Google</a:t>
            </a:r>
            <a:r>
              <a:rPr lang="ru-RU" sz="1600" dirty="0" smtClean="0"/>
              <a:t> – минимум 3 отзыва</a:t>
            </a:r>
          </a:p>
          <a:p>
            <a:pPr>
              <a:lnSpc>
                <a:spcPct val="150000"/>
              </a:lnSpc>
            </a:pPr>
            <a:endParaRPr lang="ru-RU" sz="1600" dirty="0" smtClean="0"/>
          </a:p>
          <a:p>
            <a:pPr>
              <a:lnSpc>
                <a:spcPct val="150000"/>
              </a:lnSpc>
            </a:pPr>
            <a:endParaRPr lang="ru-RU" sz="1600" dirty="0"/>
          </a:p>
          <a:p>
            <a:pPr>
              <a:lnSpc>
                <a:spcPct val="150000"/>
              </a:lnSpc>
            </a:pPr>
            <a:r>
              <a:rPr lang="ru-RU" sz="1600" b="1" dirty="0" smtClean="0"/>
              <a:t>Отдельно следует обратить внимание на: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1600" dirty="0" smtClean="0"/>
              <a:t>Свежесть отзывов (не больше месяца);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1600" dirty="0" smtClean="0"/>
              <a:t>Тональность отзыва.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400" b="1" dirty="0" smtClean="0"/>
              <a:t>Слайд №</a:t>
            </a:r>
            <a:fld id="{69D5FCF0-4EBD-4C6C-9AB8-0FA49E4DB3E8}" type="slidenum">
              <a:rPr lang="en-US" sz="1400" b="1" smtClean="0"/>
              <a:pPr>
                <a:defRPr/>
              </a:pPr>
              <a:t>19</a:t>
            </a:fld>
            <a:r>
              <a:rPr lang="ru-RU" sz="1400" b="1" dirty="0" smtClean="0"/>
              <a:t> из 25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087299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0" y="53340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>
                <a:solidFill>
                  <a:srgbClr val="0070C0"/>
                </a:solidFill>
                <a:latin typeface="Calibri" pitchFamily="34" charset="0"/>
              </a:rPr>
              <a:t>Характеристики исследования:</a:t>
            </a:r>
            <a:endParaRPr lang="en-US" sz="30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42910" y="1285860"/>
            <a:ext cx="7954962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b="1" dirty="0">
                <a:solidFill>
                  <a:srgbClr val="000000"/>
                </a:solidFill>
              </a:rPr>
              <a:t>ЦЕЛЬ: </a:t>
            </a:r>
          </a:p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000000"/>
                </a:solidFill>
              </a:rPr>
              <a:t>Изучение поисковой выдачи в Яндексе и </a:t>
            </a:r>
            <a:r>
              <a:rPr lang="en-US" dirty="0">
                <a:solidFill>
                  <a:srgbClr val="000000"/>
                </a:solidFill>
              </a:rPr>
              <a:t>Google</a:t>
            </a:r>
            <a:r>
              <a:rPr lang="ru-RU" dirty="0">
                <a:solidFill>
                  <a:srgbClr val="000000"/>
                </a:solidFill>
              </a:rPr>
              <a:t> по коммерческим запросам </a:t>
            </a:r>
            <a:endParaRPr lang="uk-UA" dirty="0">
              <a:solidFill>
                <a:srgbClr val="000000"/>
              </a:solidFill>
            </a:endParaRPr>
          </a:p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uk-UA" dirty="0">
              <a:solidFill>
                <a:srgbClr val="000000"/>
              </a:solidFill>
            </a:endParaRPr>
          </a:p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00000"/>
                </a:solidFill>
              </a:rPr>
              <a:t>Дата проведения исследования: </a:t>
            </a:r>
          </a:p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0000"/>
                </a:solidFill>
              </a:rPr>
              <a:t>5-15 </a:t>
            </a:r>
            <a:r>
              <a:rPr lang="ru-RU" dirty="0">
                <a:solidFill>
                  <a:srgbClr val="000000"/>
                </a:solidFill>
              </a:rPr>
              <a:t>января 2015 года</a:t>
            </a:r>
          </a:p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uk-UA" dirty="0">
              <a:solidFill>
                <a:srgbClr val="000000"/>
              </a:solidFill>
            </a:endParaRPr>
          </a:p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00000"/>
                </a:solidFill>
              </a:rPr>
              <a:t>Характеристика данных:</a:t>
            </a:r>
          </a:p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000000"/>
                </a:solidFill>
              </a:rPr>
              <a:t>- 4 тематики: </a:t>
            </a:r>
            <a:r>
              <a:rPr lang="ru-RU" dirty="0" smtClean="0">
                <a:solidFill>
                  <a:srgbClr val="000000"/>
                </a:solidFill>
              </a:rPr>
              <a:t>одежда и аксессуары, стройматериалы и инструменты, красота и здоровье, электроника и бытовая техника;</a:t>
            </a:r>
            <a:endParaRPr lang="ru-RU" dirty="0">
              <a:solidFill>
                <a:srgbClr val="000000"/>
              </a:solidFill>
            </a:endParaRPr>
          </a:p>
          <a:p>
            <a:pPr defTabSz="449263"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0000"/>
                </a:solidFill>
              </a:rPr>
              <a:t> 200 ключевых слов в каждой тематике;</a:t>
            </a:r>
          </a:p>
          <a:p>
            <a:pPr defTabSz="449263"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0000"/>
                </a:solidFill>
              </a:rPr>
              <a:t> все запросы «с продающим уклоном»;</a:t>
            </a:r>
            <a:endParaRPr lang="ru-RU" dirty="0">
              <a:solidFill>
                <a:srgbClr val="000000"/>
              </a:solidFill>
            </a:endParaRPr>
          </a:p>
          <a:p>
            <a:pPr defTabSz="449263"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0000"/>
                </a:solidFill>
              </a:rPr>
              <a:t> ТОП10 по </a:t>
            </a:r>
            <a:r>
              <a:rPr lang="ru-RU" dirty="0" err="1" smtClean="0">
                <a:solidFill>
                  <a:srgbClr val="000000"/>
                </a:solidFill>
              </a:rPr>
              <a:t>Яндекс.Москва</a:t>
            </a:r>
            <a:r>
              <a:rPr lang="ru-RU" dirty="0" smtClean="0">
                <a:solidFill>
                  <a:srgbClr val="000000"/>
                </a:solidFill>
              </a:rPr>
              <a:t> и </a:t>
            </a:r>
            <a:r>
              <a:rPr lang="en-US" dirty="0" smtClean="0">
                <a:solidFill>
                  <a:srgbClr val="000000"/>
                </a:solidFill>
              </a:rPr>
              <a:t>Google.ru </a:t>
            </a:r>
            <a:r>
              <a:rPr lang="ru-RU" dirty="0" smtClean="0">
                <a:solidFill>
                  <a:srgbClr val="000000"/>
                </a:solidFill>
              </a:rPr>
              <a:t>(Москва);</a:t>
            </a:r>
          </a:p>
          <a:p>
            <a:pPr defTabSz="449263"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0000"/>
                </a:solidFill>
              </a:rPr>
              <a:t> автоматический анализ данных;</a:t>
            </a:r>
          </a:p>
          <a:p>
            <a:pPr defTabSz="449263"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ручной анализ данных;</a:t>
            </a:r>
          </a:p>
          <a:p>
            <a:pPr defTabSz="449263"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ручной аудит самых популярных сайтов.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400" b="1" dirty="0" smtClean="0"/>
              <a:t>Слайд №</a:t>
            </a:r>
            <a:fld id="{69D5FCF0-4EBD-4C6C-9AB8-0FA49E4DB3E8}" type="slidenum">
              <a:rPr lang="en-US" sz="1400" b="1" smtClean="0"/>
              <a:pPr>
                <a:defRPr/>
              </a:pPr>
              <a:t>2</a:t>
            </a:fld>
            <a:r>
              <a:rPr lang="ru-RU" sz="1400" b="1" dirty="0" smtClean="0"/>
              <a:t> из 25</a:t>
            </a:r>
            <a:endParaRPr lang="en-US" sz="14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0" y="53340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dirty="0" smtClean="0">
                <a:solidFill>
                  <a:srgbClr val="0070C0"/>
                </a:solidFill>
                <a:latin typeface="Calibri" pitchFamily="34" charset="0"/>
              </a:rPr>
              <a:t>Пример карточки товара с отзывами:</a:t>
            </a:r>
            <a:endParaRPr lang="en-US" sz="3000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82675"/>
            <a:ext cx="6967341" cy="510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490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0" y="53340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dirty="0" smtClean="0">
                <a:solidFill>
                  <a:srgbClr val="0070C0"/>
                </a:solidFill>
                <a:latin typeface="Calibri" pitchFamily="34" charset="0"/>
              </a:rPr>
              <a:t>Разное влияние для Яндекса и </a:t>
            </a:r>
            <a:r>
              <a:rPr lang="en-US" sz="3000" dirty="0" smtClean="0">
                <a:solidFill>
                  <a:srgbClr val="0070C0"/>
                </a:solidFill>
                <a:latin typeface="Calibri" pitchFamily="34" charset="0"/>
              </a:rPr>
              <a:t>Google</a:t>
            </a:r>
            <a:r>
              <a:rPr lang="ru-RU" sz="3000" dirty="0" smtClean="0">
                <a:solidFill>
                  <a:srgbClr val="0070C0"/>
                </a:solidFill>
                <a:latin typeface="Calibri" pitchFamily="34" charset="0"/>
              </a:rPr>
              <a:t>:</a:t>
            </a:r>
            <a:endParaRPr lang="en-US" sz="30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79388" y="1103313"/>
            <a:ext cx="8659812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indent="363538">
              <a:lnSpc>
                <a:spcPct val="150000"/>
              </a:lnSpc>
              <a:buAutoNum type="arabicParenR"/>
            </a:pPr>
            <a:r>
              <a:rPr lang="ru-RU" sz="1600" b="1" dirty="0" smtClean="0"/>
              <a:t>Широкий ассортимент</a:t>
            </a:r>
            <a:br>
              <a:rPr lang="ru-RU" sz="1600" b="1" dirty="0" smtClean="0"/>
            </a:br>
            <a:r>
              <a:rPr lang="ru-RU" sz="1600" dirty="0" smtClean="0"/>
              <a:t>Яндекс любит широкий ассортимент, высокие позиции по множеству НЧ и СЧ.</a:t>
            </a:r>
            <a:br>
              <a:rPr lang="ru-RU" sz="1600" dirty="0" smtClean="0"/>
            </a:br>
            <a:r>
              <a:rPr lang="ru-RU" sz="1600" dirty="0" smtClean="0"/>
              <a:t>В </a:t>
            </a:r>
            <a:r>
              <a:rPr lang="en-US" sz="1600" dirty="0" smtClean="0"/>
              <a:t>Google </a:t>
            </a:r>
            <a:r>
              <a:rPr lang="ru-RU" sz="1600" dirty="0" smtClean="0"/>
              <a:t>высокая видимость преимущественно по основным категориям (Книги – для </a:t>
            </a:r>
            <a:r>
              <a:rPr lang="en-US" sz="1600" dirty="0" err="1" smtClean="0"/>
              <a:t>Ozon</a:t>
            </a:r>
            <a:r>
              <a:rPr lang="ru-RU" sz="1600" dirty="0" smtClean="0"/>
              <a:t>, Электроника – для </a:t>
            </a:r>
            <a:r>
              <a:rPr lang="en-US" sz="1600" dirty="0" err="1" smtClean="0"/>
              <a:t>WikiMart</a:t>
            </a:r>
            <a:r>
              <a:rPr lang="ru-RU" sz="1600" dirty="0" smtClean="0"/>
              <a:t>).</a:t>
            </a:r>
          </a:p>
          <a:p>
            <a:pPr indent="363538">
              <a:lnSpc>
                <a:spcPct val="150000"/>
              </a:lnSpc>
              <a:buAutoNum type="arabicParenR"/>
            </a:pPr>
            <a:endParaRPr lang="ru-RU" sz="1600" dirty="0" smtClean="0"/>
          </a:p>
          <a:p>
            <a:pPr indent="363538">
              <a:lnSpc>
                <a:spcPct val="150000"/>
              </a:lnSpc>
              <a:buAutoNum type="arabicParenR"/>
            </a:pPr>
            <a:r>
              <a:rPr lang="ru-RU" sz="1600" b="1" dirty="0" smtClean="0"/>
              <a:t>Отношение к бренду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Известность ТМ для </a:t>
            </a:r>
            <a:r>
              <a:rPr lang="en-US" sz="1600" dirty="0" smtClean="0"/>
              <a:t>Google </a:t>
            </a:r>
            <a:r>
              <a:rPr lang="ru-RU" sz="1600" dirty="0" smtClean="0"/>
              <a:t>значительно выше, чем для Яндекс.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Например, сайты компаний </a:t>
            </a:r>
            <a:r>
              <a:rPr lang="ru-RU" sz="1600" dirty="0" err="1"/>
              <a:t>ИвРоше</a:t>
            </a:r>
            <a:r>
              <a:rPr lang="ru-RU" sz="1600" dirty="0"/>
              <a:t>, </a:t>
            </a:r>
            <a:r>
              <a:rPr lang="ru-RU" sz="1600" dirty="0" err="1"/>
              <a:t>Летуаль</a:t>
            </a:r>
            <a:r>
              <a:rPr lang="ru-RU" sz="1600" dirty="0"/>
              <a:t>, </a:t>
            </a:r>
            <a:r>
              <a:rPr lang="ru-RU" sz="1600" dirty="0" err="1"/>
              <a:t>РивГош</a:t>
            </a:r>
            <a:r>
              <a:rPr lang="ru-RU" sz="1600" dirty="0"/>
              <a:t>, </a:t>
            </a:r>
            <a:r>
              <a:rPr lang="en-US" sz="1600" dirty="0" err="1"/>
              <a:t>Acuvue</a:t>
            </a:r>
            <a:r>
              <a:rPr lang="en-US" sz="1600" dirty="0"/>
              <a:t> </a:t>
            </a:r>
            <a:r>
              <a:rPr lang="ru-RU" sz="1600" dirty="0" smtClean="0"/>
              <a:t> в Яндексе имеют высокую видимость по брендовым запросам, а в </a:t>
            </a:r>
            <a:r>
              <a:rPr lang="en-US" sz="1600" dirty="0" smtClean="0"/>
              <a:t>Google </a:t>
            </a:r>
            <a:r>
              <a:rPr lang="ru-RU" sz="1600" dirty="0" smtClean="0"/>
              <a:t>– по всем тематическим.</a:t>
            </a:r>
          </a:p>
          <a:p>
            <a:pPr>
              <a:lnSpc>
                <a:spcPct val="150000"/>
              </a:lnSpc>
            </a:pPr>
            <a:endParaRPr lang="ru-RU" sz="1600" dirty="0" smtClean="0"/>
          </a:p>
          <a:p>
            <a:pPr>
              <a:lnSpc>
                <a:spcPct val="150000"/>
              </a:lnSpc>
            </a:pPr>
            <a:r>
              <a:rPr lang="ru-RU" sz="1600" dirty="0" smtClean="0"/>
              <a:t>Яндекс отдает предпочтение </a:t>
            </a:r>
            <a:r>
              <a:rPr lang="ru-RU" sz="1600" dirty="0" err="1" smtClean="0"/>
              <a:t>мультибрендам</a:t>
            </a:r>
            <a:r>
              <a:rPr lang="ru-RU" sz="1600" dirty="0" smtClean="0"/>
              <a:t>.</a:t>
            </a:r>
          </a:p>
          <a:p>
            <a:pPr>
              <a:lnSpc>
                <a:spcPct val="150000"/>
              </a:lnSpc>
            </a:pPr>
            <a:endParaRPr lang="ru-RU" sz="1600" dirty="0" smtClean="0"/>
          </a:p>
        </p:txBody>
      </p:sp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400" b="1" dirty="0" smtClean="0"/>
              <a:t>Слайд №</a:t>
            </a:r>
            <a:fld id="{69D5FCF0-4EBD-4C6C-9AB8-0FA49E4DB3E8}" type="slidenum">
              <a:rPr lang="en-US" sz="1400" b="1" smtClean="0"/>
              <a:pPr>
                <a:defRPr/>
              </a:pPr>
              <a:t>21</a:t>
            </a:fld>
            <a:r>
              <a:rPr lang="ru-RU" sz="1400" b="1" dirty="0" smtClean="0"/>
              <a:t> из 25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431452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0" y="53340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dirty="0" smtClean="0">
                <a:solidFill>
                  <a:srgbClr val="0070C0"/>
                </a:solidFill>
                <a:latin typeface="Calibri" pitchFamily="34" charset="0"/>
              </a:rPr>
              <a:t>Выводы:</a:t>
            </a:r>
            <a:endParaRPr lang="en-US" sz="30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57158" y="1214422"/>
            <a:ext cx="8482042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marL="342900" indent="-342900">
              <a:lnSpc>
                <a:spcPct val="150000"/>
              </a:lnSpc>
              <a:spcBef>
                <a:spcPts val="2400"/>
              </a:spcBef>
              <a:buAutoNum type="arabicPeriod"/>
            </a:pPr>
            <a:r>
              <a:rPr lang="ru-RU" dirty="0" smtClean="0"/>
              <a:t>Выдача </a:t>
            </a:r>
            <a:r>
              <a:rPr lang="ru-RU" dirty="0"/>
              <a:t>Яндекс и </a:t>
            </a:r>
            <a:r>
              <a:rPr lang="en-US" dirty="0"/>
              <a:t>Google</a:t>
            </a:r>
            <a:r>
              <a:rPr lang="ru-RU" dirty="0"/>
              <a:t> становится все </a:t>
            </a:r>
            <a:r>
              <a:rPr lang="ru-RU" dirty="0" smtClean="0"/>
              <a:t>более схожей. </a:t>
            </a:r>
            <a:r>
              <a:rPr lang="ru-RU" dirty="0"/>
              <a:t>Сейчас пересечения на уровне 40</a:t>
            </a:r>
            <a:r>
              <a:rPr lang="ru-RU" dirty="0" smtClean="0"/>
              <a:t>%.</a:t>
            </a:r>
          </a:p>
          <a:p>
            <a:pPr marL="342900" indent="-342900">
              <a:lnSpc>
                <a:spcPct val="15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ru-RU" dirty="0" smtClean="0"/>
              <a:t>Количество </a:t>
            </a:r>
            <a:r>
              <a:rPr lang="ru-RU" dirty="0"/>
              <a:t>уникальных доменов в выдаче уменьшается. В </a:t>
            </a:r>
            <a:r>
              <a:rPr lang="en-US" dirty="0"/>
              <a:t>Google</a:t>
            </a:r>
            <a:r>
              <a:rPr lang="ru-RU" dirty="0"/>
              <a:t> </a:t>
            </a:r>
            <a:r>
              <a:rPr lang="ru-RU" dirty="0" smtClean="0"/>
              <a:t>– 41</a:t>
            </a:r>
            <a:r>
              <a:rPr lang="ru-RU" dirty="0"/>
              <a:t>%, в Яндекс </a:t>
            </a:r>
            <a:r>
              <a:rPr lang="ru-RU" dirty="0" smtClean="0"/>
              <a:t>– 52%.</a:t>
            </a:r>
          </a:p>
          <a:p>
            <a:pPr marL="342900" indent="-342900">
              <a:lnSpc>
                <a:spcPct val="15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ru-RU" dirty="0" smtClean="0"/>
              <a:t>Возраст </a:t>
            </a:r>
            <a:r>
              <a:rPr lang="ru-RU" dirty="0"/>
              <a:t>играет очень большую роль. Есть подозрение, что существует «бонус новичка» (0-6 месяцев</a:t>
            </a:r>
            <a:r>
              <a:rPr lang="ru-RU" dirty="0" smtClean="0"/>
              <a:t>).</a:t>
            </a:r>
            <a:endParaRPr lang="ru-RU" dirty="0"/>
          </a:p>
          <a:p>
            <a:pPr marL="342900" indent="-342900">
              <a:lnSpc>
                <a:spcPct val="15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ru-RU" dirty="0" smtClean="0"/>
              <a:t>Какой-то </a:t>
            </a:r>
            <a:r>
              <a:rPr lang="ru-RU" dirty="0"/>
              <a:t>прямой зависимости видимости сайта от отдельного коммерческого фактора не наблюдается.</a:t>
            </a:r>
          </a:p>
        </p:txBody>
      </p:sp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400" b="1" dirty="0" smtClean="0"/>
              <a:t>Слайд №</a:t>
            </a:r>
            <a:fld id="{69D5FCF0-4EBD-4C6C-9AB8-0FA49E4DB3E8}" type="slidenum">
              <a:rPr lang="en-US" sz="1400" b="1" smtClean="0"/>
              <a:pPr>
                <a:defRPr/>
              </a:pPr>
              <a:t>22</a:t>
            </a:fld>
            <a:r>
              <a:rPr lang="ru-RU" sz="1400" b="1" dirty="0" smtClean="0"/>
              <a:t> из 25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86495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0" y="53340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dirty="0" smtClean="0">
                <a:solidFill>
                  <a:srgbClr val="0070C0"/>
                </a:solidFill>
                <a:latin typeface="Calibri" pitchFamily="34" charset="0"/>
              </a:rPr>
              <a:t>Выводы:</a:t>
            </a:r>
            <a:endParaRPr lang="en-US" sz="30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57158" y="1103313"/>
            <a:ext cx="8482042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marL="342900" indent="-342900">
              <a:lnSpc>
                <a:spcPct val="150000"/>
              </a:lnSpc>
              <a:spcBef>
                <a:spcPts val="2400"/>
              </a:spcBef>
              <a:buFont typeface="+mj-lt"/>
              <a:buAutoNum type="arabicPeriod" startAt="5"/>
            </a:pPr>
            <a:r>
              <a:rPr lang="ru-RU" dirty="0" smtClean="0"/>
              <a:t>Чтобы </a:t>
            </a:r>
            <a:r>
              <a:rPr lang="ru-RU" dirty="0"/>
              <a:t>получать максимальный трафик по коммерческим запросам из обоих поисковиков, нужно делать интернет-магазин. </a:t>
            </a:r>
          </a:p>
          <a:p>
            <a:pPr marL="342900" indent="-342900">
              <a:lnSpc>
                <a:spcPct val="150000"/>
              </a:lnSpc>
              <a:spcBef>
                <a:spcPts val="2400"/>
              </a:spcBef>
              <a:buFont typeface="+mj-lt"/>
              <a:buAutoNum type="arabicPeriod" startAt="5"/>
            </a:pPr>
            <a:r>
              <a:rPr lang="ru-RU" dirty="0"/>
              <a:t>Чтобы получать дополнительных покупателей с Яндекса и </a:t>
            </a:r>
            <a:r>
              <a:rPr lang="en-US" dirty="0"/>
              <a:t>Google</a:t>
            </a:r>
            <a:r>
              <a:rPr lang="ru-RU" dirty="0"/>
              <a:t>, следует добавлять магазины в популярные </a:t>
            </a:r>
            <a:r>
              <a:rPr lang="ru-RU" dirty="0" err="1" smtClean="0"/>
              <a:t>прайс-агрегаторы</a:t>
            </a:r>
            <a:r>
              <a:rPr lang="ru-RU" dirty="0" smtClean="0"/>
              <a:t>.</a:t>
            </a:r>
          </a:p>
          <a:p>
            <a:pPr marL="342900" indent="-342900">
              <a:lnSpc>
                <a:spcPct val="150000"/>
              </a:lnSpc>
              <a:spcBef>
                <a:spcPts val="2400"/>
              </a:spcBef>
              <a:buFont typeface="+mj-lt"/>
              <a:buAutoNum type="arabicPeriod" startAt="5"/>
            </a:pPr>
            <a:r>
              <a:rPr lang="ru-RU" dirty="0"/>
              <a:t>Популярные </a:t>
            </a:r>
            <a:r>
              <a:rPr lang="ru-RU" dirty="0" err="1"/>
              <a:t>инфосайты</a:t>
            </a:r>
            <a:r>
              <a:rPr lang="ru-RU" dirty="0"/>
              <a:t> с обзорами и отзывами высоко ранжируются по коммерческим запросам и в Яндексе, и в </a:t>
            </a:r>
            <a:r>
              <a:rPr lang="en-US" dirty="0"/>
              <a:t>Google</a:t>
            </a:r>
            <a:r>
              <a:rPr lang="ru-RU" dirty="0"/>
              <a:t>. </a:t>
            </a:r>
            <a:endParaRPr lang="ru-RU" dirty="0" smtClean="0"/>
          </a:p>
          <a:p>
            <a:pPr marL="342900" indent="-342900">
              <a:lnSpc>
                <a:spcPct val="150000"/>
              </a:lnSpc>
              <a:spcBef>
                <a:spcPts val="2400"/>
              </a:spcBef>
              <a:buFont typeface="+mj-lt"/>
              <a:buAutoNum type="arabicPeriod" startAt="5"/>
            </a:pPr>
            <a:r>
              <a:rPr lang="ru-RU" dirty="0"/>
              <a:t>Косвенно трафик с </a:t>
            </a:r>
            <a:r>
              <a:rPr lang="en-US" dirty="0"/>
              <a:t>Google</a:t>
            </a:r>
            <a:r>
              <a:rPr lang="ru-RU" dirty="0"/>
              <a:t> можно </a:t>
            </a:r>
            <a:r>
              <a:rPr lang="ru-RU" dirty="0" smtClean="0"/>
              <a:t>также получать, </a:t>
            </a:r>
            <a:r>
              <a:rPr lang="ru-RU" dirty="0"/>
              <a:t>создав популярный канал на </a:t>
            </a:r>
            <a:r>
              <a:rPr lang="en-US" dirty="0" smtClean="0"/>
              <a:t>YouTube</a:t>
            </a:r>
            <a:r>
              <a:rPr lang="ru-RU" dirty="0" smtClean="0"/>
              <a:t> </a:t>
            </a:r>
            <a:r>
              <a:rPr lang="ru-RU" dirty="0"/>
              <a:t>или группу во </a:t>
            </a:r>
            <a:r>
              <a:rPr lang="ru-RU" dirty="0" err="1" smtClean="0"/>
              <a:t>Вконтакте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400" b="1" dirty="0" smtClean="0"/>
              <a:t>Слайд №</a:t>
            </a:r>
            <a:fld id="{69D5FCF0-4EBD-4C6C-9AB8-0FA49E4DB3E8}" type="slidenum">
              <a:rPr lang="en-US" sz="1400" b="1" smtClean="0"/>
              <a:pPr>
                <a:defRPr/>
              </a:pPr>
              <a:t>23</a:t>
            </a:fld>
            <a:r>
              <a:rPr lang="ru-RU" sz="1400" b="1" dirty="0" smtClean="0"/>
              <a:t> из 25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894139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0" y="53340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dirty="0" smtClean="0">
                <a:solidFill>
                  <a:srgbClr val="0070C0"/>
                </a:solidFill>
                <a:latin typeface="Calibri" pitchFamily="34" charset="0"/>
              </a:rPr>
              <a:t>Выводы:</a:t>
            </a:r>
            <a:endParaRPr lang="en-US" sz="30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28596" y="1103313"/>
            <a:ext cx="8410604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marL="342900" indent="-342900">
              <a:lnSpc>
                <a:spcPct val="150000"/>
              </a:lnSpc>
              <a:spcBef>
                <a:spcPts val="2400"/>
              </a:spcBef>
              <a:buFont typeface="+mj-lt"/>
              <a:buAutoNum type="arabicPeriod" startAt="9"/>
            </a:pPr>
            <a:r>
              <a:rPr lang="ru-RU" dirty="0" smtClean="0"/>
              <a:t>Для высоких позиций особой роли не играют: </a:t>
            </a:r>
            <a:r>
              <a:rPr lang="ru-RU" dirty="0" err="1" smtClean="0"/>
              <a:t>онлайн-консультант</a:t>
            </a:r>
            <a:r>
              <a:rPr lang="ru-RU" dirty="0" smtClean="0"/>
              <a:t>, идеально оформленные контакты, видео и 3</a:t>
            </a:r>
            <a:r>
              <a:rPr lang="en-US" dirty="0" smtClean="0"/>
              <a:t>D</a:t>
            </a:r>
            <a:r>
              <a:rPr lang="ru-RU" dirty="0" smtClean="0"/>
              <a:t>-обзоры, </a:t>
            </a:r>
            <a:r>
              <a:rPr lang="ru-RU" dirty="0" err="1" smtClean="0"/>
              <a:t>инфостраницы</a:t>
            </a:r>
            <a:r>
              <a:rPr lang="ru-RU" dirty="0" smtClean="0"/>
              <a:t> (оплата, доставка, возврат).</a:t>
            </a:r>
            <a:endParaRPr lang="ru-RU" dirty="0"/>
          </a:p>
          <a:p>
            <a:pPr marL="342900" indent="-342900">
              <a:lnSpc>
                <a:spcPct val="150000"/>
              </a:lnSpc>
              <a:spcBef>
                <a:spcPts val="2400"/>
              </a:spcBef>
              <a:buFont typeface="+mj-lt"/>
              <a:buAutoNum type="arabicPeriod" startAt="9"/>
            </a:pPr>
            <a:r>
              <a:rPr lang="ru-RU" dirty="0" smtClean="0"/>
              <a:t>Важно: телефон 8-800, свежие отзывы и комментарии к товарам.</a:t>
            </a:r>
          </a:p>
          <a:p>
            <a:pPr marL="342900" indent="-342900">
              <a:lnSpc>
                <a:spcPct val="150000"/>
              </a:lnSpc>
              <a:spcBef>
                <a:spcPts val="2400"/>
              </a:spcBef>
              <a:buFont typeface="+mj-lt"/>
              <a:buAutoNum type="arabicPeriod" startAt="9"/>
            </a:pPr>
            <a:r>
              <a:rPr lang="ru-RU" dirty="0" smtClean="0"/>
              <a:t>Яндекс предпочитает широкий ассортимент.</a:t>
            </a:r>
          </a:p>
          <a:p>
            <a:pPr marL="342900" indent="-342900">
              <a:lnSpc>
                <a:spcPct val="150000"/>
              </a:lnSpc>
              <a:spcBef>
                <a:spcPts val="2400"/>
              </a:spcBef>
              <a:buFont typeface="+mj-lt"/>
              <a:buAutoNum type="arabicPeriod" startAt="9"/>
            </a:pPr>
            <a:r>
              <a:rPr lang="en-US" dirty="0" smtClean="0"/>
              <a:t>Google </a:t>
            </a:r>
            <a:r>
              <a:rPr lang="ru-RU" dirty="0" smtClean="0"/>
              <a:t>любит сильные и известные торговые марки.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z="1400" b="1" dirty="0" smtClean="0"/>
              <a:t>Слайд №</a:t>
            </a:r>
            <a:fld id="{69D5FCF0-4EBD-4C6C-9AB8-0FA49E4DB3E8}" type="slidenum">
              <a:rPr lang="en-US" sz="1400" b="1" smtClean="0"/>
              <a:pPr>
                <a:defRPr/>
              </a:pPr>
              <a:t>24</a:t>
            </a:fld>
            <a:r>
              <a:rPr lang="ru-RU" sz="1400" b="1" dirty="0" smtClean="0"/>
              <a:t> из 25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8634343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-26988" y="228600"/>
            <a:ext cx="9144001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500">
                <a:solidFill>
                  <a:srgbClr val="0070C0"/>
                </a:solidFill>
                <a:latin typeface="Calibri" pitchFamily="34" charset="0"/>
              </a:rPr>
              <a:t>Вопросы?</a:t>
            </a:r>
            <a:endParaRPr lang="en-US" sz="25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381000" y="996950"/>
            <a:ext cx="35052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Calibri" pitchFamily="34" charset="0"/>
              </a:rPr>
              <a:t>Юрий Кушнеров</a:t>
            </a:r>
            <a:endParaRPr lang="en-US" b="1" dirty="0">
              <a:latin typeface="Calibri" pitchFamily="34" charset="0"/>
            </a:endParaRPr>
          </a:p>
          <a:p>
            <a:endParaRPr lang="ru-RU" sz="500" dirty="0">
              <a:latin typeface="Calibri" pitchFamily="34" charset="0"/>
            </a:endParaRPr>
          </a:p>
          <a:p>
            <a:r>
              <a:rPr lang="en-US" sz="1500" dirty="0">
                <a:latin typeface="Calibri" pitchFamily="34" charset="0"/>
                <a:hlinkClick r:id="rId2"/>
              </a:rPr>
              <a:t>manager@seolib.ru</a:t>
            </a:r>
            <a:endParaRPr lang="en-US" sz="1500" dirty="0">
              <a:latin typeface="Calibri" pitchFamily="34" charset="0"/>
            </a:endParaRPr>
          </a:p>
          <a:p>
            <a:r>
              <a:rPr lang="en-US" sz="1500" dirty="0">
                <a:latin typeface="Calibri" pitchFamily="34" charset="0"/>
              </a:rPr>
              <a:t>http://www.facebook.com/boyscout.last</a:t>
            </a:r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4953000" y="990600"/>
            <a:ext cx="35814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Елена Камская</a:t>
            </a:r>
            <a:endParaRPr lang="en-US" b="1">
              <a:latin typeface="Calibri" pitchFamily="34" charset="0"/>
            </a:endParaRPr>
          </a:p>
          <a:p>
            <a:endParaRPr lang="ru-RU" sz="500">
              <a:latin typeface="Calibri" pitchFamily="34" charset="0"/>
            </a:endParaRPr>
          </a:p>
          <a:p>
            <a:r>
              <a:rPr lang="en-US" sz="1500">
                <a:latin typeface="Calibri" pitchFamily="34" charset="0"/>
                <a:hlinkClick r:id="rId3"/>
              </a:rPr>
              <a:t>kamskaya@siteclinic.ru</a:t>
            </a:r>
            <a:r>
              <a:rPr lang="ru-RU" sz="1500">
                <a:latin typeface="Calibri" pitchFamily="34" charset="0"/>
              </a:rPr>
              <a:t> </a:t>
            </a:r>
            <a:endParaRPr lang="en-US" sz="1500">
              <a:latin typeface="Calibri" pitchFamily="34" charset="0"/>
            </a:endParaRPr>
          </a:p>
          <a:p>
            <a:r>
              <a:rPr lang="en-US" sz="1500">
                <a:latin typeface="Calibri" pitchFamily="34" charset="0"/>
              </a:rPr>
              <a:t>http://www.facebook.com/kamskaya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700" y="2057400"/>
            <a:ext cx="2908300" cy="435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2057400"/>
            <a:ext cx="2895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400" b="1" dirty="0" smtClean="0"/>
              <a:t>Слайд №</a:t>
            </a:r>
            <a:fld id="{69D5FCF0-4EBD-4C6C-9AB8-0FA49E4DB3E8}" type="slidenum">
              <a:rPr lang="en-US" sz="1400" b="1" smtClean="0"/>
              <a:pPr>
                <a:defRPr/>
              </a:pPr>
              <a:t>25</a:t>
            </a:fld>
            <a:r>
              <a:rPr lang="ru-RU" sz="1400" b="1" dirty="0" smtClean="0"/>
              <a:t> из 25</a:t>
            </a:r>
            <a:endParaRPr lang="en-US" sz="14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0" y="236220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alibri" pitchFamily="34" charset="0"/>
              </a:rPr>
              <a:t>I</a:t>
            </a:r>
            <a:r>
              <a:rPr lang="ru-RU" sz="3200" b="1" dirty="0" smtClean="0">
                <a:solidFill>
                  <a:srgbClr val="0070C0"/>
                </a:solidFill>
                <a:latin typeface="Calibri" pitchFamily="34" charset="0"/>
              </a:rPr>
              <a:t> часть</a:t>
            </a:r>
          </a:p>
          <a:p>
            <a:pPr algn="ctr"/>
            <a:endParaRPr lang="ru-RU" sz="32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Calibri" pitchFamily="34" charset="0"/>
              </a:rPr>
              <a:t>Общие данные исследования</a:t>
            </a:r>
            <a:endParaRPr lang="en-US" sz="32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400" b="1" dirty="0" smtClean="0"/>
              <a:t>Слайд №</a:t>
            </a:r>
            <a:fld id="{69D5FCF0-4EBD-4C6C-9AB8-0FA49E4DB3E8}" type="slidenum">
              <a:rPr lang="en-US" sz="1400" b="1" smtClean="0"/>
              <a:pPr>
                <a:defRPr/>
              </a:pPr>
              <a:t>3</a:t>
            </a:fld>
            <a:r>
              <a:rPr lang="ru-RU" sz="1400" b="1" dirty="0" smtClean="0"/>
              <a:t> из 25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3783555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0" y="53340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dirty="0" smtClean="0">
                <a:solidFill>
                  <a:srgbClr val="0070C0"/>
                </a:solidFill>
                <a:latin typeface="Calibri" pitchFamily="34" charset="0"/>
              </a:rPr>
              <a:t>Уникальные домены в выдаче:</a:t>
            </a:r>
            <a:endParaRPr lang="en-US" sz="3000" dirty="0">
              <a:solidFill>
                <a:srgbClr val="0070C0"/>
              </a:solidFill>
              <a:latin typeface="Calibri" pitchFamily="34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173474483"/>
              </p:ext>
            </p:extLst>
          </p:nvPr>
        </p:nvGraphicFramePr>
        <p:xfrm>
          <a:off x="256309" y="1371600"/>
          <a:ext cx="4087092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724941154"/>
              </p:ext>
            </p:extLst>
          </p:nvPr>
        </p:nvGraphicFramePr>
        <p:xfrm>
          <a:off x="4786314" y="1357298"/>
          <a:ext cx="4087092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400" b="1" dirty="0" smtClean="0"/>
              <a:t>Слайд №</a:t>
            </a:r>
            <a:fld id="{69D5FCF0-4EBD-4C6C-9AB8-0FA49E4DB3E8}" type="slidenum">
              <a:rPr lang="en-US" sz="1400" b="1" smtClean="0"/>
              <a:pPr>
                <a:defRPr/>
              </a:pPr>
              <a:t>4</a:t>
            </a:fld>
            <a:r>
              <a:rPr lang="ru-RU" sz="1400" b="1" dirty="0" smtClean="0"/>
              <a:t> из 25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529070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0" y="53340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dirty="0" smtClean="0">
                <a:solidFill>
                  <a:srgbClr val="0070C0"/>
                </a:solidFill>
                <a:latin typeface="Calibri" pitchFamily="34" charset="0"/>
              </a:rPr>
              <a:t>Пересечения поисковых систем: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032292348"/>
              </p:ext>
            </p:extLst>
          </p:nvPr>
        </p:nvGraphicFramePr>
        <p:xfrm>
          <a:off x="256309" y="1371600"/>
          <a:ext cx="4087092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011335484"/>
              </p:ext>
            </p:extLst>
          </p:nvPr>
        </p:nvGraphicFramePr>
        <p:xfrm>
          <a:off x="4800600" y="1371600"/>
          <a:ext cx="4087092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400" b="1" dirty="0" smtClean="0"/>
              <a:t>Слайд №</a:t>
            </a:r>
            <a:fld id="{69D5FCF0-4EBD-4C6C-9AB8-0FA49E4DB3E8}" type="slidenum">
              <a:rPr lang="en-US" sz="1400" b="1" smtClean="0"/>
              <a:pPr>
                <a:defRPr/>
              </a:pPr>
              <a:t>5</a:t>
            </a:fld>
            <a:r>
              <a:rPr lang="ru-RU" sz="1400" b="1" dirty="0" smtClean="0"/>
              <a:t> из 25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562232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0" y="53340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dirty="0" smtClean="0">
                <a:solidFill>
                  <a:srgbClr val="0070C0"/>
                </a:solidFill>
                <a:latin typeface="Calibri" pitchFamily="34" charset="0"/>
              </a:rPr>
              <a:t>Изменения в выдачах: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939860"/>
              </p:ext>
            </p:extLst>
          </p:nvPr>
        </p:nvGraphicFramePr>
        <p:xfrm>
          <a:off x="152400" y="1219200"/>
          <a:ext cx="8686800" cy="5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54137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Показатель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2010 год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2011 год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2015 год</a:t>
                      </a:r>
                      <a:endParaRPr lang="ru-RU" sz="2400" dirty="0"/>
                    </a:p>
                  </a:txBody>
                  <a:tcPr/>
                </a:tc>
              </a:tr>
              <a:tr h="93442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Уникальных доменов в </a:t>
                      </a:r>
                      <a:r>
                        <a:rPr lang="en-US" sz="2000" dirty="0" err="1" smtClean="0"/>
                        <a:t>Yandex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64%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59%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52%</a:t>
                      </a:r>
                      <a:endParaRPr lang="ru-RU" sz="2000" dirty="0"/>
                    </a:p>
                  </a:txBody>
                  <a:tcPr anchor="ctr"/>
                </a:tc>
              </a:tr>
              <a:tr h="93442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Уникальных доменов в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en-US" sz="2000" baseline="0" dirty="0" smtClean="0"/>
                        <a:t>Google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65%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57%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41%</a:t>
                      </a:r>
                      <a:endParaRPr lang="ru-RU" sz="2000" dirty="0"/>
                    </a:p>
                  </a:txBody>
                  <a:tcPr anchor="ctr"/>
                </a:tc>
              </a:tr>
              <a:tr h="133489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Разница в выдаче Яндекс и </a:t>
                      </a:r>
                      <a:r>
                        <a:rPr lang="en-US" sz="2000" dirty="0" smtClean="0"/>
                        <a:t>Google (</a:t>
                      </a:r>
                      <a:r>
                        <a:rPr lang="ru-RU" sz="2000" dirty="0" smtClean="0"/>
                        <a:t>домены)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83%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66%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59%</a:t>
                      </a:r>
                      <a:endParaRPr lang="ru-RU" sz="2000" dirty="0"/>
                    </a:p>
                  </a:txBody>
                  <a:tcPr anchor="ctr"/>
                </a:tc>
              </a:tr>
              <a:tr h="133489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Разница в выдаче Яндекс</a:t>
                      </a:r>
                      <a:r>
                        <a:rPr lang="ru-RU" sz="2000" baseline="0" dirty="0" smtClean="0"/>
                        <a:t> и </a:t>
                      </a:r>
                      <a:r>
                        <a:rPr lang="en-US" sz="2000" baseline="0" dirty="0" smtClean="0"/>
                        <a:t>Google </a:t>
                      </a:r>
                      <a:r>
                        <a:rPr lang="ru-RU" sz="2000" baseline="0" dirty="0" smtClean="0"/>
                        <a:t>(страницы)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88%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93%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62%</a:t>
                      </a:r>
                      <a:endParaRPr lang="ru-RU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400" b="1" dirty="0" smtClean="0"/>
              <a:t>Слайд №</a:t>
            </a:r>
            <a:fld id="{69D5FCF0-4EBD-4C6C-9AB8-0FA49E4DB3E8}" type="slidenum">
              <a:rPr lang="en-US" sz="1400" b="1" smtClean="0"/>
              <a:pPr>
                <a:defRPr/>
              </a:pPr>
              <a:t>6</a:t>
            </a:fld>
            <a:r>
              <a:rPr lang="ru-RU" sz="1400" b="1" dirty="0" smtClean="0"/>
              <a:t> из 25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378335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0" y="428604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dirty="0" smtClean="0">
                <a:solidFill>
                  <a:srgbClr val="0070C0"/>
                </a:solidFill>
                <a:latin typeface="Calibri" pitchFamily="34" charset="0"/>
              </a:rPr>
              <a:t>Возраст доменов в выдаче: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167808874"/>
              </p:ext>
            </p:extLst>
          </p:nvPr>
        </p:nvGraphicFramePr>
        <p:xfrm>
          <a:off x="256309" y="1082675"/>
          <a:ext cx="4087092" cy="5394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864921543"/>
              </p:ext>
            </p:extLst>
          </p:nvPr>
        </p:nvGraphicFramePr>
        <p:xfrm>
          <a:off x="4876800" y="1082675"/>
          <a:ext cx="4087092" cy="5394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400" b="1" dirty="0" smtClean="0"/>
              <a:t>Слайд №</a:t>
            </a:r>
            <a:fld id="{69D5FCF0-4EBD-4C6C-9AB8-0FA49E4DB3E8}" type="slidenum">
              <a:rPr lang="en-US" sz="1400" b="1" smtClean="0"/>
              <a:pPr>
                <a:defRPr/>
              </a:pPr>
              <a:t>7</a:t>
            </a:fld>
            <a:r>
              <a:rPr lang="ru-RU" sz="1400" b="1" dirty="0" smtClean="0"/>
              <a:t> из 25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423011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0" y="357166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dirty="0" smtClean="0">
                <a:solidFill>
                  <a:srgbClr val="0070C0"/>
                </a:solidFill>
                <a:latin typeface="Calibri" pitchFamily="34" charset="0"/>
              </a:rPr>
              <a:t>Другие характеристики: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243793"/>
              </p:ext>
            </p:extLst>
          </p:nvPr>
        </p:nvGraphicFramePr>
        <p:xfrm>
          <a:off x="304800" y="1066800"/>
          <a:ext cx="8534400" cy="5410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800"/>
                <a:gridCol w="2844800"/>
                <a:gridCol w="2844800"/>
              </a:tblGrid>
              <a:tr h="4789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Yandex</a:t>
                      </a:r>
                      <a:r>
                        <a:rPr lang="ru-RU" sz="2000" dirty="0" smtClean="0"/>
                        <a:t> (в %)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Google</a:t>
                      </a:r>
                      <a:r>
                        <a:rPr lang="ru-RU" sz="2000" dirty="0" smtClean="0"/>
                        <a:t> (в %)</a:t>
                      </a:r>
                      <a:endParaRPr lang="ru-RU" sz="2000" dirty="0"/>
                    </a:p>
                  </a:txBody>
                  <a:tcPr/>
                </a:tc>
              </a:tr>
              <a:tr h="448292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Наличие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https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</a:tr>
              <a:tr h="448292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Есть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разметка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</a:t>
                      </a:r>
                    </a:p>
                  </a:txBody>
                  <a:tcPr marL="9525" marR="9525" marT="9525" marB="0" anchor="ctr"/>
                </a:tc>
              </a:tr>
              <a:tr h="448292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Коммерческий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Title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</a:t>
                      </a:r>
                    </a:p>
                  </a:txBody>
                  <a:tcPr marL="9525" marR="9525" marT="9525" marB="0" anchor="ctr"/>
                </a:tc>
              </a:tr>
              <a:tr h="448292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Контакты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</a:t>
                      </a:r>
                    </a:p>
                  </a:txBody>
                  <a:tcPr marL="9525" marR="9525" marT="9525" marB="0" anchor="ctr"/>
                </a:tc>
              </a:tr>
              <a:tr h="448292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Доставка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</a:t>
                      </a:r>
                    </a:p>
                  </a:txBody>
                  <a:tcPr marL="9525" marR="9525" marT="9525" marB="0" anchor="ctr"/>
                </a:tc>
              </a:tr>
              <a:tr h="448292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Оплата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</a:t>
                      </a:r>
                    </a:p>
                  </a:txBody>
                  <a:tcPr marL="9525" marR="9525" marT="9525" marB="0" anchor="ctr"/>
                </a:tc>
              </a:tr>
              <a:tr h="448292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Гарантии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</a:t>
                      </a:r>
                    </a:p>
                  </a:txBody>
                  <a:tcPr marL="9525" marR="9525" marT="9525" marB="0" anchor="ctr"/>
                </a:tc>
              </a:tr>
              <a:tr h="448292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Акции/скидки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</a:t>
                      </a:r>
                    </a:p>
                  </a:txBody>
                  <a:tcPr marL="9525" marR="9525" marT="9525" marB="0" anchor="ctr"/>
                </a:tc>
              </a:tr>
              <a:tr h="448292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Комментарии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8292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Телефон 8-800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</a:t>
                      </a:r>
                    </a:p>
                  </a:txBody>
                  <a:tcPr marL="9525" marR="9525" marT="9525" marB="0" anchor="ctr"/>
                </a:tc>
              </a:tr>
              <a:tr h="448292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Счетчики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400" b="1" dirty="0" smtClean="0"/>
              <a:t>Слайд №</a:t>
            </a:r>
            <a:fld id="{69D5FCF0-4EBD-4C6C-9AB8-0FA49E4DB3E8}" type="slidenum">
              <a:rPr lang="en-US" sz="1400" b="1" smtClean="0"/>
              <a:pPr>
                <a:defRPr/>
              </a:pPr>
              <a:t>8</a:t>
            </a:fld>
            <a:r>
              <a:rPr lang="ru-RU" sz="1400" b="1" dirty="0" smtClean="0"/>
              <a:t> из 25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92007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0" y="53340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dirty="0" smtClean="0">
                <a:solidFill>
                  <a:srgbClr val="0070C0"/>
                </a:solidFill>
                <a:latin typeface="Calibri" pitchFamily="34" charset="0"/>
              </a:rPr>
              <a:t>Системы аналитики: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341669"/>
              </p:ext>
            </p:extLst>
          </p:nvPr>
        </p:nvGraphicFramePr>
        <p:xfrm>
          <a:off x="1524000" y="1295400"/>
          <a:ext cx="6515100" cy="5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  <a:gridCol w="2171700"/>
              </a:tblGrid>
              <a:tr h="54137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Показатель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Yandex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Google</a:t>
                      </a:r>
                      <a:endParaRPr lang="ru-RU" sz="2400" dirty="0"/>
                    </a:p>
                  </a:txBody>
                  <a:tcPr/>
                </a:tc>
              </a:tr>
              <a:tr h="93442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/>
                        <a:t>Яндекс.Метрика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12,1%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13,5%</a:t>
                      </a:r>
                      <a:endParaRPr lang="ru-RU" sz="2000" dirty="0"/>
                    </a:p>
                  </a:txBody>
                  <a:tcPr anchor="ctr"/>
                </a:tc>
              </a:tr>
              <a:tr h="93442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Google.Analytics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15,4%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14,2%</a:t>
                      </a:r>
                      <a:endParaRPr lang="ru-RU" sz="2000" dirty="0"/>
                    </a:p>
                  </a:txBody>
                  <a:tcPr anchor="ctr"/>
                </a:tc>
              </a:tr>
              <a:tr h="133489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Обе системы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24,2%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24,2%</a:t>
                      </a:r>
                      <a:endParaRPr lang="ru-RU" sz="2000" dirty="0"/>
                    </a:p>
                  </a:txBody>
                  <a:tcPr anchor="ctr"/>
                </a:tc>
              </a:tr>
              <a:tr h="133489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Ни одной</a:t>
                      </a:r>
                      <a:r>
                        <a:rPr lang="ru-RU" sz="2000" baseline="0" dirty="0" smtClean="0"/>
                        <a:t> системы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48,4%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48,1%</a:t>
                      </a:r>
                      <a:endParaRPr lang="ru-RU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400" b="1" dirty="0" smtClean="0"/>
              <a:t>Слайд №</a:t>
            </a:r>
            <a:fld id="{69D5FCF0-4EBD-4C6C-9AB8-0FA49E4DB3E8}" type="slidenum">
              <a:rPr lang="en-US" sz="1400" b="1" smtClean="0"/>
              <a:pPr>
                <a:defRPr/>
              </a:pPr>
              <a:t>9</a:t>
            </a:fld>
            <a:r>
              <a:rPr lang="ru-RU" sz="1400" b="1" dirty="0" smtClean="0"/>
              <a:t> из 25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838820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2257</TotalTime>
  <Words>798</Words>
  <Application>Microsoft Office PowerPoint</Application>
  <PresentationFormat>Экран (4:3)</PresentationFormat>
  <Paragraphs>225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KamskayaNote</dc:creator>
  <cp:lastModifiedBy>Юри Кушнеров</cp:lastModifiedBy>
  <cp:revision>149</cp:revision>
  <dcterms:created xsi:type="dcterms:W3CDTF">2014-01-27T11:21:00Z</dcterms:created>
  <dcterms:modified xsi:type="dcterms:W3CDTF">2015-02-13T08:57:54Z</dcterms:modified>
</cp:coreProperties>
</file>