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0" r:id="rId4"/>
    <p:sldId id="281" r:id="rId5"/>
    <p:sldId id="282" r:id="rId6"/>
    <p:sldId id="283" r:id="rId7"/>
    <p:sldId id="284" r:id="rId8"/>
    <p:sldId id="285" r:id="rId9"/>
    <p:sldId id="286" r:id="rId10"/>
    <p:sldId id="279" r:id="rId11"/>
    <p:sldId id="262" r:id="rId12"/>
    <p:sldId id="287" r:id="rId13"/>
    <p:sldId id="288" r:id="rId14"/>
    <p:sldId id="264" r:id="rId15"/>
    <p:sldId id="265" r:id="rId16"/>
    <p:sldId id="289" r:id="rId17"/>
    <p:sldId id="290" r:id="rId18"/>
    <p:sldId id="293" r:id="rId19"/>
    <p:sldId id="292" r:id="rId20"/>
    <p:sldId id="291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95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3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6DC81-B9F9-2143-A20C-E62A5A645F56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3F221-531E-814D-82BC-C9ADADE1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50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3777-56EF-BD40-B1B1-F4FB6D2C5157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60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3777-56EF-BD40-B1B1-F4FB6D2C5157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3777-56EF-BD40-B1B1-F4FB6D2C5157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7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3777-56EF-BD40-B1B1-F4FB6D2C5157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7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3777-56EF-BD40-B1B1-F4FB6D2C5157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4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3777-56EF-BD40-B1B1-F4FB6D2C5157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5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3777-56EF-BD40-B1B1-F4FB6D2C5157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97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3777-56EF-BD40-B1B1-F4FB6D2C5157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3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3777-56EF-BD40-B1B1-F4FB6D2C5157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4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3777-56EF-BD40-B1B1-F4FB6D2C5157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3777-56EF-BD40-B1B1-F4FB6D2C5157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0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A3777-56EF-BD40-B1B1-F4FB6D2C5157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29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03250" y="392289"/>
            <a:ext cx="6489700" cy="1311275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/>
              <a:t>Эксперименты с поведенческими: кейсы и результаты</a:t>
            </a:r>
            <a:endParaRPr lang="ru-RU" sz="3000" dirty="0" smtClean="0">
              <a:latin typeface="Open Sans"/>
              <a:cs typeface="Open Sans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900113" y="5661025"/>
            <a:ext cx="552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1 </a:t>
            </a:r>
            <a:r>
              <a:rPr lang="ru-RU" sz="1200">
                <a:solidFill>
                  <a:schemeClr val="bg1"/>
                </a:solidFill>
                <a:latin typeface="Calibri" pitchFamily="34" charset="0"/>
              </a:rPr>
              <a:t>з </a:t>
            </a: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25</a:t>
            </a:r>
            <a:endParaRPr lang="ru-RU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369" y="1900238"/>
            <a:ext cx="1727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Автор проекта userator.ru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Морозов Роман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5535"/>
            <a:ext cx="9144000" cy="3276600"/>
          </a:xfrm>
          <a:prstGeom prst="rect">
            <a:avLst/>
          </a:prstGeom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813" y="6419850"/>
            <a:ext cx="800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900113" y="6473825"/>
            <a:ext cx="298450" cy="41116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4BBCBB-06DD-4C43-ABE6-19C6DA164D53}" type="slidenum">
              <a:rPr lang="ru-RU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2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100" dirty="0" smtClean="0">
                <a:latin typeface="Open Sans"/>
                <a:cs typeface="Open Sans"/>
              </a:rPr>
              <a:t>Простые эксперименты над поведенческими факторами</a:t>
            </a: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10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9444" y="4797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4444" y="270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05448" y="2556712"/>
            <a:ext cx="50879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dirty="0" smtClean="0">
                <a:latin typeface="Roboto Slab Regular"/>
                <a:cs typeface="Roboto Slab Regular"/>
              </a:rPr>
              <a:t>1 500 рублей каждому участнику </a:t>
            </a:r>
          </a:p>
          <a:p>
            <a:pPr>
              <a:lnSpc>
                <a:spcPct val="130000"/>
              </a:lnSpc>
            </a:pPr>
            <a:r>
              <a:rPr lang="en-US" sz="2000" b="1" dirty="0" err="1" smtClean="0">
                <a:latin typeface="Roboto Slab Regular"/>
                <a:cs typeface="Roboto Slab Regular"/>
              </a:rPr>
              <a:t>AllInTopConf</a:t>
            </a:r>
            <a:endParaRPr lang="ru-RU" sz="2000" b="1" dirty="0" smtClean="0">
              <a:latin typeface="Roboto Slab Regular"/>
              <a:cs typeface="Roboto Slab Regular"/>
            </a:endParaRPr>
          </a:p>
        </p:txBody>
      </p:sp>
      <p:pic>
        <p:nvPicPr>
          <p:cNvPr id="6" name="Изображение 5" descr="Samye_strashnye_nauchnye_jeksperiment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7" y="1651005"/>
            <a:ext cx="4082114" cy="37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5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100" dirty="0" smtClean="0">
                <a:latin typeface="Open Sans"/>
                <a:cs typeface="Open Sans"/>
              </a:rPr>
              <a:t>Простой эксперимент № 1 влияния на 1 ключевое слово</a:t>
            </a: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11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750" y="1625337"/>
            <a:ext cx="6910736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dirty="0" smtClean="0">
                <a:latin typeface="Open Sans"/>
                <a:cs typeface="Open Sans"/>
              </a:rPr>
              <a:t>Шаг 1 – Выбираем сайт и «ключевое слово» по которому сайт находится в ТОП30,</a:t>
            </a:r>
            <a:endParaRPr lang="en-US" sz="1600" dirty="0" smtClean="0">
              <a:latin typeface="Open Sans"/>
              <a:cs typeface="Open Sans"/>
            </a:endParaRPr>
          </a:p>
          <a:p>
            <a:pPr>
              <a:lnSpc>
                <a:spcPct val="130000"/>
              </a:lnSpc>
            </a:pPr>
            <a:r>
              <a:rPr lang="ru-RU" sz="1600" dirty="0" smtClean="0">
                <a:latin typeface="Open Sans"/>
                <a:cs typeface="Open Sans"/>
              </a:rPr>
              <a:t>Шаг 2 – Включаем счетчик </a:t>
            </a:r>
            <a:r>
              <a:rPr lang="en-US" sz="1600" dirty="0" err="1" smtClean="0">
                <a:latin typeface="Open Sans"/>
                <a:cs typeface="Open Sans"/>
              </a:rPr>
              <a:t>userator.ru</a:t>
            </a:r>
            <a:r>
              <a:rPr lang="en-US" sz="1600" dirty="0" smtClean="0">
                <a:latin typeface="Open Sans"/>
                <a:cs typeface="Open Sans"/>
              </a:rPr>
              <a:t> </a:t>
            </a:r>
            <a:r>
              <a:rPr lang="ru-RU" sz="1600" dirty="0" smtClean="0">
                <a:latin typeface="Open Sans"/>
                <a:cs typeface="Open Sans"/>
              </a:rPr>
              <a:t>для продвигаемого сайта, </a:t>
            </a: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Open Sans"/>
                <a:cs typeface="Open Sans"/>
              </a:rPr>
              <a:t>Шаг 3 – Включаем поведенческие факторы запросов «ключевое слово» + 5 запросов «ключевое слово + любое слово», </a:t>
            </a: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Open Sans"/>
                <a:cs typeface="Open Sans"/>
              </a:rPr>
              <a:t>Шаг 4 – Ждем 2-3 месяца и смотрим на результат ! </a:t>
            </a:r>
          </a:p>
          <a:p>
            <a:pPr>
              <a:lnSpc>
                <a:spcPct val="130000"/>
              </a:lnSpc>
            </a:pPr>
            <a:endParaRPr lang="ru-RU" sz="16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>
              <a:lnSpc>
                <a:spcPct val="130000"/>
              </a:lnSpc>
            </a:pPr>
            <a:endParaRPr lang="ru-RU" sz="1600" dirty="0" smtClean="0">
              <a:solidFill>
                <a:srgbClr val="000000"/>
              </a:solidFill>
              <a:latin typeface="Open Sans"/>
              <a:cs typeface="Open Sans"/>
            </a:endParaRPr>
          </a:p>
          <a:p>
            <a:pPr>
              <a:lnSpc>
                <a:spcPct val="130000"/>
              </a:lnSpc>
            </a:pPr>
            <a:endParaRPr lang="ru-RU" sz="16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>
              <a:lnSpc>
                <a:spcPct val="130000"/>
              </a:lnSpc>
            </a:pPr>
            <a:endParaRPr lang="ru-RU" sz="1600" dirty="0" smtClean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pic>
        <p:nvPicPr>
          <p:cNvPr id="3" name="Изображение 2" descr="Yoda-CV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47" y="3047294"/>
            <a:ext cx="2445103" cy="337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5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100" dirty="0" smtClean="0">
                <a:latin typeface="Open Sans"/>
                <a:cs typeface="Open Sans"/>
              </a:rPr>
              <a:t>Простой эксперимент № 2 влияния на 1 ключевое слово</a:t>
            </a: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12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750" y="1625337"/>
            <a:ext cx="6910736" cy="296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dirty="0" smtClean="0">
                <a:latin typeface="Open Sans"/>
                <a:cs typeface="Open Sans"/>
              </a:rPr>
              <a:t>Шаг 1 – Выбираем сайт и «ключевое слово» по которому сайт находится в ТОП30,</a:t>
            </a: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Open Sans"/>
                <a:cs typeface="Open Sans"/>
              </a:rPr>
              <a:t>Шаг 2 – Ищем сайт с плохой оптимизацией (с 4 места)  на доменах третьего уровня выше продвигаемого и включаем поведенческие факторы 2.0 с высокими перекосами в статистике, </a:t>
            </a: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Open Sans"/>
                <a:cs typeface="Open Sans"/>
              </a:rPr>
              <a:t>Шаг 3 – Ждем 1-2 недели и ужасаемся результатами !</a:t>
            </a:r>
          </a:p>
          <a:p>
            <a:pPr>
              <a:lnSpc>
                <a:spcPct val="130000"/>
              </a:lnSpc>
            </a:pPr>
            <a:endParaRPr lang="ru-RU" sz="16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>
              <a:lnSpc>
                <a:spcPct val="130000"/>
              </a:lnSpc>
            </a:pPr>
            <a:endParaRPr lang="ru-RU" sz="1600" dirty="0" smtClean="0">
              <a:solidFill>
                <a:srgbClr val="000000"/>
              </a:solidFill>
              <a:latin typeface="Open Sans"/>
              <a:cs typeface="Open Sans"/>
            </a:endParaRPr>
          </a:p>
          <a:p>
            <a:pPr>
              <a:lnSpc>
                <a:spcPct val="130000"/>
              </a:lnSpc>
            </a:pPr>
            <a:endParaRPr lang="ru-RU" sz="160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pic>
        <p:nvPicPr>
          <p:cNvPr id="3" name="Изображение 2" descr="darthvader_detai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65" y="3146778"/>
            <a:ext cx="2287485" cy="361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9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100" dirty="0" smtClean="0">
                <a:latin typeface="Open Sans"/>
                <a:cs typeface="Open Sans"/>
              </a:rPr>
              <a:t>Простой эксперимент №</a:t>
            </a:r>
            <a:r>
              <a:rPr lang="en-US" sz="2100" dirty="0" smtClean="0">
                <a:latin typeface="Open Sans"/>
                <a:cs typeface="Open Sans"/>
              </a:rPr>
              <a:t>3</a:t>
            </a:r>
            <a:r>
              <a:rPr lang="ru-RU" sz="2100" dirty="0" smtClean="0">
                <a:latin typeface="Open Sans"/>
                <a:cs typeface="Open Sans"/>
              </a:rPr>
              <a:t> влияния на 1 ключевое слово</a:t>
            </a: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13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750" y="1625337"/>
            <a:ext cx="6910736" cy="232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dirty="0" smtClean="0">
                <a:latin typeface="Open Sans"/>
                <a:cs typeface="Open Sans"/>
              </a:rPr>
              <a:t>Шаг 1 – Выбираем сайт и «ключевое слово» по которому сайт находится в ТОП30,</a:t>
            </a: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Open Sans"/>
                <a:cs typeface="Open Sans"/>
              </a:rPr>
              <a:t>Шаг 2 –</a:t>
            </a:r>
            <a:r>
              <a:rPr lang="en-US" sz="1600" dirty="0" smtClean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Open Sans"/>
                <a:cs typeface="Open Sans"/>
              </a:rPr>
              <a:t>Включаем </a:t>
            </a:r>
            <a:r>
              <a:rPr lang="ru-RU" sz="1600" b="1" dirty="0" smtClean="0"/>
              <a:t>СЕКРЕТНЫЙ алгоритм</a:t>
            </a:r>
            <a:r>
              <a:rPr lang="ru-RU" sz="1600" dirty="0" smtClean="0">
                <a:solidFill>
                  <a:srgbClr val="000000"/>
                </a:solidFill>
                <a:latin typeface="Open Sans"/>
                <a:cs typeface="Open Sans"/>
              </a:rPr>
              <a:t>, </a:t>
            </a:r>
            <a:endParaRPr lang="ru-RU" sz="1600" dirty="0" smtClean="0">
              <a:solidFill>
                <a:srgbClr val="000000"/>
              </a:solidFill>
              <a:latin typeface="Open Sans"/>
              <a:cs typeface="Open Sans"/>
            </a:endParaRP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Open Sans"/>
                <a:cs typeface="Open Sans"/>
              </a:rPr>
              <a:t>Шаг 3 – Ждем 1-2 месяца и ужасаемся результатами !</a:t>
            </a:r>
          </a:p>
          <a:p>
            <a:pPr>
              <a:lnSpc>
                <a:spcPct val="130000"/>
              </a:lnSpc>
            </a:pPr>
            <a:endParaRPr lang="ru-RU" sz="16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>
              <a:lnSpc>
                <a:spcPct val="130000"/>
              </a:lnSpc>
            </a:pPr>
            <a:endParaRPr lang="ru-RU" sz="1600" dirty="0" smtClean="0">
              <a:solidFill>
                <a:srgbClr val="000000"/>
              </a:solidFill>
              <a:latin typeface="Open Sans"/>
              <a:cs typeface="Open Sans"/>
            </a:endParaRPr>
          </a:p>
          <a:p>
            <a:pPr>
              <a:lnSpc>
                <a:spcPct val="130000"/>
              </a:lnSpc>
            </a:pPr>
            <a:endParaRPr lang="ru-RU" sz="160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pic>
        <p:nvPicPr>
          <p:cNvPr id="5" name="Изображение 4" descr="ObiVan-Kenob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50" y="3292602"/>
            <a:ext cx="3657600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100" dirty="0" smtClean="0">
                <a:latin typeface="Open Sans"/>
                <a:cs typeface="Open Sans"/>
              </a:rPr>
              <a:t>Поведенческий </a:t>
            </a:r>
            <a:r>
              <a:rPr lang="ru-RU" sz="2100" dirty="0" err="1" smtClean="0">
                <a:latin typeface="Open Sans"/>
                <a:cs typeface="Open Sans"/>
              </a:rPr>
              <a:t>визард</a:t>
            </a:r>
            <a:r>
              <a:rPr lang="ru-RU" sz="2100" dirty="0" smtClean="0">
                <a:latin typeface="Open Sans"/>
                <a:cs typeface="Open Sans"/>
              </a:rPr>
              <a:t> </a:t>
            </a: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14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Изображение 2" descr="Снимок экрана 2015-02-17 в 11.59.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8" y="1615061"/>
            <a:ext cx="6318956" cy="2063705"/>
          </a:xfrm>
          <a:prstGeom prst="rect">
            <a:avLst/>
          </a:prstGeom>
        </p:spPr>
      </p:pic>
      <p:pic>
        <p:nvPicPr>
          <p:cNvPr id="4" name="Изображение 3" descr="Снимок экрана 2015-02-17 в 12.00.5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66" y="3931302"/>
            <a:ext cx="4287661" cy="213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5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100" dirty="0" err="1" smtClean="0">
                <a:latin typeface="Open Sans"/>
                <a:cs typeface="Open Sans"/>
              </a:rPr>
              <a:t>Визард</a:t>
            </a:r>
            <a:r>
              <a:rPr lang="ru-RU" sz="2100" dirty="0" smtClean="0">
                <a:latin typeface="Open Sans"/>
                <a:cs typeface="Open Sans"/>
              </a:rPr>
              <a:t> – Поведенческие факторы </a:t>
            </a: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15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Изображение 3" descr="Снимок экрана 2015-02-17 в 12.02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3" y="1498516"/>
            <a:ext cx="7906631" cy="452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1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100" dirty="0" err="1" smtClean="0">
                <a:latin typeface="Open Sans"/>
                <a:cs typeface="Open Sans"/>
              </a:rPr>
              <a:t>Визард</a:t>
            </a:r>
            <a:r>
              <a:rPr lang="ru-RU" sz="2100" dirty="0" smtClean="0">
                <a:latin typeface="Open Sans"/>
                <a:cs typeface="Open Sans"/>
              </a:rPr>
              <a:t> – Социальные факторы</a:t>
            </a: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16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Изображение 2" descr="Снимок экрана 2015-02-18 в 1.23.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3" y="1592076"/>
            <a:ext cx="7098237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5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100" dirty="0" err="1" smtClean="0">
                <a:latin typeface="Open Sans"/>
                <a:cs typeface="Open Sans"/>
              </a:rPr>
              <a:t>Визард</a:t>
            </a:r>
            <a:r>
              <a:rPr lang="ru-RU" sz="2100" dirty="0" smtClean="0">
                <a:latin typeface="Open Sans"/>
                <a:cs typeface="Open Sans"/>
              </a:rPr>
              <a:t> – </a:t>
            </a:r>
            <a:r>
              <a:rPr lang="ru-RU" sz="2100" dirty="0" smtClean="0">
                <a:latin typeface="Open Sans"/>
                <a:cs typeface="Open Sans"/>
              </a:rPr>
              <a:t>Продвижение подсказками</a:t>
            </a:r>
            <a:endParaRPr lang="ru-RU" sz="2100" dirty="0" smtClean="0">
              <a:latin typeface="Open Sans"/>
              <a:cs typeface="Open Sans"/>
            </a:endParaRP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17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Изображение 3" descr="Снимок экрана 2015-02-18 в 8.45.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18" y="1397000"/>
            <a:ext cx="64897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5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100" dirty="0" err="1" smtClean="0">
                <a:latin typeface="Open Sans"/>
                <a:cs typeface="Open Sans"/>
              </a:rPr>
              <a:t>Визард</a:t>
            </a:r>
            <a:r>
              <a:rPr lang="ru-RU" sz="2100" dirty="0" smtClean="0">
                <a:latin typeface="Open Sans"/>
                <a:cs typeface="Open Sans"/>
              </a:rPr>
              <a:t> – </a:t>
            </a:r>
            <a:r>
              <a:rPr lang="ru-RU" sz="2100" dirty="0" smtClean="0">
                <a:latin typeface="Open Sans"/>
                <a:cs typeface="Open Sans"/>
              </a:rPr>
              <a:t>Продвижение подсказками</a:t>
            </a:r>
            <a:endParaRPr lang="ru-RU" sz="2100" dirty="0" smtClean="0">
              <a:latin typeface="Open Sans"/>
              <a:cs typeface="Open Sans"/>
            </a:endParaRP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18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Изображение 2" descr="Снимок экрана 2015-02-18 в 9.02.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397000"/>
            <a:ext cx="7856811" cy="47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3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100" dirty="0" err="1" smtClean="0">
                <a:latin typeface="Open Sans"/>
                <a:cs typeface="Open Sans"/>
              </a:rPr>
              <a:t>Визард</a:t>
            </a:r>
            <a:r>
              <a:rPr lang="ru-RU" sz="2100" dirty="0" smtClean="0">
                <a:latin typeface="Open Sans"/>
                <a:cs typeface="Open Sans"/>
              </a:rPr>
              <a:t> – Ссылочные факторы</a:t>
            </a: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19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Изображение 2" descr="Снимок экрана 2015-02-17 в 13.27.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2" y="1592076"/>
            <a:ext cx="7210778" cy="454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7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9"/>
            <a:ext cx="7023805" cy="581200"/>
          </a:xfrm>
        </p:spPr>
        <p:txBody>
          <a:bodyPr>
            <a:noAutofit/>
          </a:bodyPr>
          <a:lstStyle/>
          <a:p>
            <a:pPr algn="l"/>
            <a:r>
              <a:rPr lang="ru-RU" sz="2100" dirty="0" smtClean="0">
                <a:latin typeface="Open Sans"/>
                <a:cs typeface="Open Sans"/>
              </a:rPr>
              <a:t>Кризис , Яндекс и </a:t>
            </a:r>
            <a:r>
              <a:rPr lang="en-US" sz="2100" dirty="0" smtClean="0">
                <a:latin typeface="Open Sans"/>
                <a:cs typeface="Open Sans"/>
              </a:rPr>
              <a:t>SEO</a:t>
            </a:r>
            <a:r>
              <a:rPr lang="ru-RU" sz="2100" dirty="0" smtClean="0">
                <a:latin typeface="Open Sans"/>
                <a:cs typeface="Open Sans"/>
              </a:rPr>
              <a:t>. Зачем Яндекс банит сайты ?</a:t>
            </a:r>
            <a:endParaRPr lang="ru-RU" sz="2100" dirty="0" smtClean="0">
              <a:latin typeface="Open Sans"/>
              <a:cs typeface="Open Sans"/>
            </a:endParaRP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2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Изображение 7" descr="zwalls.ru-237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02481"/>
            <a:ext cx="9144000" cy="509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7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100" dirty="0" err="1" smtClean="0">
                <a:latin typeface="Open Sans"/>
                <a:cs typeface="Open Sans"/>
              </a:rPr>
              <a:t>Визард</a:t>
            </a:r>
            <a:r>
              <a:rPr lang="ru-RU" sz="2100" dirty="0" smtClean="0">
                <a:latin typeface="Open Sans"/>
                <a:cs typeface="Open Sans"/>
              </a:rPr>
              <a:t> – Улучшение </a:t>
            </a:r>
            <a:r>
              <a:rPr lang="ru-RU" sz="2100" dirty="0" err="1" smtClean="0">
                <a:latin typeface="Open Sans"/>
                <a:cs typeface="Open Sans"/>
              </a:rPr>
              <a:t>юзабилити</a:t>
            </a:r>
            <a:endParaRPr lang="ru-RU" sz="2100" dirty="0" smtClean="0">
              <a:latin typeface="Open Sans"/>
              <a:cs typeface="Open Sans"/>
            </a:endParaRP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20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Изображение 2" descr="Снимок экрана 2015-02-18 в 1.29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1592076"/>
            <a:ext cx="7126111" cy="465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5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100" dirty="0" smtClean="0">
                <a:latin typeface="Open Sans"/>
                <a:cs typeface="Open Sans"/>
              </a:rPr>
              <a:t>Всем спасибо !</a:t>
            </a: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21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5062" name="TextBox 4"/>
          <p:cNvSpPr txBox="1">
            <a:spLocks noChangeArrowheads="1"/>
          </p:cNvSpPr>
          <p:nvPr/>
        </p:nvSpPr>
        <p:spPr bwMode="auto">
          <a:xfrm>
            <a:off x="531812" y="1441450"/>
            <a:ext cx="2516187" cy="13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dirty="0">
                <a:latin typeface="Open Sans"/>
                <a:cs typeface="Open Sans"/>
              </a:rPr>
              <a:t>Блог : </a:t>
            </a:r>
            <a:r>
              <a:rPr lang="en-US" sz="1600" dirty="0" err="1">
                <a:latin typeface="Open Sans"/>
                <a:cs typeface="Open Sans"/>
              </a:rPr>
              <a:t>Seonly.ru</a:t>
            </a:r>
            <a:endParaRPr lang="ru-RU" sz="1600" dirty="0">
              <a:latin typeface="Open Sans"/>
              <a:cs typeface="Open Sans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latin typeface="Open Sans"/>
                <a:cs typeface="Open Sans"/>
              </a:rPr>
              <a:t>Skype: </a:t>
            </a:r>
            <a:r>
              <a:rPr lang="en-US" sz="1600" dirty="0" err="1" smtClean="0">
                <a:latin typeface="Open Sans"/>
                <a:cs typeface="Open Sans"/>
              </a:rPr>
              <a:t>romanmorozov</a:t>
            </a:r>
            <a:endParaRPr lang="en-US" sz="1600" dirty="0" smtClean="0">
              <a:latin typeface="Open Sans"/>
              <a:cs typeface="Open Sans"/>
            </a:endParaRPr>
          </a:p>
          <a:p>
            <a:pPr>
              <a:lnSpc>
                <a:spcPct val="130000"/>
              </a:lnSpc>
            </a:pPr>
            <a:endParaRPr lang="ru-RU" sz="1600" dirty="0" smtClean="0">
              <a:latin typeface="Open Sans"/>
              <a:cs typeface="Open Sans"/>
            </a:endParaRPr>
          </a:p>
          <a:p>
            <a:pPr>
              <a:lnSpc>
                <a:spcPct val="130000"/>
              </a:lnSpc>
            </a:pPr>
            <a:endParaRPr lang="ru-RU" sz="1600" dirty="0">
              <a:latin typeface="Open Sans"/>
              <a:cs typeface="Open Sans"/>
            </a:endParaRPr>
          </a:p>
        </p:txBody>
      </p:sp>
      <p:pic>
        <p:nvPicPr>
          <p:cNvPr id="9" name="Изображение 8" descr="victor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8" y="2641779"/>
            <a:ext cx="2816399" cy="281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3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100" dirty="0" smtClean="0">
                <a:latin typeface="Open Sans"/>
                <a:cs typeface="Open Sans"/>
              </a:rPr>
              <a:t>Возможные теории попадания в </a:t>
            </a:r>
            <a:r>
              <a:rPr lang="ru-RU" sz="2100" dirty="0" err="1" smtClean="0">
                <a:latin typeface="Open Sans"/>
                <a:cs typeface="Open Sans"/>
              </a:rPr>
              <a:t>бан</a:t>
            </a:r>
            <a:r>
              <a:rPr lang="ru-RU" sz="2100" dirty="0" smtClean="0">
                <a:latin typeface="Open Sans"/>
                <a:cs typeface="Open Sans"/>
              </a:rPr>
              <a:t> ?</a:t>
            </a: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3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1813" y="1397000"/>
            <a:ext cx="7411075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AutoNum type="arabicPeriod"/>
            </a:pPr>
            <a:r>
              <a:rPr lang="ru-RU" sz="1600" dirty="0" smtClean="0">
                <a:latin typeface="Open Sans"/>
                <a:cs typeface="Open Sans"/>
              </a:rPr>
              <a:t>Ваши поведенческие факторы накрутили конкуренты , </a:t>
            </a: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ru-RU" sz="1600" dirty="0" smtClean="0">
                <a:latin typeface="Open Sans"/>
                <a:cs typeface="Open Sans"/>
              </a:rPr>
              <a:t>Ваши поведенческие факторы плохо накрутили ссылочные биржи ,</a:t>
            </a: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ru-RU" sz="1600" dirty="0" smtClean="0">
                <a:latin typeface="Open Sans"/>
                <a:cs typeface="Open Sans"/>
              </a:rPr>
              <a:t>Яндекс знает , что Вы будете покупать </a:t>
            </a:r>
            <a:r>
              <a:rPr lang="ru-RU" sz="1600" dirty="0" err="1" smtClean="0">
                <a:latin typeface="Open Sans"/>
                <a:cs typeface="Open Sans"/>
              </a:rPr>
              <a:t>директ</a:t>
            </a:r>
            <a:r>
              <a:rPr lang="ru-RU" sz="1600" dirty="0" smtClean="0">
                <a:latin typeface="Open Sans"/>
                <a:cs typeface="Open Sans"/>
              </a:rPr>
              <a:t> и решает свои финансовые трудности за Ваш счет, </a:t>
            </a: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ru-RU" sz="1600" dirty="0" smtClean="0">
                <a:latin typeface="Open Sans"/>
                <a:cs typeface="Open Sans"/>
              </a:rPr>
              <a:t> Ваш сайт попал под ссылочный взрыв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0" y="4554659"/>
            <a:ext cx="3746500" cy="231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1444" y="3344333"/>
            <a:ext cx="5668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Что делать при попадании в </a:t>
            </a:r>
            <a:r>
              <a:rPr lang="ru-RU" b="1" dirty="0" err="1" smtClean="0"/>
              <a:t>бан</a:t>
            </a:r>
            <a:r>
              <a:rPr lang="ru-RU" b="1" dirty="0" smtClean="0"/>
              <a:t> ?</a:t>
            </a:r>
          </a:p>
          <a:p>
            <a:endParaRPr lang="ru-RU" dirty="0"/>
          </a:p>
          <a:p>
            <a:r>
              <a:rPr lang="ru-RU" dirty="0" smtClean="0"/>
              <a:t>Писать в поисковую систему Яндекс с сообщениями, </a:t>
            </a:r>
          </a:p>
          <a:p>
            <a:r>
              <a:rPr lang="ru-RU" dirty="0" smtClean="0"/>
              <a:t>что вы непричастные к нарушениям лицензии Яндекса.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12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100" dirty="0" smtClean="0">
                <a:latin typeface="Open Sans"/>
                <a:cs typeface="Open Sans"/>
              </a:rPr>
              <a:t>ПФ </a:t>
            </a:r>
            <a:r>
              <a:rPr lang="en-US" sz="2100" dirty="0" smtClean="0">
                <a:latin typeface="Open Sans"/>
                <a:cs typeface="Open Sans"/>
              </a:rPr>
              <a:t>6</a:t>
            </a:r>
            <a:r>
              <a:rPr lang="ru-RU" sz="2100" dirty="0" smtClean="0">
                <a:latin typeface="Open Sans"/>
                <a:cs typeface="Open Sans"/>
              </a:rPr>
              <a:t>.0</a:t>
            </a: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4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15443" y="2540000"/>
            <a:ext cx="4873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Open Sans"/>
                <a:cs typeface="Open Sans"/>
              </a:rPr>
              <a:t>ПФ 6.0</a:t>
            </a:r>
            <a:endParaRPr lang="ru-RU" sz="9600" dirty="0">
              <a:latin typeface="Open Sans"/>
              <a:cs typeface="Open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8563" y="4912057"/>
            <a:ext cx="6748463" cy="338554"/>
          </a:xfrm>
          <a:prstGeom prst="rect">
            <a:avLst/>
          </a:prstGeom>
          <a:solidFill>
            <a:srgbClr val="C0504D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Open Sans"/>
                <a:cs typeface="Open Sans"/>
              </a:rPr>
              <a:t>Почему Вы боитесь накручивать поведенческие факторы ?</a:t>
            </a:r>
          </a:p>
        </p:txBody>
      </p:sp>
    </p:spTree>
    <p:extLst>
      <p:ext uri="{BB962C8B-B14F-4D97-AF65-F5344CB8AC3E}">
        <p14:creationId xmlns:p14="http://schemas.microsoft.com/office/powerpoint/2010/main" val="406879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1700" dirty="0" smtClean="0">
                <a:latin typeface="Open Sans"/>
                <a:cs typeface="Open Sans"/>
              </a:rPr>
              <a:t>ПФ </a:t>
            </a:r>
            <a:r>
              <a:rPr lang="en-US" sz="1700" dirty="0" smtClean="0">
                <a:latin typeface="Open Sans"/>
                <a:cs typeface="Open Sans"/>
              </a:rPr>
              <a:t>6</a:t>
            </a:r>
            <a:r>
              <a:rPr lang="ru-RU" sz="1700" dirty="0" smtClean="0">
                <a:latin typeface="Open Sans"/>
                <a:cs typeface="Open Sans"/>
              </a:rPr>
              <a:t>.0</a:t>
            </a:r>
            <a:r>
              <a:rPr lang="en-US" sz="1700" dirty="0" smtClean="0">
                <a:latin typeface="Open Sans"/>
                <a:cs typeface="Open Sans"/>
              </a:rPr>
              <a:t> – </a:t>
            </a:r>
            <a:r>
              <a:rPr lang="ru-RU" sz="1700" dirty="0" smtClean="0">
                <a:latin typeface="Open Sans"/>
                <a:cs typeface="Open Sans"/>
              </a:rPr>
              <a:t>проблема предсказуемости поведения пользователей</a:t>
            </a: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5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Изображение 5" descr="кто-ты-просто-пройди-по-ссылке-http-cryptayandexru-удалённое-69753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23" y="1397000"/>
            <a:ext cx="4858160" cy="48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0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100" dirty="0" smtClean="0">
                <a:latin typeface="Open Sans"/>
                <a:cs typeface="Open Sans"/>
              </a:rPr>
              <a:t>ПФ </a:t>
            </a:r>
            <a:r>
              <a:rPr lang="en-US" sz="2100" dirty="0" smtClean="0">
                <a:latin typeface="Open Sans"/>
                <a:cs typeface="Open Sans"/>
              </a:rPr>
              <a:t>6</a:t>
            </a:r>
            <a:r>
              <a:rPr lang="ru-RU" sz="2100" dirty="0" smtClean="0">
                <a:latin typeface="Open Sans"/>
                <a:cs typeface="Open Sans"/>
              </a:rPr>
              <a:t>.0</a:t>
            </a:r>
            <a:r>
              <a:rPr lang="en-US" sz="2100" dirty="0" smtClean="0">
                <a:latin typeface="Open Sans"/>
                <a:cs typeface="Open Sans"/>
              </a:rPr>
              <a:t> – </a:t>
            </a:r>
            <a:r>
              <a:rPr lang="ru-RU" sz="2100" dirty="0" smtClean="0">
                <a:latin typeface="Open Sans"/>
                <a:cs typeface="Open Sans"/>
              </a:rPr>
              <a:t>цели и задачи</a:t>
            </a: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6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750" y="1592076"/>
            <a:ext cx="7295445" cy="232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AutoNum type="arabicPeriod"/>
            </a:pPr>
            <a:r>
              <a:rPr lang="ru-RU" sz="1600" dirty="0" smtClean="0">
                <a:latin typeface="Open Sans"/>
                <a:cs typeface="Open Sans"/>
              </a:rPr>
              <a:t>В накрутке поведенческих факторов должны участвовать все пользователи Интернета (включая Генеральных директоров и работников поисковых систем) </a:t>
            </a: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ru-RU" sz="1600" dirty="0" smtClean="0">
                <a:latin typeface="Open Sans"/>
                <a:cs typeface="Open Sans"/>
              </a:rPr>
              <a:t>Пользователи должны использовать любые </a:t>
            </a:r>
            <a:r>
              <a:rPr lang="en-US" sz="1600" dirty="0" smtClean="0">
                <a:latin typeface="Open Sans"/>
                <a:cs typeface="Open Sans"/>
              </a:rPr>
              <a:t>OS</a:t>
            </a:r>
            <a:endParaRPr lang="ru-RU" sz="1600" dirty="0" smtClean="0">
              <a:latin typeface="Open Sans"/>
              <a:cs typeface="Open Sans"/>
            </a:endParaRPr>
          </a:p>
          <a:p>
            <a:pPr>
              <a:lnSpc>
                <a:spcPct val="130000"/>
              </a:lnSpc>
            </a:pPr>
            <a:endParaRPr lang="ru-RU" sz="1600" dirty="0" smtClean="0">
              <a:latin typeface="Open Sans"/>
              <a:cs typeface="Open Sans"/>
            </a:endParaRPr>
          </a:p>
          <a:p>
            <a:pPr>
              <a:lnSpc>
                <a:spcPct val="130000"/>
              </a:lnSpc>
            </a:pPr>
            <a:endParaRPr lang="ru-RU" sz="1600" dirty="0" smtClean="0">
              <a:latin typeface="Open Sans"/>
              <a:cs typeface="Open Sans"/>
            </a:endParaRPr>
          </a:p>
          <a:p>
            <a:pPr>
              <a:lnSpc>
                <a:spcPct val="130000"/>
              </a:lnSpc>
            </a:pPr>
            <a:endParaRPr lang="ru-RU" sz="1600" dirty="0">
              <a:latin typeface="Open Sans"/>
              <a:cs typeface="Open Sans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179" y="3202517"/>
            <a:ext cx="2929497" cy="292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4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100" dirty="0" smtClean="0">
                <a:latin typeface="Open Sans"/>
                <a:cs typeface="Open Sans"/>
              </a:rPr>
              <a:t>ПФ </a:t>
            </a:r>
            <a:r>
              <a:rPr lang="en-US" sz="2100" dirty="0" smtClean="0">
                <a:latin typeface="Open Sans"/>
                <a:cs typeface="Open Sans"/>
              </a:rPr>
              <a:t>6</a:t>
            </a:r>
            <a:r>
              <a:rPr lang="ru-RU" sz="2100" dirty="0" smtClean="0">
                <a:latin typeface="Open Sans"/>
                <a:cs typeface="Open Sans"/>
              </a:rPr>
              <a:t>.0</a:t>
            </a:r>
            <a:r>
              <a:rPr lang="en-US" sz="2100" dirty="0" smtClean="0">
                <a:latin typeface="Open Sans"/>
                <a:cs typeface="Open Sans"/>
              </a:rPr>
              <a:t> – </a:t>
            </a:r>
            <a:r>
              <a:rPr lang="en-US" sz="2100" dirty="0" err="1" smtClean="0">
                <a:latin typeface="Open Sans"/>
                <a:cs typeface="Open Sans"/>
              </a:rPr>
              <a:t>Captcha</a:t>
            </a:r>
            <a:endParaRPr lang="ru-RU" sz="2100" dirty="0" smtClean="0">
              <a:latin typeface="Open Sans"/>
              <a:cs typeface="Open Sans"/>
            </a:endParaRP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7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Изображение 4" descr="Снимок экрана 2014-09-23 в 19.54.3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2" y="1592076"/>
            <a:ext cx="3364915" cy="2731911"/>
          </a:xfrm>
          <a:prstGeom prst="rect">
            <a:avLst/>
          </a:prstGeom>
        </p:spPr>
      </p:pic>
      <p:pic>
        <p:nvPicPr>
          <p:cNvPr id="6" name="Изображение 5" descr="Снимок экрана 2014-09-23 в 19.56.1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54" y="1592076"/>
            <a:ext cx="4317295" cy="385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77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100" dirty="0" smtClean="0">
                <a:latin typeface="Open Sans"/>
                <a:cs typeface="Open Sans"/>
              </a:rPr>
              <a:t>ПФ </a:t>
            </a:r>
            <a:r>
              <a:rPr lang="en-US" sz="2100" dirty="0" smtClean="0">
                <a:latin typeface="Open Sans"/>
                <a:cs typeface="Open Sans"/>
              </a:rPr>
              <a:t>6</a:t>
            </a:r>
            <a:r>
              <a:rPr lang="ru-RU" sz="2100" dirty="0" smtClean="0">
                <a:latin typeface="Open Sans"/>
                <a:cs typeface="Open Sans"/>
              </a:rPr>
              <a:t>.0</a:t>
            </a:r>
            <a:r>
              <a:rPr lang="en-US" sz="2100" dirty="0" smtClean="0">
                <a:latin typeface="Open Sans"/>
                <a:cs typeface="Open Sans"/>
              </a:rPr>
              <a:t> – </a:t>
            </a:r>
            <a:r>
              <a:rPr lang="ru-RU" sz="2100" dirty="0" smtClean="0">
                <a:latin typeface="Open Sans"/>
                <a:cs typeface="Open Sans"/>
              </a:rPr>
              <a:t>Случайные ПФ – </a:t>
            </a:r>
            <a:r>
              <a:rPr lang="en-US" sz="2100" dirty="0" err="1" smtClean="0">
                <a:latin typeface="Open Sans"/>
                <a:cs typeface="Open Sans"/>
              </a:rPr>
              <a:t>MoneyCaptcha.ru</a:t>
            </a:r>
            <a:r>
              <a:rPr lang="ru-RU" sz="2100" dirty="0" smtClean="0">
                <a:latin typeface="Open Sans"/>
                <a:cs typeface="Open Sans"/>
              </a:rPr>
              <a:t> </a:t>
            </a: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8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Изображение 2" descr="Снимок экрана 2014-09-23 в 20.00.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3" y="1366300"/>
            <a:ext cx="6872111" cy="50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9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100" dirty="0" smtClean="0">
                <a:latin typeface="Open Sans"/>
                <a:cs typeface="Open Sans"/>
              </a:rPr>
              <a:t>ПФ </a:t>
            </a:r>
            <a:r>
              <a:rPr lang="en-US" sz="2100" dirty="0" smtClean="0">
                <a:latin typeface="Open Sans"/>
                <a:cs typeface="Open Sans"/>
              </a:rPr>
              <a:t>6</a:t>
            </a:r>
            <a:r>
              <a:rPr lang="ru-RU" sz="2100" dirty="0" smtClean="0">
                <a:latin typeface="Open Sans"/>
                <a:cs typeface="Open Sans"/>
              </a:rPr>
              <a:t>.0</a:t>
            </a:r>
            <a:r>
              <a:rPr lang="en-US" sz="2100" dirty="0" smtClean="0">
                <a:latin typeface="Open Sans"/>
                <a:cs typeface="Open Sans"/>
              </a:rPr>
              <a:t> – </a:t>
            </a:r>
            <a:r>
              <a:rPr lang="en-US" sz="2100" dirty="0" err="1" smtClean="0">
                <a:latin typeface="Open Sans"/>
                <a:cs typeface="Open Sans"/>
              </a:rPr>
              <a:t>MoneyCaptcha.ru</a:t>
            </a:r>
            <a:endParaRPr lang="ru-RU" sz="2100" dirty="0" smtClean="0">
              <a:latin typeface="Open Sans"/>
              <a:cs typeface="Open Sans"/>
            </a:endParaRP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9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Изображение 6" descr="Снимок экрана 2014-09-23 в 20.03.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18" y="1523294"/>
            <a:ext cx="7221908" cy="489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2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31127</TotalTime>
  <Words>406</Words>
  <Application>Microsoft Macintosh PowerPoint</Application>
  <PresentationFormat>Экран (4:3)</PresentationFormat>
  <Paragraphs>76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Эксперименты с поведенческими: кейсы и результаты</vt:lpstr>
      <vt:lpstr>Кризис , Яндекс и SEO. Зачем Яндекс банит сайты ?</vt:lpstr>
      <vt:lpstr>Возможные теории попадания в бан ?</vt:lpstr>
      <vt:lpstr>ПФ 6.0</vt:lpstr>
      <vt:lpstr>ПФ 6.0 – проблема предсказуемости поведения пользователей</vt:lpstr>
      <vt:lpstr>ПФ 6.0 – цели и задачи</vt:lpstr>
      <vt:lpstr>ПФ 6.0 – Captcha</vt:lpstr>
      <vt:lpstr>ПФ 6.0 – Случайные ПФ – MoneyCaptcha.ru </vt:lpstr>
      <vt:lpstr>ПФ 6.0 – MoneyCaptcha.ru</vt:lpstr>
      <vt:lpstr>Простые эксперименты над поведенческими факторами</vt:lpstr>
      <vt:lpstr>Простой эксперимент № 1 влияния на 1 ключевое слово</vt:lpstr>
      <vt:lpstr>Простой эксперимент № 2 влияния на 1 ключевое слово</vt:lpstr>
      <vt:lpstr>Простой эксперимент №3 влияния на 1 ключевое слово</vt:lpstr>
      <vt:lpstr>Поведенческий визард </vt:lpstr>
      <vt:lpstr>Визард – Поведенческие факторы </vt:lpstr>
      <vt:lpstr>Визард – Социальные факторы</vt:lpstr>
      <vt:lpstr>Визард – Продвижение подсказками</vt:lpstr>
      <vt:lpstr>Визард – Продвижение подсказками</vt:lpstr>
      <vt:lpstr>Визард – Ссылочные факторы</vt:lpstr>
      <vt:lpstr>Визард – Улучшение юзабилити</vt:lpstr>
      <vt:lpstr>Всем спасибо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Успешные кейсы продвижения сайтов с помощью поведенческих факторов в 2014 году</dc:title>
  <dc:creator>Роман Морозов</dc:creator>
  <cp:lastModifiedBy>Роман Морозов</cp:lastModifiedBy>
  <cp:revision>65</cp:revision>
  <dcterms:created xsi:type="dcterms:W3CDTF">2014-09-23T14:27:46Z</dcterms:created>
  <dcterms:modified xsi:type="dcterms:W3CDTF">2015-02-18T07:24:12Z</dcterms:modified>
</cp:coreProperties>
</file>