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99"/>
    <a:srgbClr val="336699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EDD1D12-BC55-40BB-8948-FCD79D2AF9CD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Проект All in Top. Тел. +7 (495) 505 50 23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C1EAB00-11D3-4C08-A64F-2CFBEFC8F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175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CCBC5BF-6CB7-4FCA-A59E-4A253CD3A80C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Проект All in Top. Тел. +7 (495) 505 50 23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994ED40-8AB7-4D66-ADB5-679CFE688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931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345495-AF82-4D4A-82B0-5D6E32DA511A}" type="slidenum">
              <a:rPr lang="ru-RU">
                <a:cs typeface="Arial" charset="0"/>
              </a:rPr>
              <a:pPr/>
              <a:t>1</a:t>
            </a:fld>
            <a:endParaRPr lang="ru-RU">
              <a:cs typeface="Arial" charset="0"/>
            </a:endParaRPr>
          </a:p>
        </p:txBody>
      </p:sp>
      <p:sp>
        <p:nvSpPr>
          <p:cNvPr id="16388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cs typeface="Arial" charset="0"/>
              </a:rPr>
              <a:t>Проект All in Top. Тел. +7 (495) 505 50 23</a:t>
            </a:r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1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6CCF0-4C93-4989-A52B-36E6723F2D65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74FC-F02A-40F8-B0F6-968FFC117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5320-726C-4E17-9C1A-9E36595547A3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77E1-491D-476F-A3CF-0C081E707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18186-AB4F-4D17-B280-3B16642CE4C0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66D3-66A1-467F-AC29-20E147499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E9C3-6F57-416E-BFAE-5202AF957CA2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5344-46FA-42DE-9D3F-24B151010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CF3C-0660-472A-B110-24356FE0AF70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13F5-3DEF-422C-852B-A96FA1A7D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6988-4636-4665-9BFB-FDDF2D7AFF37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5ACD-246D-4E62-9234-5D2409F03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47B1-0FBA-4161-820F-06CF11E38DB0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67558-2805-4A15-8A33-EB3842EA0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BE646-F9A1-4DAA-9FA5-CA95EC5F5EDD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7B3C4-40BA-4874-8436-089FF6A86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B8D04-F1E1-4116-AC32-B81210FEF1C5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AE45-1961-43E5-A7D3-C12AC7207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9509-ACC1-46E8-97D7-5870FC0D55BB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99DE-6452-46BE-A534-1FB0F6166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3DB82-115C-4EB2-9187-5B596FEF0BC3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63D1-8624-48F0-A79D-9C43FC107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E11D71-4A6D-4C0B-B2AA-8B05F5627D7B}" type="datetimeFigureOut">
              <a:rPr lang="ru-RU"/>
              <a:pPr>
                <a:defRPr/>
              </a:pPr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C72136-C0D1-4313-8B69-46FE6239C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571500"/>
            <a:ext cx="7772400" cy="969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336699"/>
                </a:solidFill>
              </a:rPr>
              <a:t/>
            </a:r>
            <a:br>
              <a:rPr lang="en-US" sz="4000" dirty="0" smtClean="0">
                <a:solidFill>
                  <a:srgbClr val="336699"/>
                </a:solidFill>
              </a:rPr>
            </a:br>
            <a:r>
              <a:rPr lang="en-US" sz="2800" dirty="0" smtClean="0">
                <a:latin typeface="Arial" charset="0"/>
              </a:rPr>
              <a:t>1</a:t>
            </a:r>
            <a:r>
              <a:rPr lang="ru-RU" sz="2800" dirty="0" smtClean="0">
                <a:latin typeface="Arial" charset="0"/>
              </a:rPr>
              <a:t>8</a:t>
            </a:r>
            <a:r>
              <a:rPr lang="ru-RU" sz="2800" dirty="0" smtClean="0"/>
              <a:t> февраля 2015 год</a:t>
            </a:r>
            <a:r>
              <a:rPr lang="ru-RU" sz="4000" dirty="0" smtClean="0">
                <a:solidFill>
                  <a:srgbClr val="003366"/>
                </a:solidFill>
              </a:rPr>
              <a:t/>
            </a:r>
            <a:br>
              <a:rPr lang="ru-RU" sz="4000" dirty="0" smtClean="0">
                <a:solidFill>
                  <a:srgbClr val="003366"/>
                </a:solidFill>
              </a:rPr>
            </a:br>
            <a:endParaRPr lang="ru-RU" sz="4000" dirty="0" smtClean="0">
              <a:solidFill>
                <a:srgbClr val="0033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1643063"/>
            <a:ext cx="6429375" cy="20002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>
                <a:solidFill>
                  <a:schemeClr val="tx1"/>
                </a:solidFill>
              </a:rPr>
              <a:t>Заметки на полях. Дайджест находок и фишек</a:t>
            </a:r>
            <a:endParaRPr lang="ru-RU" sz="4800" dirty="0"/>
          </a:p>
        </p:txBody>
      </p:sp>
      <p:pic>
        <p:nvPicPr>
          <p:cNvPr id="15363" name="Рисунок 3" descr="logo-ne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86125" y="5214938"/>
            <a:ext cx="4143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Arial" pitchFamily="34" charset="0"/>
              </a:rPr>
              <a:t>Василий Ткачев</a:t>
            </a:r>
            <a:r>
              <a:rPr lang="en-US" dirty="0">
                <a:latin typeface="+mj-lt"/>
                <a:cs typeface="Arial" pitchFamily="34" charset="0"/>
              </a:rPr>
              <a:t>, All in 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ctrTitle"/>
          </p:nvPr>
        </p:nvSpPr>
        <p:spPr>
          <a:xfrm>
            <a:off x="2500313" y="1428750"/>
            <a:ext cx="4572000" cy="785813"/>
          </a:xfrm>
        </p:spPr>
        <p:txBody>
          <a:bodyPr/>
          <a:lstStyle/>
          <a:p>
            <a:pPr algn="l" eaLnBrk="1" hangingPunct="1"/>
            <a:r>
              <a:rPr lang="ru-RU" sz="8000" smtClean="0"/>
              <a:t>Вопросы</a:t>
            </a:r>
            <a:r>
              <a:rPr lang="en-US" sz="8000" smtClean="0"/>
              <a:t>?</a:t>
            </a:r>
            <a:endParaRPr lang="ru-RU" sz="8000" smtClean="0"/>
          </a:p>
        </p:txBody>
      </p:sp>
      <p:pic>
        <p:nvPicPr>
          <p:cNvPr id="34818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3571875"/>
            <a:ext cx="6643688" cy="2643188"/>
          </a:xfrm>
        </p:spPr>
        <p:txBody>
          <a:bodyPr/>
          <a:lstStyle/>
          <a:p>
            <a:pPr algn="l" eaLnBrk="1" hangingPunct="1">
              <a:spcBef>
                <a:spcPts val="200"/>
              </a:spcBef>
            </a:pPr>
            <a:r>
              <a:rPr lang="ru-RU" dirty="0" smtClean="0">
                <a:solidFill>
                  <a:schemeClr val="tx1"/>
                </a:solidFill>
              </a:rPr>
              <a:t>Василий Ткачев</a:t>
            </a:r>
          </a:p>
          <a:p>
            <a:pPr algn="l" eaLnBrk="1" hangingPunct="1">
              <a:spcBef>
                <a:spcPts val="200"/>
              </a:spcBef>
            </a:pPr>
            <a:r>
              <a:rPr lang="ru-RU" dirty="0" smtClean="0">
                <a:solidFill>
                  <a:schemeClr val="tx1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ru-RU" dirty="0" smtClean="0">
                <a:solidFill>
                  <a:schemeClr val="tx1"/>
                </a:solidFill>
              </a:rPr>
              <a:t>800</a:t>
            </a:r>
            <a:r>
              <a:rPr lang="en-US" dirty="0" smtClean="0">
                <a:solidFill>
                  <a:schemeClr val="tx1"/>
                </a:solidFill>
              </a:rPr>
              <a:t>) 505-50-23</a:t>
            </a:r>
          </a:p>
          <a:p>
            <a:pPr algn="l" eaLnBrk="1" hangingPunct="1">
              <a:spcBef>
                <a:spcPts val="200"/>
              </a:spcBef>
            </a:pPr>
            <a:r>
              <a:rPr lang="en-US" u="sng" dirty="0" smtClean="0">
                <a:solidFill>
                  <a:srgbClr val="0070C0"/>
                </a:solidFill>
              </a:rPr>
              <a:t>www.allintop.ru</a:t>
            </a:r>
          </a:p>
          <a:p>
            <a:pPr algn="l" eaLnBrk="1" hangingPunct="1">
              <a:spcBef>
                <a:spcPts val="200"/>
              </a:spcBef>
            </a:pPr>
            <a:r>
              <a:rPr lang="en-US" u="sng" dirty="0" smtClean="0">
                <a:solidFill>
                  <a:srgbClr val="0070C0"/>
                </a:solidFill>
              </a:rPr>
              <a:t>tkachev@allintop.ru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336699"/>
                </a:solidFill>
              </a:rPr>
              <a:t/>
            </a:r>
            <a:br>
              <a:rPr lang="en-US" sz="3600" smtClean="0">
                <a:solidFill>
                  <a:srgbClr val="336699"/>
                </a:solidFill>
              </a:rPr>
            </a:br>
            <a:r>
              <a:rPr lang="ru-RU" sz="3600" smtClean="0"/>
              <a:t>О чем поговорим?</a:t>
            </a:r>
            <a:br>
              <a:rPr lang="ru-RU" sz="3600" smtClean="0"/>
            </a:br>
            <a:endParaRPr lang="ru-RU" sz="360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>
                <a:solidFill>
                  <a:schemeClr val="tx1"/>
                </a:solidFill>
              </a:rPr>
              <a:t>Снятие </a:t>
            </a:r>
            <a:r>
              <a:rPr lang="en-US" sz="2400" dirty="0">
                <a:solidFill>
                  <a:schemeClr val="tx1"/>
                </a:solidFill>
              </a:rPr>
              <a:t>vs </a:t>
            </a:r>
            <a:r>
              <a:rPr lang="ru-RU" sz="2400" dirty="0">
                <a:solidFill>
                  <a:schemeClr val="tx1"/>
                </a:solidFill>
              </a:rPr>
              <a:t>Покупка </a:t>
            </a:r>
            <a:r>
              <a:rPr lang="ru-RU" sz="2400" dirty="0" smtClean="0">
                <a:solidFill>
                  <a:schemeClr val="tx1"/>
                </a:solidFill>
              </a:rPr>
              <a:t>ссылок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>
                <a:solidFill>
                  <a:schemeClr val="tx1"/>
                </a:solidFill>
              </a:rPr>
              <a:t>Покупной трафик </a:t>
            </a:r>
            <a:r>
              <a:rPr lang="ru-RU" sz="2400" dirty="0" err="1">
                <a:solidFill>
                  <a:schemeClr val="tx1"/>
                </a:solidFill>
              </a:rPr>
              <a:t>vs</a:t>
            </a:r>
            <a:r>
              <a:rPr lang="ru-RU" sz="2400" dirty="0">
                <a:solidFill>
                  <a:schemeClr val="tx1"/>
                </a:solidFill>
              </a:rPr>
              <a:t> Живой </a:t>
            </a:r>
            <a:r>
              <a:rPr lang="ru-RU" sz="2400" dirty="0" smtClean="0">
                <a:solidFill>
                  <a:schemeClr val="tx1"/>
                </a:solidFill>
              </a:rPr>
              <a:t>трафик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>
                <a:solidFill>
                  <a:schemeClr val="tx1"/>
                </a:solidFill>
              </a:rPr>
              <a:t>Другие находки и фишки.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/>
              <a:t>Снятие </a:t>
            </a:r>
            <a:r>
              <a:rPr lang="en-US" sz="3600" dirty="0"/>
              <a:t>vs </a:t>
            </a:r>
            <a:r>
              <a:rPr lang="ru-RU" sz="3600" dirty="0"/>
              <a:t>Покупка ссылок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Работают ли ссылки?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Последствия.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Работают ли ссылки?</a:t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Однозначно работают (позиции растут или падают, в зависимости от действий);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Влияние уже не то (увеличилось время «срабатывания» и «сила»);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Необходимое количество – от 5 до 10 ссылок на запрос;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Важно качество площадки, минимальная </a:t>
            </a:r>
            <a:r>
              <a:rPr lang="ru-RU" sz="2400" dirty="0" err="1" smtClean="0">
                <a:solidFill>
                  <a:schemeClr val="tx1"/>
                </a:solidFill>
              </a:rPr>
              <a:t>спамность</a:t>
            </a:r>
            <a:r>
              <a:rPr lang="ru-RU" sz="2400" dirty="0" smtClean="0">
                <a:solidFill>
                  <a:schemeClr val="tx1"/>
                </a:solidFill>
              </a:rPr>
              <a:t> донора, минимальная </a:t>
            </a:r>
            <a:r>
              <a:rPr lang="ru-RU" sz="2400" dirty="0" err="1" smtClean="0">
                <a:solidFill>
                  <a:schemeClr val="tx1"/>
                </a:solidFill>
              </a:rPr>
              <a:t>спамность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анкор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листа;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>
                <a:solidFill>
                  <a:schemeClr val="tx1"/>
                </a:solidFill>
              </a:rPr>
              <a:t>Покупка ссылок, на первом этапе сбивает позиции, затем все </a:t>
            </a:r>
            <a:r>
              <a:rPr lang="ru-RU" sz="2400" dirty="0" smtClean="0">
                <a:solidFill>
                  <a:schemeClr val="tx1"/>
                </a:solidFill>
              </a:rPr>
              <a:t>восстанавливается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Последствия работы со ссылками</a:t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Падение позиций;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Санкции как в </a:t>
            </a:r>
            <a:r>
              <a:rPr lang="en-US" sz="2400" dirty="0" smtClean="0">
                <a:solidFill>
                  <a:schemeClr val="tx1"/>
                </a:solidFill>
              </a:rPr>
              <a:t>Google</a:t>
            </a:r>
            <a:r>
              <a:rPr lang="ru-RU" sz="2400" dirty="0" smtClean="0">
                <a:solidFill>
                  <a:schemeClr val="tx1"/>
                </a:solidFill>
              </a:rPr>
              <a:t>, так и в Яндекс.</a:t>
            </a:r>
          </a:p>
        </p:txBody>
      </p:sp>
    </p:spTree>
    <p:extLst>
      <p:ext uri="{BB962C8B-B14F-4D97-AF65-F5344CB8AC3E}">
        <p14:creationId xmlns:p14="http://schemas.microsoft.com/office/powerpoint/2010/main" val="8242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Покупной и живой трафик</a:t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Реклама в </a:t>
            </a:r>
            <a:r>
              <a:rPr lang="ru-RU" sz="2400" dirty="0" err="1" smtClean="0">
                <a:solidFill>
                  <a:schemeClr val="tx1"/>
                </a:solidFill>
              </a:rPr>
              <a:t>соц</a:t>
            </a:r>
            <a:r>
              <a:rPr lang="ru-RU" sz="2400" dirty="0" smtClean="0">
                <a:solidFill>
                  <a:schemeClr val="tx1"/>
                </a:solidFill>
              </a:rPr>
              <a:t> сетях;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Работа с людьми.</a:t>
            </a:r>
          </a:p>
        </p:txBody>
      </p:sp>
    </p:spTree>
    <p:extLst>
      <p:ext uri="{BB962C8B-B14F-4D97-AF65-F5344CB8AC3E}">
        <p14:creationId xmlns:p14="http://schemas.microsoft.com/office/powerpoint/2010/main" val="23643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Реклама в </a:t>
            </a:r>
            <a:r>
              <a:rPr lang="ru-RU" sz="3600" dirty="0" err="1" smtClean="0"/>
              <a:t>соцсетях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Реклама в </a:t>
            </a:r>
            <a:r>
              <a:rPr lang="en-US" sz="2400" dirty="0" smtClean="0">
                <a:solidFill>
                  <a:schemeClr val="tx1"/>
                </a:solidFill>
              </a:rPr>
              <a:t>FB</a:t>
            </a:r>
            <a:r>
              <a:rPr lang="ru-RU" sz="2400" dirty="0" smtClean="0">
                <a:solidFill>
                  <a:schemeClr val="tx1"/>
                </a:solidFill>
              </a:rPr>
              <a:t> работает, приводит теплый трафик и стимулирует поисковый трафик;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Реклама в </a:t>
            </a:r>
            <a:r>
              <a:rPr lang="en-US" sz="2400" dirty="0" smtClean="0">
                <a:solidFill>
                  <a:schemeClr val="tx1"/>
                </a:solidFill>
              </a:rPr>
              <a:t>VK </a:t>
            </a:r>
            <a:r>
              <a:rPr lang="ru-RU" sz="2400" dirty="0" smtClean="0">
                <a:solidFill>
                  <a:schemeClr val="tx1"/>
                </a:solidFill>
              </a:rPr>
              <a:t>не работает, приводит холодный трафик и снижает поисковый трафик.</a:t>
            </a:r>
          </a:p>
        </p:txBody>
      </p:sp>
    </p:spTree>
    <p:extLst>
      <p:ext uri="{BB962C8B-B14F-4D97-AF65-F5344CB8AC3E}">
        <p14:creationId xmlns:p14="http://schemas.microsoft.com/office/powerpoint/2010/main" val="41407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Работа в </a:t>
            </a:r>
            <a:r>
              <a:rPr lang="ru-RU" sz="3600" dirty="0" err="1" smtClean="0"/>
              <a:t>соцсетях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Влияние социального трафика все также велико;</a:t>
            </a:r>
          </a:p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Картина сохраняется – Яндекс привязан к событиям (трафик взлетает при событии, затем снижается), </a:t>
            </a:r>
            <a:r>
              <a:rPr lang="en-US" sz="2400" dirty="0" smtClean="0">
                <a:solidFill>
                  <a:schemeClr val="tx1"/>
                </a:solidFill>
              </a:rPr>
              <a:t>Google </a:t>
            </a:r>
            <a:r>
              <a:rPr lang="ru-RU" sz="2400" dirty="0" smtClean="0">
                <a:solidFill>
                  <a:schemeClr val="tx1"/>
                </a:solidFill>
              </a:rPr>
              <a:t>копит сигналы (трафик постепенно растет).</a:t>
            </a:r>
          </a:p>
        </p:txBody>
      </p:sp>
    </p:spTree>
    <p:extLst>
      <p:ext uri="{BB962C8B-B14F-4D97-AF65-F5344CB8AC3E}">
        <p14:creationId xmlns:p14="http://schemas.microsoft.com/office/powerpoint/2010/main" val="41329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785813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336699"/>
                </a:solidFill>
              </a:rPr>
              <a:t/>
            </a:r>
            <a:br>
              <a:rPr lang="en-US" sz="3600" dirty="0" smtClean="0">
                <a:solidFill>
                  <a:srgbClr val="336699"/>
                </a:solidFill>
              </a:rPr>
            </a:br>
            <a:r>
              <a:rPr lang="ru-RU" sz="3600" dirty="0" smtClean="0"/>
              <a:t>Другие находки</a:t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7410" name="Рисунок 3" descr="logo-new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4588" y="6000750"/>
            <a:ext cx="17446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001000" cy="4429125"/>
          </a:xfrm>
        </p:spPr>
        <p:txBody>
          <a:bodyPr rtlCol="0">
            <a:noAutofit/>
          </a:bodyPr>
          <a:lstStyle/>
          <a:p>
            <a:pPr marL="542925" lvl="1" indent="-361950" algn="l" eaLnBrk="1" fontAlgn="auto" hangingPunct="1">
              <a:spcAft>
                <a:spcPts val="0"/>
              </a:spcAft>
              <a:buClr>
                <a:schemeClr val="tx1"/>
              </a:buClr>
              <a:buFont typeface="Calibri" pitchFamily="34" charset="0"/>
              <a:buChar char="―"/>
              <a:defRPr/>
            </a:pPr>
            <a:r>
              <a:rPr lang="ru-RU" sz="2400" dirty="0" err="1" smtClean="0">
                <a:solidFill>
                  <a:schemeClr val="tx1"/>
                </a:solidFill>
              </a:rPr>
              <a:t>Аффилиат</a:t>
            </a:r>
            <a:r>
              <a:rPr lang="ru-RU" sz="2400" dirty="0" smtClean="0">
                <a:solidFill>
                  <a:schemeClr val="tx1"/>
                </a:solidFill>
              </a:rPr>
              <a:t> частично снимается при внесении данных о домене через </a:t>
            </a:r>
            <a:r>
              <a:rPr lang="ru-RU" sz="2400" dirty="0" err="1" smtClean="0">
                <a:solidFill>
                  <a:schemeClr val="tx1"/>
                </a:solidFill>
              </a:rPr>
              <a:t>ЯВебмастер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218</Words>
  <Application>Microsoft Office PowerPoint</Application>
  <PresentationFormat>Экран (4:3)</PresentationFormat>
  <Paragraphs>37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 18 февраля 2015 год </vt:lpstr>
      <vt:lpstr> О чем поговорим? </vt:lpstr>
      <vt:lpstr> Снятие vs Покупка ссылок </vt:lpstr>
      <vt:lpstr> Работают ли ссылки? </vt:lpstr>
      <vt:lpstr> Последствия работы со ссылками </vt:lpstr>
      <vt:lpstr> Покупной и живой трафик </vt:lpstr>
      <vt:lpstr> Реклама в соцсетях </vt:lpstr>
      <vt:lpstr> Работа в соцсетях </vt:lpstr>
      <vt:lpstr> Другие находки </vt:lpstr>
      <vt:lpstr>Вопросы?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4-й онлайн-семинар</dc:title>
  <dc:creator>matveev</dc:creator>
  <cp:lastModifiedBy>Василий Ткачев</cp:lastModifiedBy>
  <cp:revision>156</cp:revision>
  <dcterms:created xsi:type="dcterms:W3CDTF">2009-07-09T12:54:31Z</dcterms:created>
  <dcterms:modified xsi:type="dcterms:W3CDTF">2015-02-18T10:44:49Z</dcterms:modified>
</cp:coreProperties>
</file>