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5" userDrawn="1">
          <p15:clr>
            <a:srgbClr val="A4A3A4"/>
          </p15:clr>
        </p15:guide>
        <p15:guide id="2" pos="272" userDrawn="1">
          <p15:clr>
            <a:srgbClr val="A4A3A4"/>
          </p15:clr>
        </p15:guide>
        <p15:guide id="3" pos="5488" userDrawn="1">
          <p15:clr>
            <a:srgbClr val="A4A3A4"/>
          </p15:clr>
        </p15:guide>
        <p15:guide id="4" pos="499" userDrawn="1">
          <p15:clr>
            <a:srgbClr val="A4A3A4"/>
          </p15:clr>
        </p15:guide>
        <p15:guide id="5" orient="horz" pos="1752" userDrawn="1">
          <p15:clr>
            <a:srgbClr val="A4A3A4"/>
          </p15:clr>
        </p15:guide>
        <p15:guide id="6" orient="horz" pos="14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D67"/>
    <a:srgbClr val="E9EDF0"/>
    <a:srgbClr val="F55D22"/>
    <a:srgbClr val="F67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5" autoAdjust="0"/>
    <p:restoredTop sz="64956" autoAdjust="0"/>
  </p:normalViewPr>
  <p:slideViewPr>
    <p:cSldViewPr snapToGrid="0" showGuides="1">
      <p:cViewPr varScale="1">
        <p:scale>
          <a:sx n="64" d="100"/>
          <a:sy n="64" d="100"/>
        </p:scale>
        <p:origin x="1925" y="36"/>
      </p:cViewPr>
      <p:guideLst>
        <p:guide orient="horz" pos="1185"/>
        <p:guide pos="272"/>
        <p:guide pos="5488"/>
        <p:guide pos="499"/>
        <p:guide orient="horz" pos="1752"/>
        <p:guide orient="horz" pos="14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7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rgey.andreev\Desktop\&#1050;&#1086;&#1085;&#1092;&#1077;&#1088;&#1077;&#1085;&#1094;&#1080;&#1103;%20+%20&#1057;&#1090;&#1072;&#1090;&#1100;&#1103;\&#1043;&#1088;&#1072;&#1092;&#1080;&#1082;&#1080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rgey.andreev\Desktop\&#1050;&#1086;&#1085;&#1092;&#1077;&#1088;&#1077;&#1085;&#1094;&#1080;&#1103;%20+%20&#1057;&#1090;&#1072;&#1090;&#1100;&#1103;\&#1043;&#1088;&#1072;&#1092;&#1080;&#1082;&#1080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rgey.andreev\Desktop\&#1050;&#1086;&#1085;&#1092;&#1077;&#1088;&#1077;&#1085;&#1094;&#1080;&#1103;%20+%20&#1057;&#1090;&#1072;&#1090;&#1100;&#1103;\&#1043;&#1088;&#1072;&#1092;&#1080;&#1082;&#1080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rgey.andreev\Desktop\&#1050;&#1086;&#1085;&#1092;&#1077;&#1088;&#1077;&#1085;&#1094;&#1080;&#1103;%20+%20&#1057;&#1090;&#1072;&#1090;&#1100;&#1103;\&#1050;&#1086;&#1083;&#1080;&#1095;&#1077;&#1089;&#1090;&#1074;&#1086;%20&#1089;&#1089;&#1099;&#1083;&#1086;&#1082;%20&#1074;%20&#1058;&#1054;&#1055;10_&#1075;&#1088;&#1072;&#1092;&#1080;&#1082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rgey.andreev\Desktop\&#1050;&#1086;&#1085;&#1092;&#1077;&#1088;&#1077;&#1085;&#1094;&#1080;&#1103;%20+%20&#1057;&#1090;&#1072;&#1090;&#1100;&#1103;\&#1050;&#1086;&#1083;&#1080;&#1095;&#1077;&#1089;&#1090;&#1074;&#1086;%20&#1089;&#1089;&#1099;&#1083;&#1086;&#1082;%20&#1074;%20&#1058;&#1054;&#1055;10_&#1075;&#1088;&#1072;&#1092;&#1080;&#1082;&#108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rgey.andreev\Desktop\&#1050;&#1086;&#1085;&#1092;&#1077;&#1088;&#1077;&#1085;&#1094;&#1080;&#1103;%20+%20&#1057;&#1090;&#1072;&#1090;&#1100;&#1103;\&#1050;&#1086;&#1083;&#1080;&#1095;&#1077;&#1089;&#1090;&#1074;&#1086;%20&#1089;&#1089;&#1099;&#1083;&#1086;&#1082;%20&#1074;%20&#1058;&#1054;&#1055;10_&#1075;&#1088;&#1072;&#1092;&#1080;&#1082;&#108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rgey.andreev\Desktop\&#1050;&#1086;&#1085;&#1092;&#1077;&#1088;&#1077;&#1085;&#1094;&#1080;&#1103;%20+%20&#1057;&#1090;&#1072;&#1090;&#1100;&#1103;\&#1050;&#1086;&#1083;&#1080;&#1095;&#1077;&#1089;&#1090;&#1074;&#1086;%20&#1089;&#1089;&#1099;&#1083;&#1086;&#1082;%20&#1074;%20&#1058;&#1054;&#1055;10_&#1075;&#1088;&#1072;&#1092;&#1080;&#1082;&#108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rgey.andreev\Desktop\&#1050;&#1086;&#1085;&#1092;&#1077;&#1088;&#1077;&#1085;&#1094;&#1080;&#1103;%20+%20&#1057;&#1090;&#1072;&#1090;&#1100;&#1103;\&#1084;&#1080;&#1085;&#1091;&#1089;&#1080;&#1085;&#1089;&#1082;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rgey.andreev\Desktop\&#1050;&#1086;&#1085;&#1092;&#1077;&#1088;&#1077;&#1085;&#1094;&#1080;&#1103;%20+%20&#1057;&#1090;&#1072;&#1090;&#1100;&#1103;\&#1084;&#1080;&#1085;&#1091;&#1089;&#1080;&#1085;&#1089;&#1082;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rgey.andreev\Desktop\&#1050;&#1086;&#1085;&#1092;&#1077;&#1088;&#1077;&#1085;&#1094;&#1080;&#1103;%20+%20&#1057;&#1090;&#1072;&#1090;&#1100;&#1103;\&#1084;&#1080;&#1085;&#1091;&#1089;&#1080;&#1085;&#1089;&#1082;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rgey.andreev\Desktop\&#1050;&#1086;&#1085;&#1092;&#1077;&#1088;&#1077;&#1085;&#1094;&#1080;&#1103;%20+%20&#1057;&#1090;&#1072;&#1090;&#1100;&#1103;\&#1084;&#1080;&#1085;&#1091;&#1089;&#1080;&#1085;&#1089;&#1082;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Степень изменения объема</a:t>
            </a:r>
            <a:r>
              <a:rPr lang="ru-RU" sz="1800" baseline="0" dirty="0" smtClean="0"/>
              <a:t> </a:t>
            </a:r>
            <a:r>
              <a:rPr lang="ru-RU" sz="1800" dirty="0" smtClean="0"/>
              <a:t>ссылок в ТОП</a:t>
            </a:r>
            <a:r>
              <a:rPr lang="ru-RU" sz="1800" baseline="0" dirty="0" smtClean="0"/>
              <a:t> 10 выдачи ПС Яндекс</a:t>
            </a:r>
            <a:endParaRPr lang="ru-RU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0D8-46ED-8A6F-26CDCE222514}"/>
              </c:ext>
            </c:extLst>
          </c:dPt>
          <c:cat>
            <c:strRef>
              <c:f>НЧ!$B$2:$B$12</c:f>
              <c:strCache>
                <c:ptCount val="11"/>
                <c:pt idx="0">
                  <c:v>Март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  <c:pt idx="6">
                  <c:v>Сентябрь</c:v>
                </c:pt>
                <c:pt idx="7">
                  <c:v>Октябрь</c:v>
                </c:pt>
                <c:pt idx="8">
                  <c:v>Ноябрь</c:v>
                </c:pt>
                <c:pt idx="9">
                  <c:v>Декабрь</c:v>
                </c:pt>
                <c:pt idx="10">
                  <c:v>Январь</c:v>
                </c:pt>
              </c:strCache>
            </c:strRef>
          </c:cat>
          <c:val>
            <c:numRef>
              <c:f>НЧ!$O$2:$O$12</c:f>
              <c:numCache>
                <c:formatCode>0%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0.9642857142857143</c:v>
                </c:pt>
                <c:pt idx="3">
                  <c:v>0.92857142857142849</c:v>
                </c:pt>
                <c:pt idx="4">
                  <c:v>0.7857142857142857</c:v>
                </c:pt>
                <c:pt idx="5">
                  <c:v>0.74999999999999989</c:v>
                </c:pt>
                <c:pt idx="6">
                  <c:v>0.64285714285714279</c:v>
                </c:pt>
                <c:pt idx="7">
                  <c:v>0.6071428571428571</c:v>
                </c:pt>
                <c:pt idx="8">
                  <c:v>0.46428571428571425</c:v>
                </c:pt>
                <c:pt idx="9">
                  <c:v>0.44448035714285711</c:v>
                </c:pt>
                <c:pt idx="10">
                  <c:v>0.42857142857142849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D8-46ED-8A6F-26CDCE222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7525136"/>
        <c:axId val="317525528"/>
      </c:barChart>
      <c:catAx>
        <c:axId val="31752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525528"/>
        <c:crosses val="autoZero"/>
        <c:auto val="1"/>
        <c:lblAlgn val="ctr"/>
        <c:lblOffset val="100"/>
        <c:noMultiLvlLbl val="0"/>
      </c:catAx>
      <c:valAx>
        <c:axId val="317525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52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800" b="0" i="0" baseline="0">
                <a:effectLst/>
              </a:rPr>
              <a:t>Динамика средней позиции по НЧ-запросам</a:t>
            </a:r>
            <a:endParaRPr lang="ru-RU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НЧ!$C$3</c:f>
              <c:strCache>
                <c:ptCount val="1"/>
                <c:pt idx="0">
                  <c:v>Яндекс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НЧ!$B$4:$B$10</c:f>
              <c:strCache>
                <c:ptCount val="7"/>
                <c:pt idx="0">
                  <c:v>-100... -51</c:v>
                </c:pt>
                <c:pt idx="1">
                  <c:v>-50... -11</c:v>
                </c:pt>
                <c:pt idx="2">
                  <c:v>-10... -1</c:v>
                </c:pt>
                <c:pt idx="3">
                  <c:v>0</c:v>
                </c:pt>
                <c:pt idx="4">
                  <c:v>1...10</c:v>
                </c:pt>
                <c:pt idx="5">
                  <c:v>11...50</c:v>
                </c:pt>
                <c:pt idx="6">
                  <c:v>51...100</c:v>
                </c:pt>
              </c:strCache>
            </c:strRef>
          </c:cat>
          <c:val>
            <c:numRef>
              <c:f>НЧ!$C$4:$C$10</c:f>
              <c:numCache>
                <c:formatCode>0%</c:formatCode>
                <c:ptCount val="7"/>
                <c:pt idx="0">
                  <c:v>0.02</c:v>
                </c:pt>
                <c:pt idx="1">
                  <c:v>0.04</c:v>
                </c:pt>
                <c:pt idx="2">
                  <c:v>0.09</c:v>
                </c:pt>
                <c:pt idx="3">
                  <c:v>0.47</c:v>
                </c:pt>
                <c:pt idx="4">
                  <c:v>0.15968586387434555</c:v>
                </c:pt>
                <c:pt idx="5">
                  <c:v>0.11387434554973822</c:v>
                </c:pt>
                <c:pt idx="6">
                  <c:v>0.1099476439790576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1B-46B0-AC49-C43019DB4442}"/>
            </c:ext>
          </c:extLst>
        </c:ser>
        <c:ser>
          <c:idx val="1"/>
          <c:order val="1"/>
          <c:tx>
            <c:strRef>
              <c:f>НЧ!$D$3</c:f>
              <c:strCache>
                <c:ptCount val="1"/>
                <c:pt idx="0">
                  <c:v>Google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НЧ!$B$4:$B$10</c:f>
              <c:strCache>
                <c:ptCount val="7"/>
                <c:pt idx="0">
                  <c:v>-100... -51</c:v>
                </c:pt>
                <c:pt idx="1">
                  <c:v>-50... -11</c:v>
                </c:pt>
                <c:pt idx="2">
                  <c:v>-10... -1</c:v>
                </c:pt>
                <c:pt idx="3">
                  <c:v>0</c:v>
                </c:pt>
                <c:pt idx="4">
                  <c:v>1...10</c:v>
                </c:pt>
                <c:pt idx="5">
                  <c:v>11...50</c:v>
                </c:pt>
                <c:pt idx="6">
                  <c:v>51...100</c:v>
                </c:pt>
              </c:strCache>
            </c:strRef>
          </c:cat>
          <c:val>
            <c:numRef>
              <c:f>НЧ!$D$4:$D$10</c:f>
              <c:numCache>
                <c:formatCode>0%</c:formatCode>
                <c:ptCount val="7"/>
                <c:pt idx="0">
                  <c:v>1.4397905759162303E-2</c:v>
                </c:pt>
                <c:pt idx="1">
                  <c:v>0.03</c:v>
                </c:pt>
                <c:pt idx="2">
                  <c:v>7.0000000000000007E-2</c:v>
                </c:pt>
                <c:pt idx="3">
                  <c:v>0.46</c:v>
                </c:pt>
                <c:pt idx="4">
                  <c:v>0.16361256544502617</c:v>
                </c:pt>
                <c:pt idx="5">
                  <c:v>0.16</c:v>
                </c:pt>
                <c:pt idx="6">
                  <c:v>0.10471204188481675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1B-46B0-AC49-C43019DB4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432712"/>
        <c:axId val="324433104"/>
      </c:barChart>
      <c:lineChart>
        <c:grouping val="standard"/>
        <c:varyColors val="0"/>
        <c:ser>
          <c:idx val="2"/>
          <c:order val="2"/>
          <c:tx>
            <c:strRef>
              <c:f>НЧ!$E$3</c:f>
              <c:strCache>
                <c:ptCount val="1"/>
                <c:pt idx="0">
                  <c:v>Среднее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НЧ!$E$4:$E$10</c:f>
              <c:numCache>
                <c:formatCode>0%</c:formatCode>
                <c:ptCount val="7"/>
                <c:pt idx="0">
                  <c:v>1.7198952879581151E-2</c:v>
                </c:pt>
                <c:pt idx="1">
                  <c:v>3.5000000000000003E-2</c:v>
                </c:pt>
                <c:pt idx="2">
                  <c:v>0.08</c:v>
                </c:pt>
                <c:pt idx="3">
                  <c:v>0.46499999999999997</c:v>
                </c:pt>
                <c:pt idx="4">
                  <c:v>0.16164921465968585</c:v>
                </c:pt>
                <c:pt idx="5">
                  <c:v>0.13693717277486911</c:v>
                </c:pt>
                <c:pt idx="6">
                  <c:v>0.10732984293193717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21B-46B0-AC49-C43019DB4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432712"/>
        <c:axId val="324433104"/>
      </c:lineChart>
      <c:catAx>
        <c:axId val="324432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/>
                  <a:t>Изменение</a:t>
                </a:r>
                <a:r>
                  <a:rPr lang="ru-RU" sz="1600" baseline="0"/>
                  <a:t> позиций</a:t>
                </a:r>
                <a:endParaRPr lang="ru-RU" sz="16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433104"/>
        <c:crosses val="autoZero"/>
        <c:auto val="1"/>
        <c:lblAlgn val="ctr"/>
        <c:lblOffset val="100"/>
        <c:noMultiLvlLbl val="0"/>
      </c:catAx>
      <c:valAx>
        <c:axId val="32443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/>
                  <a:t>Процент запросов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432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800" b="0" i="0" baseline="0">
                <a:effectLst/>
              </a:rPr>
              <a:t>Динамика средней позиции по СЧ-запросам</a:t>
            </a:r>
            <a:endParaRPr lang="ru-RU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СЧ!$C$3</c:f>
              <c:strCache>
                <c:ptCount val="1"/>
                <c:pt idx="0">
                  <c:v>Яндекс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СЧ!$B$4:$B$10</c:f>
              <c:strCache>
                <c:ptCount val="7"/>
                <c:pt idx="0">
                  <c:v>-100... -51</c:v>
                </c:pt>
                <c:pt idx="1">
                  <c:v>-50... -11</c:v>
                </c:pt>
                <c:pt idx="2">
                  <c:v>-10... -1</c:v>
                </c:pt>
                <c:pt idx="3">
                  <c:v>0</c:v>
                </c:pt>
                <c:pt idx="4">
                  <c:v>1...10</c:v>
                </c:pt>
                <c:pt idx="5">
                  <c:v>11...50</c:v>
                </c:pt>
                <c:pt idx="6">
                  <c:v>51...100</c:v>
                </c:pt>
              </c:strCache>
            </c:strRef>
          </c:cat>
          <c:val>
            <c:numRef>
              <c:f>СЧ!$C$4:$C$10</c:f>
              <c:numCache>
                <c:formatCode>0%</c:formatCode>
                <c:ptCount val="7"/>
                <c:pt idx="0">
                  <c:v>0.02</c:v>
                </c:pt>
                <c:pt idx="1">
                  <c:v>0.04</c:v>
                </c:pt>
                <c:pt idx="2">
                  <c:v>7.0000000000000007E-2</c:v>
                </c:pt>
                <c:pt idx="3">
                  <c:v>0.55000000000000004</c:v>
                </c:pt>
                <c:pt idx="4">
                  <c:v>0.15522388059701492</c:v>
                </c:pt>
                <c:pt idx="5">
                  <c:v>0.12835820895522387</c:v>
                </c:pt>
                <c:pt idx="6">
                  <c:v>3.5820895522388062E-2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F-4C7A-9117-6D5283645EEA}"/>
            </c:ext>
          </c:extLst>
        </c:ser>
        <c:ser>
          <c:idx val="1"/>
          <c:order val="1"/>
          <c:tx>
            <c:strRef>
              <c:f>СЧ!$D$3</c:f>
              <c:strCache>
                <c:ptCount val="1"/>
                <c:pt idx="0">
                  <c:v>Google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СЧ!$B$4:$B$10</c:f>
              <c:strCache>
                <c:ptCount val="7"/>
                <c:pt idx="0">
                  <c:v>-100... -51</c:v>
                </c:pt>
                <c:pt idx="1">
                  <c:v>-50... -11</c:v>
                </c:pt>
                <c:pt idx="2">
                  <c:v>-10... -1</c:v>
                </c:pt>
                <c:pt idx="3">
                  <c:v>0</c:v>
                </c:pt>
                <c:pt idx="4">
                  <c:v>1...10</c:v>
                </c:pt>
                <c:pt idx="5">
                  <c:v>11...50</c:v>
                </c:pt>
                <c:pt idx="6">
                  <c:v>51...100</c:v>
                </c:pt>
              </c:strCache>
            </c:strRef>
          </c:cat>
          <c:val>
            <c:numRef>
              <c:f>СЧ!$D$4:$D$10</c:f>
              <c:numCache>
                <c:formatCode>0%</c:formatCode>
                <c:ptCount val="7"/>
                <c:pt idx="0">
                  <c:v>0.03</c:v>
                </c:pt>
                <c:pt idx="1">
                  <c:v>0.03</c:v>
                </c:pt>
                <c:pt idx="2">
                  <c:v>0.09</c:v>
                </c:pt>
                <c:pt idx="3">
                  <c:v>0.5</c:v>
                </c:pt>
                <c:pt idx="4">
                  <c:v>0.18</c:v>
                </c:pt>
                <c:pt idx="5">
                  <c:v>0.1044776119402985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EF-4C7A-9117-6D5283645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1607336"/>
        <c:axId val="241607728"/>
      </c:barChart>
      <c:lineChart>
        <c:grouping val="standard"/>
        <c:varyColors val="0"/>
        <c:ser>
          <c:idx val="2"/>
          <c:order val="2"/>
          <c:tx>
            <c:v>Среднее</c:v>
          </c:tx>
          <c:spPr>
            <a:ln w="50800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СЧ!$E$4:$E$10</c:f>
              <c:numCache>
                <c:formatCode>0%</c:formatCode>
                <c:ptCount val="7"/>
                <c:pt idx="0">
                  <c:v>2.5000000000000001E-2</c:v>
                </c:pt>
                <c:pt idx="1">
                  <c:v>3.5000000000000003E-2</c:v>
                </c:pt>
                <c:pt idx="2">
                  <c:v>0.08</c:v>
                </c:pt>
                <c:pt idx="3">
                  <c:v>0.52500000000000002</c:v>
                </c:pt>
                <c:pt idx="4">
                  <c:v>0.16761194029850746</c:v>
                </c:pt>
                <c:pt idx="5">
                  <c:v>0.11641791044776119</c:v>
                </c:pt>
                <c:pt idx="6">
                  <c:v>4.7910447761194033E-2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9EF-4C7A-9117-6D5283645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607336"/>
        <c:axId val="241607728"/>
      </c:lineChart>
      <c:catAx>
        <c:axId val="241607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/>
                  <a:t>Изменение позиций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607728"/>
        <c:crosses val="autoZero"/>
        <c:auto val="1"/>
        <c:lblAlgn val="ctr"/>
        <c:lblOffset val="100"/>
        <c:noMultiLvlLbl val="0"/>
      </c:catAx>
      <c:valAx>
        <c:axId val="24160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/>
                  <a:t>Процент запросов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607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800" b="0" i="0" baseline="0">
                <a:effectLst/>
              </a:rPr>
              <a:t>Динамика средней позиции по ВЧ-запросам</a:t>
            </a:r>
            <a:endParaRPr lang="ru-RU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ВЧ!$C$3</c:f>
              <c:strCache>
                <c:ptCount val="1"/>
                <c:pt idx="0">
                  <c:v>Яндекс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ВЧ!$B$4:$B$10</c:f>
              <c:strCache>
                <c:ptCount val="7"/>
                <c:pt idx="0">
                  <c:v>-100... -51</c:v>
                </c:pt>
                <c:pt idx="1">
                  <c:v>-50... -11</c:v>
                </c:pt>
                <c:pt idx="2">
                  <c:v>-10... -1</c:v>
                </c:pt>
                <c:pt idx="3">
                  <c:v>0</c:v>
                </c:pt>
                <c:pt idx="4">
                  <c:v>1...10</c:v>
                </c:pt>
                <c:pt idx="5">
                  <c:v>11...50</c:v>
                </c:pt>
                <c:pt idx="6">
                  <c:v>51...100</c:v>
                </c:pt>
              </c:strCache>
            </c:strRef>
          </c:cat>
          <c:val>
            <c:numRef>
              <c:f>ВЧ!$C$4:$C$10</c:f>
              <c:numCache>
                <c:formatCode>0%</c:formatCode>
                <c:ptCount val="7"/>
                <c:pt idx="0">
                  <c:v>0.01</c:v>
                </c:pt>
                <c:pt idx="1">
                  <c:v>0.04</c:v>
                </c:pt>
                <c:pt idx="2">
                  <c:v>9.5238095238095233E-2</c:v>
                </c:pt>
                <c:pt idx="3">
                  <c:v>0.45</c:v>
                </c:pt>
                <c:pt idx="4">
                  <c:v>0.17</c:v>
                </c:pt>
                <c:pt idx="5">
                  <c:v>0.23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D3-42A5-9A1E-902AC91D0EA0}"/>
            </c:ext>
          </c:extLst>
        </c:ser>
        <c:ser>
          <c:idx val="1"/>
          <c:order val="1"/>
          <c:tx>
            <c:strRef>
              <c:f>ВЧ!$D$3</c:f>
              <c:strCache>
                <c:ptCount val="1"/>
                <c:pt idx="0">
                  <c:v>Google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ВЧ!$B$4:$B$10</c:f>
              <c:strCache>
                <c:ptCount val="7"/>
                <c:pt idx="0">
                  <c:v>-100... -51</c:v>
                </c:pt>
                <c:pt idx="1">
                  <c:v>-50... -11</c:v>
                </c:pt>
                <c:pt idx="2">
                  <c:v>-10... -1</c:v>
                </c:pt>
                <c:pt idx="3">
                  <c:v>0</c:v>
                </c:pt>
                <c:pt idx="4">
                  <c:v>1...10</c:v>
                </c:pt>
                <c:pt idx="5">
                  <c:v>11...50</c:v>
                </c:pt>
                <c:pt idx="6">
                  <c:v>51...100</c:v>
                </c:pt>
              </c:strCache>
            </c:strRef>
          </c:cat>
          <c:val>
            <c:numRef>
              <c:f>ВЧ!$D$4:$D$10</c:f>
              <c:numCache>
                <c:formatCode>0%</c:formatCode>
                <c:ptCount val="7"/>
                <c:pt idx="0">
                  <c:v>0</c:v>
                </c:pt>
                <c:pt idx="1">
                  <c:v>0.02</c:v>
                </c:pt>
                <c:pt idx="2">
                  <c:v>9.5238095238095233E-2</c:v>
                </c:pt>
                <c:pt idx="3">
                  <c:v>0.62</c:v>
                </c:pt>
                <c:pt idx="4">
                  <c:v>0.19</c:v>
                </c:pt>
                <c:pt idx="5">
                  <c:v>2.3809523809523808E-2</c:v>
                </c:pt>
                <c:pt idx="6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D3-42A5-9A1E-902AC91D0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499528"/>
        <c:axId val="324607776"/>
      </c:barChart>
      <c:lineChart>
        <c:grouping val="standard"/>
        <c:varyColors val="0"/>
        <c:ser>
          <c:idx val="2"/>
          <c:order val="2"/>
          <c:tx>
            <c:v>Среднее</c:v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5D3-42A5-9A1E-902AC91D0EA0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50800" cap="rnd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5D3-42A5-9A1E-902AC91D0EA0}"/>
              </c:ext>
            </c:extLst>
          </c:dPt>
          <c:val>
            <c:numRef>
              <c:f>ВЧ!$E$4:$E$10</c:f>
              <c:numCache>
                <c:formatCode>0%</c:formatCode>
                <c:ptCount val="7"/>
                <c:pt idx="0">
                  <c:v>5.0000000000000001E-3</c:v>
                </c:pt>
                <c:pt idx="1">
                  <c:v>0.03</c:v>
                </c:pt>
                <c:pt idx="2">
                  <c:v>9.5238095238095233E-2</c:v>
                </c:pt>
                <c:pt idx="3">
                  <c:v>0.53500000000000003</c:v>
                </c:pt>
                <c:pt idx="4">
                  <c:v>0.18</c:v>
                </c:pt>
                <c:pt idx="5">
                  <c:v>0.12690476190476191</c:v>
                </c:pt>
                <c:pt idx="6">
                  <c:v>2.5000000000000001E-2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25D3-42A5-9A1E-902AC91D0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499528"/>
        <c:axId val="324607776"/>
      </c:lineChart>
      <c:catAx>
        <c:axId val="229499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/>
                  <a:t>Изменение позиций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607776"/>
        <c:crosses val="autoZero"/>
        <c:auto val="1"/>
        <c:lblAlgn val="ctr"/>
        <c:lblOffset val="100"/>
        <c:noMultiLvlLbl val="0"/>
      </c:catAx>
      <c:valAx>
        <c:axId val="32460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/>
                  <a:t>Процент запросов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499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Степень изменения объема ссылок </a:t>
            </a:r>
            <a:r>
              <a:rPr lang="ru-RU" sz="1800" b="1" i="0" baseline="0" dirty="0" smtClean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1800" b="1" i="0" baseline="0" dirty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ТОП </a:t>
            </a:r>
            <a:r>
              <a:rPr lang="ru-RU" sz="1800" b="1" i="0" baseline="0" dirty="0" smtClean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</a:p>
          <a:p>
            <a:pPr>
              <a:defRPr/>
            </a:pPr>
            <a:r>
              <a:rPr lang="ru-RU" sz="1800" b="1" i="0" baseline="0" dirty="0" smtClean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Яндекса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0.18779318429274355"/>
          <c:y val="1.66220684789956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D0D-4489-B833-BB27EF4A1977}"/>
              </c:ext>
            </c:extLst>
          </c:dPt>
          <c:cat>
            <c:strRef>
              <c:f>НЧ!$B$2:$B$12</c:f>
              <c:strCache>
                <c:ptCount val="11"/>
                <c:pt idx="0">
                  <c:v>Мар</c:v>
                </c:pt>
                <c:pt idx="1">
                  <c:v>Апр</c:v>
                </c:pt>
                <c:pt idx="2">
                  <c:v>Май</c:v>
                </c:pt>
                <c:pt idx="3">
                  <c:v>Июн</c:v>
                </c:pt>
                <c:pt idx="4">
                  <c:v>Июл</c:v>
                </c:pt>
                <c:pt idx="5">
                  <c:v>Авг</c:v>
                </c:pt>
                <c:pt idx="6">
                  <c:v>Сен</c:v>
                </c:pt>
                <c:pt idx="7">
                  <c:v>Окт</c:v>
                </c:pt>
                <c:pt idx="8">
                  <c:v>Ноя</c:v>
                </c:pt>
                <c:pt idx="9">
                  <c:v>Дек</c:v>
                </c:pt>
                <c:pt idx="10">
                  <c:v>Янв</c:v>
                </c:pt>
              </c:strCache>
            </c:strRef>
          </c:cat>
          <c:val>
            <c:numRef>
              <c:f>НЧ!$O$2:$O$12</c:f>
              <c:numCache>
                <c:formatCode>0%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0.9642857142857143</c:v>
                </c:pt>
                <c:pt idx="3">
                  <c:v>0.92857142857142849</c:v>
                </c:pt>
                <c:pt idx="4">
                  <c:v>0.7857142857142857</c:v>
                </c:pt>
                <c:pt idx="5">
                  <c:v>0.74999999999999989</c:v>
                </c:pt>
                <c:pt idx="6">
                  <c:v>0.64285714285714279</c:v>
                </c:pt>
                <c:pt idx="7">
                  <c:v>0.6071428571428571</c:v>
                </c:pt>
                <c:pt idx="8">
                  <c:v>0.46428571428571425</c:v>
                </c:pt>
                <c:pt idx="9">
                  <c:v>0.44448035714285711</c:v>
                </c:pt>
                <c:pt idx="10">
                  <c:v>0.42857142857142849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0D-4489-B833-BB27EF4A1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7526312"/>
        <c:axId val="324619568"/>
      </c:barChart>
      <c:catAx>
        <c:axId val="317526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Дата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619568"/>
        <c:crosses val="autoZero"/>
        <c:auto val="1"/>
        <c:lblAlgn val="ctr"/>
        <c:lblOffset val="100"/>
        <c:noMultiLvlLbl val="0"/>
      </c:catAx>
      <c:valAx>
        <c:axId val="32461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Объем ссылок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526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Степень изменения объема ссылок в ТОП </a:t>
            </a:r>
            <a:r>
              <a:rPr lang="ru-RU" sz="1800" b="1" i="0" baseline="0" dirty="0" smtClean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</a:p>
          <a:p>
            <a:pPr>
              <a:defRPr/>
            </a:pPr>
            <a:r>
              <a:rPr lang="ru-RU" sz="1800" b="1" i="0" baseline="0" dirty="0" smtClean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Яндекса</a:t>
            </a:r>
            <a:endParaRPr lang="ru-RU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0A8-4FE6-9998-AB2A582321D5}"/>
              </c:ext>
            </c:extLst>
          </c:dPt>
          <c:cat>
            <c:strRef>
              <c:f>СЧ!$B$2:$B$12</c:f>
              <c:strCache>
                <c:ptCount val="11"/>
                <c:pt idx="0">
                  <c:v>Мар</c:v>
                </c:pt>
                <c:pt idx="1">
                  <c:v>Апр</c:v>
                </c:pt>
                <c:pt idx="2">
                  <c:v>Май</c:v>
                </c:pt>
                <c:pt idx="3">
                  <c:v>Июн</c:v>
                </c:pt>
                <c:pt idx="4">
                  <c:v>Июл</c:v>
                </c:pt>
                <c:pt idx="5">
                  <c:v>Авг</c:v>
                </c:pt>
                <c:pt idx="6">
                  <c:v>Сен</c:v>
                </c:pt>
                <c:pt idx="7">
                  <c:v>Окт</c:v>
                </c:pt>
                <c:pt idx="8">
                  <c:v>Ноя</c:v>
                </c:pt>
                <c:pt idx="9">
                  <c:v>Дек</c:v>
                </c:pt>
                <c:pt idx="10">
                  <c:v>Янв</c:v>
                </c:pt>
              </c:strCache>
            </c:strRef>
          </c:cat>
          <c:val>
            <c:numRef>
              <c:f>СЧ!$O$2:$O$12</c:f>
              <c:numCache>
                <c:formatCode>0%</c:formatCode>
                <c:ptCount val="11"/>
                <c:pt idx="0">
                  <c:v>1</c:v>
                </c:pt>
                <c:pt idx="1">
                  <c:v>1.0206721399167382</c:v>
                </c:pt>
                <c:pt idx="2">
                  <c:v>1.0428606646975367</c:v>
                </c:pt>
                <c:pt idx="3">
                  <c:v>1.0583983972089182</c:v>
                </c:pt>
                <c:pt idx="4">
                  <c:v>0.98738935274554007</c:v>
                </c:pt>
                <c:pt idx="5">
                  <c:v>0.88696823467191876</c:v>
                </c:pt>
                <c:pt idx="6">
                  <c:v>0.69893853059515765</c:v>
                </c:pt>
                <c:pt idx="7">
                  <c:v>0.68047220254754504</c:v>
                </c:pt>
                <c:pt idx="8">
                  <c:v>0.56580738191036573</c:v>
                </c:pt>
                <c:pt idx="9">
                  <c:v>0.53109645492749114</c:v>
                </c:pt>
                <c:pt idx="10">
                  <c:v>0.52143033234876834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A8-4FE6-9998-AB2A58232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4620352"/>
        <c:axId val="324620744"/>
      </c:barChart>
      <c:catAx>
        <c:axId val="324620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Дата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620744"/>
        <c:crosses val="autoZero"/>
        <c:auto val="1"/>
        <c:lblAlgn val="ctr"/>
        <c:lblOffset val="100"/>
        <c:noMultiLvlLbl val="0"/>
      </c:catAx>
      <c:valAx>
        <c:axId val="324620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Объем ссылок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62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Степень изменения объема ссылок в ТОП </a:t>
            </a:r>
            <a:r>
              <a:rPr lang="ru-RU" sz="1800" b="1" i="0" baseline="0" dirty="0" smtClean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</a:p>
          <a:p>
            <a:pPr>
              <a:defRPr/>
            </a:pPr>
            <a:r>
              <a:rPr lang="ru-RU" sz="1800" b="1" i="0" baseline="0" dirty="0" smtClean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Яндекса</a:t>
            </a:r>
            <a:endParaRPr lang="ru-RU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646-4E25-9D6B-10A53BE48F58}"/>
              </c:ext>
            </c:extLst>
          </c:dPt>
          <c:cat>
            <c:strRef>
              <c:f>ВЧ!$B$2:$B$12</c:f>
              <c:strCache>
                <c:ptCount val="11"/>
                <c:pt idx="0">
                  <c:v>Мар</c:v>
                </c:pt>
                <c:pt idx="1">
                  <c:v>Апр</c:v>
                </c:pt>
                <c:pt idx="2">
                  <c:v>Май</c:v>
                </c:pt>
                <c:pt idx="3">
                  <c:v>Июн</c:v>
                </c:pt>
                <c:pt idx="4">
                  <c:v>Июл</c:v>
                </c:pt>
                <c:pt idx="5">
                  <c:v>Авг</c:v>
                </c:pt>
                <c:pt idx="6">
                  <c:v>Сен</c:v>
                </c:pt>
                <c:pt idx="7">
                  <c:v>Окт</c:v>
                </c:pt>
                <c:pt idx="8">
                  <c:v>Ноя</c:v>
                </c:pt>
                <c:pt idx="9">
                  <c:v>Дек</c:v>
                </c:pt>
                <c:pt idx="10">
                  <c:v>Янв</c:v>
                </c:pt>
              </c:strCache>
            </c:strRef>
          </c:cat>
          <c:val>
            <c:numRef>
              <c:f>ВЧ!$O$2:$O$12</c:f>
              <c:numCache>
                <c:formatCode>0%</c:formatCode>
                <c:ptCount val="11"/>
                <c:pt idx="0">
                  <c:v>1</c:v>
                </c:pt>
                <c:pt idx="1">
                  <c:v>1.0138549332243145</c:v>
                </c:pt>
                <c:pt idx="2">
                  <c:v>1.0453737394385418</c:v>
                </c:pt>
                <c:pt idx="3">
                  <c:v>1.0480709432493978</c:v>
                </c:pt>
                <c:pt idx="4">
                  <c:v>0.84050149904606386</c:v>
                </c:pt>
                <c:pt idx="5">
                  <c:v>0.7990935295490067</c:v>
                </c:pt>
                <c:pt idx="6">
                  <c:v>0.70392000545107847</c:v>
                </c:pt>
                <c:pt idx="7">
                  <c:v>0.62775600002852616</c:v>
                </c:pt>
                <c:pt idx="8">
                  <c:v>0.55683224311801727</c:v>
                </c:pt>
                <c:pt idx="9">
                  <c:v>0.53175194696432937</c:v>
                </c:pt>
                <c:pt idx="10">
                  <c:v>0.5305665712728278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46-4E25-9D6B-10A53BE48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33967296"/>
        <c:axId val="233967688"/>
      </c:barChart>
      <c:catAx>
        <c:axId val="233967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Дата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967688"/>
        <c:crosses val="autoZero"/>
        <c:auto val="1"/>
        <c:lblAlgn val="ctr"/>
        <c:lblOffset val="100"/>
        <c:noMultiLvlLbl val="0"/>
      </c:catAx>
      <c:valAx>
        <c:axId val="23396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Объем</a:t>
                </a:r>
                <a:r>
                  <a:rPr lang="ru-RU" baseline="0" dirty="0" smtClean="0"/>
                  <a:t> ссылок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96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Степень изменения объема ссылок в ТОП </a:t>
            </a:r>
            <a:r>
              <a:rPr lang="ru-RU" sz="1800" b="1" i="0" baseline="0" dirty="0" smtClean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</a:p>
          <a:p>
            <a:pPr>
              <a:defRPr/>
            </a:pPr>
            <a:r>
              <a:rPr lang="en-US" sz="1800" b="1" i="0" baseline="0" dirty="0" smtClean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Google</a:t>
            </a:r>
            <a:endParaRPr lang="ru-RU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F2B-4423-B8C0-2F68B233506F}"/>
              </c:ext>
            </c:extLst>
          </c:dPt>
          <c:cat>
            <c:strRef>
              <c:f>НЧ!$B$2:$B$12</c:f>
              <c:strCache>
                <c:ptCount val="11"/>
                <c:pt idx="0">
                  <c:v>Мар</c:v>
                </c:pt>
                <c:pt idx="1">
                  <c:v>Апр</c:v>
                </c:pt>
                <c:pt idx="2">
                  <c:v>Май</c:v>
                </c:pt>
                <c:pt idx="3">
                  <c:v>Июн</c:v>
                </c:pt>
                <c:pt idx="4">
                  <c:v>Июл</c:v>
                </c:pt>
                <c:pt idx="5">
                  <c:v>Авг</c:v>
                </c:pt>
                <c:pt idx="6">
                  <c:v>Сен</c:v>
                </c:pt>
                <c:pt idx="7">
                  <c:v>Окт</c:v>
                </c:pt>
                <c:pt idx="8">
                  <c:v>Ноя</c:v>
                </c:pt>
                <c:pt idx="9">
                  <c:v>Дек</c:v>
                </c:pt>
                <c:pt idx="10">
                  <c:v>Янв</c:v>
                </c:pt>
              </c:strCache>
            </c:strRef>
          </c:cat>
          <c:val>
            <c:numRef>
              <c:f>НЧ!$Q$2:$Q$12</c:f>
              <c:numCache>
                <c:formatCode>0%</c:formatCode>
                <c:ptCount val="11"/>
                <c:pt idx="0">
                  <c:v>1</c:v>
                </c:pt>
                <c:pt idx="1">
                  <c:v>0.95</c:v>
                </c:pt>
                <c:pt idx="2">
                  <c:v>0.97</c:v>
                </c:pt>
                <c:pt idx="3">
                  <c:v>0.9</c:v>
                </c:pt>
                <c:pt idx="4">
                  <c:v>0.93</c:v>
                </c:pt>
                <c:pt idx="5">
                  <c:v>0.87</c:v>
                </c:pt>
                <c:pt idx="6">
                  <c:v>0.85</c:v>
                </c:pt>
                <c:pt idx="7">
                  <c:v>0.89</c:v>
                </c:pt>
                <c:pt idx="8">
                  <c:v>0.84</c:v>
                </c:pt>
                <c:pt idx="9">
                  <c:v>0.83</c:v>
                </c:pt>
                <c:pt idx="10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2B-4423-B8C0-2F68B2335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33968472"/>
        <c:axId val="233968864"/>
      </c:barChart>
      <c:catAx>
        <c:axId val="233968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dirty="0" smtClean="0"/>
                  <a:t>Дата</a:t>
                </a:r>
                <a:endParaRPr lang="ru-RU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968864"/>
        <c:crosses val="autoZero"/>
        <c:auto val="1"/>
        <c:lblAlgn val="ctr"/>
        <c:lblOffset val="100"/>
        <c:noMultiLvlLbl val="0"/>
      </c:catAx>
      <c:valAx>
        <c:axId val="2339688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dirty="0" smtClean="0"/>
                  <a:t>Объем ссылок</a:t>
                </a:r>
                <a:endParaRPr lang="ru-RU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968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000"/>
              <a:t>Название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Сайт1!$B$2</c:f>
              <c:strCache>
                <c:ptCount val="1"/>
                <c:pt idx="0">
                  <c:v>Количество ссылок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Сайт1!$C$1:$M$1</c:f>
              <c:strCache>
                <c:ptCount val="11"/>
                <c:pt idx="0">
                  <c:v>Мар</c:v>
                </c:pt>
                <c:pt idx="1">
                  <c:v>Апр</c:v>
                </c:pt>
                <c:pt idx="2">
                  <c:v>Май</c:v>
                </c:pt>
                <c:pt idx="3">
                  <c:v>Июн</c:v>
                </c:pt>
                <c:pt idx="4">
                  <c:v>Июл</c:v>
                </c:pt>
                <c:pt idx="5">
                  <c:v>Авг</c:v>
                </c:pt>
                <c:pt idx="6">
                  <c:v>Сен</c:v>
                </c:pt>
                <c:pt idx="7">
                  <c:v>Окт</c:v>
                </c:pt>
                <c:pt idx="8">
                  <c:v>Ноя</c:v>
                </c:pt>
                <c:pt idx="9">
                  <c:v>Дек</c:v>
                </c:pt>
                <c:pt idx="10">
                  <c:v>Янв</c:v>
                </c:pt>
              </c:strCache>
            </c:strRef>
          </c:cat>
          <c:val>
            <c:numRef>
              <c:f>Сайт1!$C$3:$M$3</c:f>
              <c:numCache>
                <c:formatCode>#,##0</c:formatCode>
                <c:ptCount val="11"/>
                <c:pt idx="0">
                  <c:v>421</c:v>
                </c:pt>
                <c:pt idx="1">
                  <c:v>500</c:v>
                </c:pt>
                <c:pt idx="2">
                  <c:v>498</c:v>
                </c:pt>
                <c:pt idx="3">
                  <c:v>430</c:v>
                </c:pt>
                <c:pt idx="4">
                  <c:v>60</c:v>
                </c:pt>
                <c:pt idx="5">
                  <c:v>55</c:v>
                </c:pt>
                <c:pt idx="6">
                  <c:v>90</c:v>
                </c:pt>
                <c:pt idx="7">
                  <c:v>153</c:v>
                </c:pt>
                <c:pt idx="8">
                  <c:v>230</c:v>
                </c:pt>
                <c:pt idx="9">
                  <c:v>280</c:v>
                </c:pt>
                <c:pt idx="10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C1-4135-B3E2-98E2CA5C3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6233144"/>
        <c:axId val="236232752"/>
      </c:barChart>
      <c:lineChart>
        <c:grouping val="standard"/>
        <c:varyColors val="0"/>
        <c:ser>
          <c:idx val="1"/>
          <c:order val="1"/>
          <c:tx>
            <c:strRef>
              <c:f>Сайт1!$B$4</c:f>
              <c:strCache>
                <c:ptCount val="1"/>
                <c:pt idx="0">
                  <c:v>Видимость Яндекс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Сайт1!$C$1:$M$1</c:f>
              <c:strCache>
                <c:ptCount val="11"/>
                <c:pt idx="0">
                  <c:v>Мар</c:v>
                </c:pt>
                <c:pt idx="1">
                  <c:v>Апр</c:v>
                </c:pt>
                <c:pt idx="2">
                  <c:v>Май</c:v>
                </c:pt>
                <c:pt idx="3">
                  <c:v>Июн</c:v>
                </c:pt>
                <c:pt idx="4">
                  <c:v>Июл</c:v>
                </c:pt>
                <c:pt idx="5">
                  <c:v>Авг</c:v>
                </c:pt>
                <c:pt idx="6">
                  <c:v>Сен</c:v>
                </c:pt>
                <c:pt idx="7">
                  <c:v>Окт</c:v>
                </c:pt>
                <c:pt idx="8">
                  <c:v>Ноя</c:v>
                </c:pt>
                <c:pt idx="9">
                  <c:v>Дек</c:v>
                </c:pt>
                <c:pt idx="10">
                  <c:v>Янв</c:v>
                </c:pt>
              </c:strCache>
            </c:strRef>
          </c:cat>
          <c:val>
            <c:numRef>
              <c:f>Сайт1!$C$4:$M$4</c:f>
              <c:numCache>
                <c:formatCode>0%</c:formatCode>
                <c:ptCount val="11"/>
                <c:pt idx="0">
                  <c:v>0.9</c:v>
                </c:pt>
                <c:pt idx="1">
                  <c:v>0.89</c:v>
                </c:pt>
                <c:pt idx="2">
                  <c:v>0.81</c:v>
                </c:pt>
                <c:pt idx="3">
                  <c:v>0.03</c:v>
                </c:pt>
                <c:pt idx="4">
                  <c:v>0.15</c:v>
                </c:pt>
                <c:pt idx="5">
                  <c:v>0.12</c:v>
                </c:pt>
                <c:pt idx="6">
                  <c:v>0.14000000000000001</c:v>
                </c:pt>
                <c:pt idx="7">
                  <c:v>0.37</c:v>
                </c:pt>
                <c:pt idx="8">
                  <c:v>0.36</c:v>
                </c:pt>
                <c:pt idx="9">
                  <c:v>0.76</c:v>
                </c:pt>
                <c:pt idx="10">
                  <c:v>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C1-4135-B3E2-98E2CA5C3FBA}"/>
            </c:ext>
          </c:extLst>
        </c:ser>
        <c:ser>
          <c:idx val="2"/>
          <c:order val="2"/>
          <c:tx>
            <c:strRef>
              <c:f>Сайт1!$B$5</c:f>
              <c:strCache>
                <c:ptCount val="1"/>
                <c:pt idx="0">
                  <c:v>Видимость Google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Сайт1!$C$1:$M$1</c:f>
              <c:strCache>
                <c:ptCount val="11"/>
                <c:pt idx="0">
                  <c:v>Мар</c:v>
                </c:pt>
                <c:pt idx="1">
                  <c:v>Апр</c:v>
                </c:pt>
                <c:pt idx="2">
                  <c:v>Май</c:v>
                </c:pt>
                <c:pt idx="3">
                  <c:v>Июн</c:v>
                </c:pt>
                <c:pt idx="4">
                  <c:v>Июл</c:v>
                </c:pt>
                <c:pt idx="5">
                  <c:v>Авг</c:v>
                </c:pt>
                <c:pt idx="6">
                  <c:v>Сен</c:v>
                </c:pt>
                <c:pt idx="7">
                  <c:v>Окт</c:v>
                </c:pt>
                <c:pt idx="8">
                  <c:v>Ноя</c:v>
                </c:pt>
                <c:pt idx="9">
                  <c:v>Дек</c:v>
                </c:pt>
                <c:pt idx="10">
                  <c:v>Янв</c:v>
                </c:pt>
              </c:strCache>
            </c:strRef>
          </c:cat>
          <c:val>
            <c:numRef>
              <c:f>Сайт1!$C$5:$M$5</c:f>
              <c:numCache>
                <c:formatCode>0%</c:formatCode>
                <c:ptCount val="11"/>
                <c:pt idx="0">
                  <c:v>0.3</c:v>
                </c:pt>
                <c:pt idx="1">
                  <c:v>0.31</c:v>
                </c:pt>
                <c:pt idx="2">
                  <c:v>0.3</c:v>
                </c:pt>
                <c:pt idx="3">
                  <c:v>0.33</c:v>
                </c:pt>
                <c:pt idx="4">
                  <c:v>0.03</c:v>
                </c:pt>
                <c:pt idx="5">
                  <c:v>0.02</c:v>
                </c:pt>
                <c:pt idx="6">
                  <c:v>0.01</c:v>
                </c:pt>
                <c:pt idx="7">
                  <c:v>0.04</c:v>
                </c:pt>
                <c:pt idx="8">
                  <c:v>0.03</c:v>
                </c:pt>
                <c:pt idx="9">
                  <c:v>0.17</c:v>
                </c:pt>
                <c:pt idx="10">
                  <c:v>0.48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C1-4135-B3E2-98E2CA5C3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231968"/>
        <c:axId val="236232360"/>
      </c:lineChart>
      <c:catAx>
        <c:axId val="236231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/>
                  <a:t>Дата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232360"/>
        <c:crosses val="autoZero"/>
        <c:auto val="1"/>
        <c:lblAlgn val="ctr"/>
        <c:lblOffset val="100"/>
        <c:noMultiLvlLbl val="0"/>
      </c:catAx>
      <c:valAx>
        <c:axId val="236232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/>
                  <a:t>Запросы в топ 10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231968"/>
        <c:crosses val="autoZero"/>
        <c:crossBetween val="between"/>
      </c:valAx>
      <c:valAx>
        <c:axId val="23623275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/>
                  <a:t>Количество ссылок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233144"/>
        <c:crosses val="max"/>
        <c:crossBetween val="between"/>
      </c:valAx>
      <c:catAx>
        <c:axId val="236233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6232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000"/>
              <a:t>Название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Сайт2!$B$3</c:f>
              <c:strCache>
                <c:ptCount val="1"/>
                <c:pt idx="0">
                  <c:v>Количество ссылок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Сайт2!$C$2:$M$2</c:f>
              <c:strCache>
                <c:ptCount val="11"/>
                <c:pt idx="0">
                  <c:v>Мар</c:v>
                </c:pt>
                <c:pt idx="1">
                  <c:v>Апр</c:v>
                </c:pt>
                <c:pt idx="2">
                  <c:v>Май</c:v>
                </c:pt>
                <c:pt idx="3">
                  <c:v>Июн</c:v>
                </c:pt>
                <c:pt idx="4">
                  <c:v>Июл</c:v>
                </c:pt>
                <c:pt idx="5">
                  <c:v>Авг</c:v>
                </c:pt>
                <c:pt idx="6">
                  <c:v>Сен</c:v>
                </c:pt>
                <c:pt idx="7">
                  <c:v>Окт</c:v>
                </c:pt>
                <c:pt idx="8">
                  <c:v>Ноя</c:v>
                </c:pt>
                <c:pt idx="9">
                  <c:v>Дек</c:v>
                </c:pt>
                <c:pt idx="10">
                  <c:v>Янв</c:v>
                </c:pt>
              </c:strCache>
            </c:strRef>
          </c:cat>
          <c:val>
            <c:numRef>
              <c:f>Сайт2!$C$4:$M$4</c:f>
              <c:numCache>
                <c:formatCode>#,##0</c:formatCode>
                <c:ptCount val="11"/>
                <c:pt idx="0">
                  <c:v>1128</c:v>
                </c:pt>
                <c:pt idx="1">
                  <c:v>1350</c:v>
                </c:pt>
                <c:pt idx="2">
                  <c:v>1397</c:v>
                </c:pt>
                <c:pt idx="3">
                  <c:v>1097</c:v>
                </c:pt>
                <c:pt idx="4">
                  <c:v>1253</c:v>
                </c:pt>
                <c:pt idx="5">
                  <c:v>1076</c:v>
                </c:pt>
                <c:pt idx="6">
                  <c:v>535</c:v>
                </c:pt>
                <c:pt idx="7">
                  <c:v>67</c:v>
                </c:pt>
                <c:pt idx="8">
                  <c:v>106</c:v>
                </c:pt>
                <c:pt idx="9">
                  <c:v>317</c:v>
                </c:pt>
                <c:pt idx="10">
                  <c:v>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7C-4B15-8EB1-7508E28CF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473168"/>
        <c:axId val="187472776"/>
      </c:barChart>
      <c:lineChart>
        <c:grouping val="standard"/>
        <c:varyColors val="0"/>
        <c:ser>
          <c:idx val="1"/>
          <c:order val="1"/>
          <c:tx>
            <c:strRef>
              <c:f>Сайт2!$B$5</c:f>
              <c:strCache>
                <c:ptCount val="1"/>
                <c:pt idx="0">
                  <c:v>Видимость Яндекс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Сайт2!$C$2:$M$2</c:f>
              <c:strCache>
                <c:ptCount val="11"/>
                <c:pt idx="0">
                  <c:v>Мар</c:v>
                </c:pt>
                <c:pt idx="1">
                  <c:v>Апр</c:v>
                </c:pt>
                <c:pt idx="2">
                  <c:v>Май</c:v>
                </c:pt>
                <c:pt idx="3">
                  <c:v>Июн</c:v>
                </c:pt>
                <c:pt idx="4">
                  <c:v>Июл</c:v>
                </c:pt>
                <c:pt idx="5">
                  <c:v>Авг</c:v>
                </c:pt>
                <c:pt idx="6">
                  <c:v>Сен</c:v>
                </c:pt>
                <c:pt idx="7">
                  <c:v>Окт</c:v>
                </c:pt>
                <c:pt idx="8">
                  <c:v>Ноя</c:v>
                </c:pt>
                <c:pt idx="9">
                  <c:v>Дек</c:v>
                </c:pt>
                <c:pt idx="10">
                  <c:v>Янв</c:v>
                </c:pt>
              </c:strCache>
            </c:strRef>
          </c:cat>
          <c:val>
            <c:numRef>
              <c:f>Сайт2!$C$5:$M$5</c:f>
              <c:numCache>
                <c:formatCode>0%</c:formatCode>
                <c:ptCount val="11"/>
                <c:pt idx="0">
                  <c:v>0.29585798816568049</c:v>
                </c:pt>
                <c:pt idx="1">
                  <c:v>0.31</c:v>
                </c:pt>
                <c:pt idx="2">
                  <c:v>0.3</c:v>
                </c:pt>
                <c:pt idx="3">
                  <c:v>0.28402366863905326</c:v>
                </c:pt>
                <c:pt idx="4">
                  <c:v>0.27</c:v>
                </c:pt>
                <c:pt idx="5">
                  <c:v>0.05</c:v>
                </c:pt>
                <c:pt idx="6">
                  <c:v>0.05</c:v>
                </c:pt>
                <c:pt idx="7">
                  <c:v>0.03</c:v>
                </c:pt>
                <c:pt idx="8">
                  <c:v>0.14000000000000001</c:v>
                </c:pt>
                <c:pt idx="9">
                  <c:v>0.34</c:v>
                </c:pt>
                <c:pt idx="10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7C-4B15-8EB1-7508E28CF5A5}"/>
            </c:ext>
          </c:extLst>
        </c:ser>
        <c:ser>
          <c:idx val="2"/>
          <c:order val="2"/>
          <c:tx>
            <c:strRef>
              <c:f>Сайт2!$B$6</c:f>
              <c:strCache>
                <c:ptCount val="1"/>
                <c:pt idx="0">
                  <c:v>Видимость Google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Сайт2!$C$2:$M$2</c:f>
              <c:strCache>
                <c:ptCount val="11"/>
                <c:pt idx="0">
                  <c:v>Мар</c:v>
                </c:pt>
                <c:pt idx="1">
                  <c:v>Апр</c:v>
                </c:pt>
                <c:pt idx="2">
                  <c:v>Май</c:v>
                </c:pt>
                <c:pt idx="3">
                  <c:v>Июн</c:v>
                </c:pt>
                <c:pt idx="4">
                  <c:v>Июл</c:v>
                </c:pt>
                <c:pt idx="5">
                  <c:v>Авг</c:v>
                </c:pt>
                <c:pt idx="6">
                  <c:v>Сен</c:v>
                </c:pt>
                <c:pt idx="7">
                  <c:v>Окт</c:v>
                </c:pt>
                <c:pt idx="8">
                  <c:v>Ноя</c:v>
                </c:pt>
                <c:pt idx="9">
                  <c:v>Дек</c:v>
                </c:pt>
                <c:pt idx="10">
                  <c:v>Янв</c:v>
                </c:pt>
              </c:strCache>
            </c:strRef>
          </c:cat>
          <c:val>
            <c:numRef>
              <c:f>Сайт2!$C$6:$M$6</c:f>
              <c:numCache>
                <c:formatCode>0%</c:formatCode>
                <c:ptCount val="11"/>
                <c:pt idx="0">
                  <c:v>0.10059171597633136</c:v>
                </c:pt>
                <c:pt idx="1">
                  <c:v>0.12</c:v>
                </c:pt>
                <c:pt idx="2">
                  <c:v>0.13</c:v>
                </c:pt>
                <c:pt idx="3">
                  <c:v>0.1242603550295858</c:v>
                </c:pt>
                <c:pt idx="4">
                  <c:v>0.11</c:v>
                </c:pt>
                <c:pt idx="5">
                  <c:v>0.11834319526627218</c:v>
                </c:pt>
                <c:pt idx="6">
                  <c:v>0.06</c:v>
                </c:pt>
                <c:pt idx="7">
                  <c:v>0.04</c:v>
                </c:pt>
                <c:pt idx="8">
                  <c:v>0.03</c:v>
                </c:pt>
                <c:pt idx="9">
                  <c:v>7.0000000000000007E-2</c:v>
                </c:pt>
                <c:pt idx="10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7C-4B15-8EB1-7508E28CF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471992"/>
        <c:axId val="187472384"/>
      </c:lineChart>
      <c:catAx>
        <c:axId val="187471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/>
                  <a:t>Дата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472384"/>
        <c:crosses val="autoZero"/>
        <c:auto val="1"/>
        <c:lblAlgn val="ctr"/>
        <c:lblOffset val="100"/>
        <c:noMultiLvlLbl val="0"/>
      </c:catAx>
      <c:valAx>
        <c:axId val="187472384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dirty="0" smtClean="0"/>
                  <a:t>Запросы </a:t>
                </a:r>
                <a:r>
                  <a:rPr lang="ru-RU" sz="1000" dirty="0"/>
                  <a:t>в ТОП 10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471992"/>
        <c:crosses val="autoZero"/>
        <c:crossBetween val="between"/>
      </c:valAx>
      <c:valAx>
        <c:axId val="1874727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/>
                  <a:t>Количество ссылок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473168"/>
        <c:crosses val="max"/>
        <c:crossBetween val="between"/>
      </c:valAx>
      <c:catAx>
        <c:axId val="187473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472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Сайт3!$B$2</c:f>
              <c:strCache>
                <c:ptCount val="1"/>
                <c:pt idx="0">
                  <c:v>Количество ссылок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Сайт3!$C$1:$M$1</c:f>
              <c:strCache>
                <c:ptCount val="11"/>
                <c:pt idx="0">
                  <c:v>Мар</c:v>
                </c:pt>
                <c:pt idx="1">
                  <c:v>Апр</c:v>
                </c:pt>
                <c:pt idx="2">
                  <c:v>Май</c:v>
                </c:pt>
                <c:pt idx="3">
                  <c:v>Июн</c:v>
                </c:pt>
                <c:pt idx="4">
                  <c:v>Июл</c:v>
                </c:pt>
                <c:pt idx="5">
                  <c:v>Авг</c:v>
                </c:pt>
                <c:pt idx="6">
                  <c:v>Сен</c:v>
                </c:pt>
                <c:pt idx="7">
                  <c:v>Окт</c:v>
                </c:pt>
                <c:pt idx="8">
                  <c:v>Ноя</c:v>
                </c:pt>
                <c:pt idx="9">
                  <c:v>Дек</c:v>
                </c:pt>
                <c:pt idx="10">
                  <c:v>Янв</c:v>
                </c:pt>
              </c:strCache>
            </c:strRef>
          </c:cat>
          <c:val>
            <c:numRef>
              <c:f>Сайт3!$C$3:$M$3</c:f>
              <c:numCache>
                <c:formatCode>General</c:formatCode>
                <c:ptCount val="11"/>
                <c:pt idx="0">
                  <c:v>2459</c:v>
                </c:pt>
                <c:pt idx="1">
                  <c:v>2248</c:v>
                </c:pt>
                <c:pt idx="2">
                  <c:v>2311</c:v>
                </c:pt>
                <c:pt idx="3">
                  <c:v>2254</c:v>
                </c:pt>
                <c:pt idx="4">
                  <c:v>1968</c:v>
                </c:pt>
                <c:pt idx="5">
                  <c:v>2192</c:v>
                </c:pt>
                <c:pt idx="6">
                  <c:v>798</c:v>
                </c:pt>
                <c:pt idx="7">
                  <c:v>264</c:v>
                </c:pt>
                <c:pt idx="8">
                  <c:v>315</c:v>
                </c:pt>
                <c:pt idx="9">
                  <c:v>434</c:v>
                </c:pt>
                <c:pt idx="10">
                  <c:v>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9-43E7-B1EA-4BC90CC5D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1707016"/>
        <c:axId val="241706624"/>
      </c:barChart>
      <c:lineChart>
        <c:grouping val="standard"/>
        <c:varyColors val="0"/>
        <c:ser>
          <c:idx val="1"/>
          <c:order val="1"/>
          <c:tx>
            <c:strRef>
              <c:f>Сайт3!$B$13</c:f>
              <c:strCache>
                <c:ptCount val="1"/>
                <c:pt idx="0">
                  <c:v>Видимость Яндекс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Сайт3!$C$1:$M$1</c:f>
              <c:strCache>
                <c:ptCount val="11"/>
                <c:pt idx="0">
                  <c:v>Мар</c:v>
                </c:pt>
                <c:pt idx="1">
                  <c:v>Апр</c:v>
                </c:pt>
                <c:pt idx="2">
                  <c:v>Май</c:v>
                </c:pt>
                <c:pt idx="3">
                  <c:v>Июн</c:v>
                </c:pt>
                <c:pt idx="4">
                  <c:v>Июл</c:v>
                </c:pt>
                <c:pt idx="5">
                  <c:v>Авг</c:v>
                </c:pt>
                <c:pt idx="6">
                  <c:v>Сен</c:v>
                </c:pt>
                <c:pt idx="7">
                  <c:v>Окт</c:v>
                </c:pt>
                <c:pt idx="8">
                  <c:v>Ноя</c:v>
                </c:pt>
                <c:pt idx="9">
                  <c:v>Дек</c:v>
                </c:pt>
                <c:pt idx="10">
                  <c:v>Янв</c:v>
                </c:pt>
              </c:strCache>
            </c:strRef>
          </c:cat>
          <c:val>
            <c:numRef>
              <c:f>Сайт3!$C$4:$M$4</c:f>
              <c:numCache>
                <c:formatCode>0%</c:formatCode>
                <c:ptCount val="11"/>
                <c:pt idx="0">
                  <c:v>0.3991769547325103</c:v>
                </c:pt>
                <c:pt idx="1">
                  <c:v>0.41</c:v>
                </c:pt>
                <c:pt idx="2">
                  <c:v>0.39</c:v>
                </c:pt>
                <c:pt idx="3">
                  <c:v>0.34567901234567899</c:v>
                </c:pt>
                <c:pt idx="4">
                  <c:v>0.37</c:v>
                </c:pt>
                <c:pt idx="5">
                  <c:v>0.39</c:v>
                </c:pt>
                <c:pt idx="6">
                  <c:v>0.08</c:v>
                </c:pt>
                <c:pt idx="7">
                  <c:v>0.19</c:v>
                </c:pt>
                <c:pt idx="8">
                  <c:v>0.42</c:v>
                </c:pt>
                <c:pt idx="9">
                  <c:v>0.47</c:v>
                </c:pt>
                <c:pt idx="10">
                  <c:v>0.49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D9-43E7-B1EA-4BC90CC5D266}"/>
            </c:ext>
          </c:extLst>
        </c:ser>
        <c:ser>
          <c:idx val="2"/>
          <c:order val="2"/>
          <c:tx>
            <c:strRef>
              <c:f>Сайт3!$B$5</c:f>
              <c:strCache>
                <c:ptCount val="1"/>
                <c:pt idx="0">
                  <c:v>Видимость Google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Сайт3!$C$1:$M$1</c:f>
              <c:strCache>
                <c:ptCount val="11"/>
                <c:pt idx="0">
                  <c:v>Мар</c:v>
                </c:pt>
                <c:pt idx="1">
                  <c:v>Апр</c:v>
                </c:pt>
                <c:pt idx="2">
                  <c:v>Май</c:v>
                </c:pt>
                <c:pt idx="3">
                  <c:v>Июн</c:v>
                </c:pt>
                <c:pt idx="4">
                  <c:v>Июл</c:v>
                </c:pt>
                <c:pt idx="5">
                  <c:v>Авг</c:v>
                </c:pt>
                <c:pt idx="6">
                  <c:v>Сен</c:v>
                </c:pt>
                <c:pt idx="7">
                  <c:v>Окт</c:v>
                </c:pt>
                <c:pt idx="8">
                  <c:v>Ноя</c:v>
                </c:pt>
                <c:pt idx="9">
                  <c:v>Дек</c:v>
                </c:pt>
                <c:pt idx="10">
                  <c:v>Янв</c:v>
                </c:pt>
              </c:strCache>
            </c:strRef>
          </c:cat>
          <c:val>
            <c:numRef>
              <c:f>Сайт3!$C$5:$M$5</c:f>
              <c:numCache>
                <c:formatCode>0%</c:formatCode>
                <c:ptCount val="11"/>
                <c:pt idx="0">
                  <c:v>0.18518518518518517</c:v>
                </c:pt>
                <c:pt idx="1">
                  <c:v>0.21</c:v>
                </c:pt>
                <c:pt idx="2">
                  <c:v>0.14000000000000001</c:v>
                </c:pt>
                <c:pt idx="3">
                  <c:v>0.23045267489711935</c:v>
                </c:pt>
                <c:pt idx="4">
                  <c:v>0.22</c:v>
                </c:pt>
                <c:pt idx="5">
                  <c:v>0.23045267489711935</c:v>
                </c:pt>
                <c:pt idx="6">
                  <c:v>0.09</c:v>
                </c:pt>
                <c:pt idx="7">
                  <c:v>0.08</c:v>
                </c:pt>
                <c:pt idx="8">
                  <c:v>0.09</c:v>
                </c:pt>
                <c:pt idx="9">
                  <c:v>0.13</c:v>
                </c:pt>
                <c:pt idx="10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D9-43E7-B1EA-4BC90CC5D2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1705840"/>
        <c:axId val="241706232"/>
      </c:lineChart>
      <c:catAx>
        <c:axId val="241705840"/>
        <c:scaling>
          <c:orientation val="minMax"/>
        </c:scaling>
        <c:delete val="0"/>
        <c:axPos val="b"/>
        <c:title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706232"/>
        <c:crosses val="autoZero"/>
        <c:auto val="1"/>
        <c:lblAlgn val="ctr"/>
        <c:lblOffset val="100"/>
        <c:noMultiLvlLbl val="0"/>
      </c:catAx>
      <c:valAx>
        <c:axId val="241706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705840"/>
        <c:crosses val="autoZero"/>
        <c:crossBetween val="between"/>
      </c:valAx>
      <c:valAx>
        <c:axId val="241706624"/>
        <c:scaling>
          <c:orientation val="minMax"/>
        </c:scaling>
        <c:delete val="0"/>
        <c:axPos val="r"/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707016"/>
        <c:crosses val="max"/>
        <c:crossBetween val="between"/>
      </c:valAx>
      <c:catAx>
        <c:axId val="241707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1706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Сайт4!$B$2</c:f>
              <c:strCache>
                <c:ptCount val="1"/>
                <c:pt idx="0">
                  <c:v>Количество ссылок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Сайт4!$C$1:$M$1</c:f>
              <c:strCache>
                <c:ptCount val="11"/>
                <c:pt idx="0">
                  <c:v>Мар</c:v>
                </c:pt>
                <c:pt idx="1">
                  <c:v>Апр</c:v>
                </c:pt>
                <c:pt idx="2">
                  <c:v>Май</c:v>
                </c:pt>
                <c:pt idx="3">
                  <c:v>Июн</c:v>
                </c:pt>
                <c:pt idx="4">
                  <c:v>Июл</c:v>
                </c:pt>
                <c:pt idx="5">
                  <c:v>Авг</c:v>
                </c:pt>
                <c:pt idx="6">
                  <c:v>Сен</c:v>
                </c:pt>
                <c:pt idx="7">
                  <c:v>Окт</c:v>
                </c:pt>
                <c:pt idx="8">
                  <c:v>Ноя</c:v>
                </c:pt>
                <c:pt idx="9">
                  <c:v>Дек</c:v>
                </c:pt>
                <c:pt idx="10">
                  <c:v>Янв</c:v>
                </c:pt>
              </c:strCache>
            </c:strRef>
          </c:cat>
          <c:val>
            <c:numRef>
              <c:f>Сайт4!$C$3:$M$3</c:f>
              <c:numCache>
                <c:formatCode>#,##0</c:formatCode>
                <c:ptCount val="11"/>
                <c:pt idx="0">
                  <c:v>13685</c:v>
                </c:pt>
                <c:pt idx="1">
                  <c:v>14175</c:v>
                </c:pt>
                <c:pt idx="2">
                  <c:v>13987</c:v>
                </c:pt>
                <c:pt idx="3">
                  <c:v>12225</c:v>
                </c:pt>
                <c:pt idx="4">
                  <c:v>12277</c:v>
                </c:pt>
                <c:pt idx="5">
                  <c:v>12298</c:v>
                </c:pt>
                <c:pt idx="6">
                  <c:v>46</c:v>
                </c:pt>
                <c:pt idx="7">
                  <c:v>210</c:v>
                </c:pt>
                <c:pt idx="8">
                  <c:v>278</c:v>
                </c:pt>
                <c:pt idx="9">
                  <c:v>601</c:v>
                </c:pt>
                <c:pt idx="10">
                  <c:v>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C5-49FD-9ABB-512A701FA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626736"/>
        <c:axId val="322041992"/>
      </c:barChart>
      <c:lineChart>
        <c:grouping val="standard"/>
        <c:varyColors val="0"/>
        <c:ser>
          <c:idx val="1"/>
          <c:order val="1"/>
          <c:tx>
            <c:strRef>
              <c:f>Сайт4!$B$4</c:f>
              <c:strCache>
                <c:ptCount val="1"/>
                <c:pt idx="0">
                  <c:v>Видимость Яндекс 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Сайт4!$C$1:$M$1</c:f>
              <c:strCache>
                <c:ptCount val="11"/>
                <c:pt idx="0">
                  <c:v>Мар</c:v>
                </c:pt>
                <c:pt idx="1">
                  <c:v>Апр</c:v>
                </c:pt>
                <c:pt idx="2">
                  <c:v>Май</c:v>
                </c:pt>
                <c:pt idx="3">
                  <c:v>Июн</c:v>
                </c:pt>
                <c:pt idx="4">
                  <c:v>Июл</c:v>
                </c:pt>
                <c:pt idx="5">
                  <c:v>Авг</c:v>
                </c:pt>
                <c:pt idx="6">
                  <c:v>Сен</c:v>
                </c:pt>
                <c:pt idx="7">
                  <c:v>Окт</c:v>
                </c:pt>
                <c:pt idx="8">
                  <c:v>Ноя</c:v>
                </c:pt>
                <c:pt idx="9">
                  <c:v>Дек</c:v>
                </c:pt>
                <c:pt idx="10">
                  <c:v>Янв</c:v>
                </c:pt>
              </c:strCache>
            </c:strRef>
          </c:cat>
          <c:val>
            <c:numRef>
              <c:f>Сайт4!$C$4:$M$4</c:f>
              <c:numCache>
                <c:formatCode>0%</c:formatCode>
                <c:ptCount val="11"/>
                <c:pt idx="0">
                  <c:v>0.31832927818329276</c:v>
                </c:pt>
                <c:pt idx="1">
                  <c:v>0.39</c:v>
                </c:pt>
                <c:pt idx="2">
                  <c:v>0.37</c:v>
                </c:pt>
                <c:pt idx="3">
                  <c:v>0.41792197759752803</c:v>
                </c:pt>
                <c:pt idx="4">
                  <c:v>0.35</c:v>
                </c:pt>
                <c:pt idx="5">
                  <c:v>8.8535754824063562E-2</c:v>
                </c:pt>
                <c:pt idx="6">
                  <c:v>0.08</c:v>
                </c:pt>
                <c:pt idx="7">
                  <c:v>0.16</c:v>
                </c:pt>
                <c:pt idx="8">
                  <c:v>0.14000000000000001</c:v>
                </c:pt>
                <c:pt idx="9">
                  <c:v>0.20858895705521471</c:v>
                </c:pt>
                <c:pt idx="10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C5-49FD-9ABB-512A701FA996}"/>
            </c:ext>
          </c:extLst>
        </c:ser>
        <c:ser>
          <c:idx val="2"/>
          <c:order val="2"/>
          <c:tx>
            <c:strRef>
              <c:f>Сайт4!$B$5</c:f>
              <c:strCache>
                <c:ptCount val="1"/>
                <c:pt idx="0">
                  <c:v>Видиость Google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cat>
            <c:strRef>
              <c:f>Сайт4!$C$1:$M$1</c:f>
              <c:strCache>
                <c:ptCount val="11"/>
                <c:pt idx="0">
                  <c:v>Мар</c:v>
                </c:pt>
                <c:pt idx="1">
                  <c:v>Апр</c:v>
                </c:pt>
                <c:pt idx="2">
                  <c:v>Май</c:v>
                </c:pt>
                <c:pt idx="3">
                  <c:v>Июн</c:v>
                </c:pt>
                <c:pt idx="4">
                  <c:v>Июл</c:v>
                </c:pt>
                <c:pt idx="5">
                  <c:v>Авг</c:v>
                </c:pt>
                <c:pt idx="6">
                  <c:v>Сен</c:v>
                </c:pt>
                <c:pt idx="7">
                  <c:v>Окт</c:v>
                </c:pt>
                <c:pt idx="8">
                  <c:v>Ноя</c:v>
                </c:pt>
                <c:pt idx="9">
                  <c:v>Дек</c:v>
                </c:pt>
                <c:pt idx="10">
                  <c:v>Янв</c:v>
                </c:pt>
              </c:strCache>
            </c:strRef>
          </c:cat>
          <c:val>
            <c:numRef>
              <c:f>Сайт4!$C$5:$M$5</c:f>
              <c:numCache>
                <c:formatCode>0%</c:formatCode>
                <c:ptCount val="11"/>
                <c:pt idx="0">
                  <c:v>0.41</c:v>
                </c:pt>
                <c:pt idx="1">
                  <c:v>0.38</c:v>
                </c:pt>
                <c:pt idx="2">
                  <c:v>0.35</c:v>
                </c:pt>
                <c:pt idx="3">
                  <c:v>0.39</c:v>
                </c:pt>
                <c:pt idx="4">
                  <c:v>0.37</c:v>
                </c:pt>
                <c:pt idx="5">
                  <c:v>0.35</c:v>
                </c:pt>
                <c:pt idx="6">
                  <c:v>0.13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7.0000000000000007E-2</c:v>
                </c:pt>
                <c:pt idx="10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C5-49FD-9ABB-512A701FA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273520"/>
        <c:axId val="322041600"/>
      </c:lineChart>
      <c:catAx>
        <c:axId val="324273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/>
                  <a:t>Дата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041600"/>
        <c:crosses val="autoZero"/>
        <c:auto val="1"/>
        <c:lblAlgn val="ctr"/>
        <c:lblOffset val="100"/>
        <c:noMultiLvlLbl val="0"/>
      </c:catAx>
      <c:valAx>
        <c:axId val="32204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/>
                  <a:t>Запросы в ТОП 10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273520"/>
        <c:crosses val="autoZero"/>
        <c:crossBetween val="between"/>
      </c:valAx>
      <c:valAx>
        <c:axId val="3220419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/>
                  <a:t>Количество ссылок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626736"/>
        <c:crosses val="max"/>
        <c:crossBetween val="between"/>
      </c:valAx>
      <c:catAx>
        <c:axId val="324626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2041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2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FA5E4-82CB-4394-9FBB-F4C35110476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4C64F-6D6A-4C24-BE94-FCB2EEB3E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97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baseline="0" dirty="0" smtClean="0"/>
              <a:t>План рассказа:</a:t>
            </a:r>
          </a:p>
          <a:p>
            <a:pPr marL="0" indent="0">
              <a:buNone/>
            </a:pPr>
            <a:r>
              <a:rPr lang="ru-RU" b="0" baseline="0" dirty="0" smtClean="0"/>
              <a:t>Ни для кого не секрет, что продвижение ссылками кардинально изменилось с появлением Минусинска. Яндекс и Гугл постоянно соревнуются в устрашении веб</a:t>
            </a:r>
            <a:r>
              <a:rPr lang="en-US" b="0" baseline="0" dirty="0" smtClean="0"/>
              <a:t>-</a:t>
            </a:r>
            <a:r>
              <a:rPr lang="ru-RU" b="0" baseline="0" dirty="0" smtClean="0"/>
              <a:t>мастеров. Гугл Панда – Яндекс АГС – Гугл Пингвин – Яндекс Минусинск. При введении очередного злобного фильтра оптимизаторы нередко мечутся от одного поисковика к другому – а, ладно, не одним Яндексом живы, буду продвигаться под </a:t>
            </a:r>
            <a:r>
              <a:rPr lang="en-US" b="0" baseline="0" dirty="0" smtClean="0"/>
              <a:t>Google </a:t>
            </a:r>
            <a:r>
              <a:rPr lang="ru-RU" b="0" baseline="0" dirty="0" smtClean="0"/>
              <a:t>и наоборот </a:t>
            </a:r>
            <a:r>
              <a:rPr lang="ru-RU" b="0" baseline="0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ru-RU" b="0" baseline="0" dirty="0" smtClean="0">
                <a:sym typeface="Wingdings" panose="05000000000000000000" pitchFamily="2" charset="2"/>
              </a:rPr>
              <a:t>Последнее время, правда, не особо удается «метаться» и все больше людей наконец-то стали обращать внимание на рекомендации поисковиков относительно качества сайтов.</a:t>
            </a:r>
          </a:p>
          <a:p>
            <a:pPr marL="0" indent="0">
              <a:buNone/>
            </a:pPr>
            <a:r>
              <a:rPr lang="ru-RU" b="0" dirty="0" smtClean="0"/>
              <a:t>Но еще не все потеряно! Ссылки еще живы!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C64F-6D6A-4C24-BE94-FCB2EEB3E98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22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План рассказа:</a:t>
            </a:r>
          </a:p>
          <a:p>
            <a:r>
              <a:rPr lang="ru-RU" dirty="0" smtClean="0"/>
              <a:t>Мы решили рассмотреть</a:t>
            </a:r>
            <a:r>
              <a:rPr lang="ru-RU" baseline="0" dirty="0" smtClean="0"/>
              <a:t> жизненный цикл тех проектов, которые продвигались в </a:t>
            </a:r>
            <a:r>
              <a:rPr lang="en-US" baseline="0" dirty="0" err="1" smtClean="0"/>
              <a:t>rookee</a:t>
            </a:r>
            <a:r>
              <a:rPr lang="en-US" baseline="0" dirty="0" smtClean="0"/>
              <a:t>, </a:t>
            </a:r>
            <a:r>
              <a:rPr lang="ru-RU" baseline="0" dirty="0" smtClean="0"/>
              <a:t>попали под Минусинск, вышли из под него и при этом остались и работают в системе.</a:t>
            </a:r>
          </a:p>
          <a:p>
            <a:r>
              <a:rPr lang="ru-RU" baseline="0" dirty="0" smtClean="0"/>
              <a:t>Что они делали и чего добились в итоге?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C64F-6D6A-4C24-BE94-FCB2EEB3E98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24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Вопросы:</a:t>
            </a:r>
          </a:p>
          <a:p>
            <a:pPr marL="228600" indent="-228600">
              <a:buAutoNum type="arabicPeriod"/>
            </a:pPr>
            <a:r>
              <a:rPr lang="ru-RU" dirty="0" smtClean="0"/>
              <a:t>Сколько всего</a:t>
            </a:r>
            <a:r>
              <a:rPr lang="ru-RU" baseline="0" dirty="0" smtClean="0"/>
              <a:t> из продвигаемых в </a:t>
            </a:r>
            <a:r>
              <a:rPr lang="en-US" baseline="0" dirty="0" err="1" smtClean="0"/>
              <a:t>rookee</a:t>
            </a:r>
            <a:r>
              <a:rPr lang="en-US" baseline="0" dirty="0" smtClean="0"/>
              <a:t> </a:t>
            </a:r>
            <a:r>
              <a:rPr lang="ru-RU" baseline="0" dirty="0" smtClean="0"/>
              <a:t>сайтов попало под Минусинск? Вроде, 2-3 процента?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	</a:t>
            </a:r>
            <a:r>
              <a:rPr lang="ru-RU" baseline="0" dirty="0" smtClean="0"/>
              <a:t>По официальным данным </a:t>
            </a:r>
            <a:r>
              <a:rPr lang="en-US" baseline="0" dirty="0" err="1" smtClean="0"/>
              <a:t>rookee</a:t>
            </a:r>
            <a:r>
              <a:rPr lang="en-US" baseline="0" dirty="0" smtClean="0"/>
              <a:t> – </a:t>
            </a:r>
            <a:r>
              <a:rPr lang="ru-RU" baseline="0" dirty="0" smtClean="0"/>
              <a:t>это 2-3%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Есть какие-то данные о сайтах, попавших под Минусинск – перестали продвигаться (ушли из </a:t>
            </a:r>
            <a:r>
              <a:rPr lang="en-US" baseline="0" dirty="0" err="1" smtClean="0"/>
              <a:t>rookee</a:t>
            </a:r>
            <a:r>
              <a:rPr lang="ru-RU" baseline="0" dirty="0" smtClean="0"/>
              <a:t>)</a:t>
            </a:r>
            <a:r>
              <a:rPr lang="en-US" baseline="0" dirty="0" smtClean="0"/>
              <a:t>, </a:t>
            </a:r>
            <a:r>
              <a:rPr lang="ru-RU" baseline="0" dirty="0" smtClean="0"/>
              <a:t>просто сняли все ссылки, что-то еще предприняли?</a:t>
            </a: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	</a:t>
            </a:r>
            <a:r>
              <a:rPr lang="ru-RU" baseline="0" dirty="0" smtClean="0"/>
              <a:t>Количественных данных точных нет, но те, кто попадал под фильтр Минусинска многие все бросили и ушли.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План рассказа:</a:t>
            </a:r>
          </a:p>
          <a:p>
            <a:r>
              <a:rPr lang="ru-RU" dirty="0" smtClean="0"/>
              <a:t>На графике показано</a:t>
            </a:r>
            <a:r>
              <a:rPr lang="ru-RU" baseline="0" dirty="0" smtClean="0"/>
              <a:t> абсолютное кол-во ссылок, купленных через </a:t>
            </a:r>
            <a:r>
              <a:rPr lang="en-US" baseline="0" dirty="0" err="1" smtClean="0"/>
              <a:t>Rookee</a:t>
            </a:r>
            <a:r>
              <a:rPr lang="ru-RU" baseline="0" dirty="0" smtClean="0"/>
              <a:t> и процент нахождения в топе продвигаемых запросов.</a:t>
            </a:r>
            <a:endParaRPr lang="en-US" baseline="0" dirty="0" smtClean="0"/>
          </a:p>
          <a:p>
            <a:r>
              <a:rPr lang="ru-RU" baseline="0" dirty="0" smtClean="0"/>
              <a:t>Что случилось? - В июне сайт попал под 3 волну Минусинска. Соответственно, вылетел весь из топа.</a:t>
            </a:r>
          </a:p>
          <a:p>
            <a:r>
              <a:rPr lang="ru-RU" baseline="0" dirty="0" smtClean="0"/>
              <a:t>Что сделали? - Экстренно сняты почти все ссылки.</a:t>
            </a:r>
          </a:p>
          <a:p>
            <a:r>
              <a:rPr lang="ru-RU" baseline="0" dirty="0" smtClean="0"/>
              <a:t>Что в итоге? - В июле с сайта сняли фильтр, но позиции к прежним не вернулись.</a:t>
            </a:r>
          </a:p>
          <a:p>
            <a:r>
              <a:rPr lang="ru-RU" baseline="0" dirty="0" smtClean="0"/>
              <a:t>Что дальше? - Дальше сайт начал снова покупать ссылки, но более качественные. В сентябре ссылки начали попадать в индекс, но в ссылочные </a:t>
            </a:r>
            <a:r>
              <a:rPr lang="ru-RU" baseline="0" dirty="0" err="1" smtClean="0"/>
              <a:t>апы</a:t>
            </a:r>
            <a:r>
              <a:rPr lang="ru-RU" baseline="0" dirty="0" smtClean="0"/>
              <a:t>, которые тогда были, ничего не происходило. В ноябре не было ссылочного </a:t>
            </a:r>
            <a:r>
              <a:rPr lang="ru-RU" baseline="0" dirty="0" err="1" smtClean="0"/>
              <a:t>апа</a:t>
            </a:r>
            <a:r>
              <a:rPr lang="ru-RU" baseline="0" dirty="0" smtClean="0"/>
              <a:t>, зато отчетливо заметны ап октября и декабря.</a:t>
            </a:r>
          </a:p>
          <a:p>
            <a:r>
              <a:rPr lang="ru-RU" baseline="0" dirty="0" smtClean="0"/>
              <a:t>Кроме этого, над сайтом работали! Дубли закрыли, тексты писали и т.п. текстовая оптимизация.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C64F-6D6A-4C24-BE94-FCB2EEB3E98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602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Сайт попал под 6 волну Минусинска.</a:t>
            </a:r>
          </a:p>
          <a:p>
            <a:r>
              <a:rPr lang="ru-RU" dirty="0" smtClean="0"/>
              <a:t>Снял</a:t>
            </a:r>
            <a:r>
              <a:rPr lang="ru-RU" baseline="0" dirty="0" smtClean="0"/>
              <a:t> сначала 70% ссылок, потом еще 20% через месяц.</a:t>
            </a:r>
          </a:p>
          <a:p>
            <a:r>
              <a:rPr lang="ru-RU" dirty="0" smtClean="0"/>
              <a:t>В</a:t>
            </a:r>
            <a:r>
              <a:rPr lang="ru-RU" baseline="0" dirty="0" smtClean="0"/>
              <a:t> ноябре вышел из под фильтра. Слегка подкупил ссылок, которые частично </a:t>
            </a:r>
            <a:r>
              <a:rPr lang="ru-RU" baseline="0" dirty="0" err="1" smtClean="0"/>
              <a:t>проиндексировались</a:t>
            </a:r>
            <a:r>
              <a:rPr lang="ru-RU" baseline="0" dirty="0" smtClean="0"/>
              <a:t> в декабре.</a:t>
            </a:r>
          </a:p>
          <a:p>
            <a:r>
              <a:rPr lang="ru-RU" baseline="0" dirty="0" smtClean="0"/>
              <a:t>В итоге видимость хорошо выросла.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ru-RU" baseline="0" dirty="0" smtClean="0"/>
              <a:t>Когда были ссылочные </a:t>
            </a:r>
            <a:r>
              <a:rPr lang="ru-RU" baseline="0" dirty="0" err="1" smtClean="0"/>
              <a:t>апы</a:t>
            </a:r>
            <a:r>
              <a:rPr lang="ru-RU" baseline="0" dirty="0" smtClean="0"/>
              <a:t>:</a:t>
            </a:r>
          </a:p>
          <a:p>
            <a:r>
              <a:rPr lang="ru-RU" baseline="0" dirty="0" smtClean="0"/>
              <a:t>31 декабря 2015 Ссылочный </a:t>
            </a:r>
            <a:r>
              <a:rPr lang="ru-RU" baseline="0" dirty="0" err="1" smtClean="0"/>
              <a:t>апдейт</a:t>
            </a:r>
            <a:r>
              <a:rPr lang="ru-RU" baseline="0" dirty="0" smtClean="0"/>
              <a:t>: учтены ссылки, попавшие в индекс по 29 ноября 20</a:t>
            </a:r>
          </a:p>
          <a:p>
            <a:r>
              <a:rPr lang="ru-RU" baseline="0" dirty="0" smtClean="0"/>
              <a:t>19 октября 2015 Ссылочный </a:t>
            </a:r>
            <a:r>
              <a:rPr lang="ru-RU" baseline="0" dirty="0" err="1" smtClean="0"/>
              <a:t>апдейт</a:t>
            </a:r>
            <a:r>
              <a:rPr lang="ru-RU" baseline="0" dirty="0" smtClean="0"/>
              <a:t>: учтены ссылки, попавшие в индекс по 2 октября 2015</a:t>
            </a:r>
          </a:p>
          <a:p>
            <a:r>
              <a:rPr lang="ru-RU" baseline="0" dirty="0" smtClean="0"/>
              <a:t>9 октября 2015 Ссылочный </a:t>
            </a:r>
            <a:r>
              <a:rPr lang="ru-RU" baseline="0" dirty="0" err="1" smtClean="0"/>
              <a:t>апдейт</a:t>
            </a:r>
            <a:r>
              <a:rPr lang="ru-RU" baseline="0" dirty="0" smtClean="0"/>
              <a:t>: учтены ссылки, попавшие в индекс по 24 сентября 2015</a:t>
            </a:r>
          </a:p>
          <a:p>
            <a:r>
              <a:rPr lang="ru-RU" baseline="0" dirty="0" smtClean="0"/>
              <a:t>18 сентября 2015 Ссылочный </a:t>
            </a:r>
            <a:r>
              <a:rPr lang="ru-RU" baseline="0" dirty="0" err="1" smtClean="0"/>
              <a:t>апдейт</a:t>
            </a:r>
            <a:r>
              <a:rPr lang="ru-RU" baseline="0" dirty="0" smtClean="0"/>
              <a:t>: учтены ссылки, попавшие в индекс по 4 сентября 2015</a:t>
            </a:r>
          </a:p>
          <a:p>
            <a:r>
              <a:rPr lang="ru-RU" baseline="0" dirty="0" smtClean="0"/>
              <a:t>8 сентября 2015 Ссылочный </a:t>
            </a:r>
            <a:r>
              <a:rPr lang="ru-RU" baseline="0" dirty="0" err="1" smtClean="0"/>
              <a:t>апдейт</a:t>
            </a:r>
            <a:r>
              <a:rPr lang="ru-RU" baseline="0" dirty="0" smtClean="0"/>
              <a:t>: учтены ссылки, попавшие в индекс по 31 августа 2015</a:t>
            </a:r>
          </a:p>
          <a:p>
            <a:r>
              <a:rPr lang="ru-RU" baseline="0" dirty="0" smtClean="0"/>
              <a:t>1 сентября 2015 Ссылочный </a:t>
            </a:r>
            <a:r>
              <a:rPr lang="ru-RU" baseline="0" dirty="0" err="1" smtClean="0"/>
              <a:t>апдейт</a:t>
            </a:r>
            <a:r>
              <a:rPr lang="ru-RU" baseline="0" dirty="0" smtClean="0"/>
              <a:t>: учтены ссылки, попавшие в индекс по 18 августа 2015</a:t>
            </a:r>
          </a:p>
          <a:p>
            <a:r>
              <a:rPr lang="ru-RU" baseline="0" dirty="0" smtClean="0"/>
              <a:t>25 августа 2015 Ссылочный </a:t>
            </a:r>
            <a:r>
              <a:rPr lang="ru-RU" baseline="0" dirty="0" err="1" smtClean="0"/>
              <a:t>апдейт</a:t>
            </a:r>
            <a:r>
              <a:rPr lang="ru-RU" baseline="0" dirty="0" smtClean="0"/>
              <a:t>: учтены ссылки, попавшие в индекс по 9 августа 2015</a:t>
            </a:r>
          </a:p>
          <a:p>
            <a:r>
              <a:rPr lang="ru-RU" baseline="0" dirty="0" smtClean="0"/>
              <a:t>10 августа 2015 Ссылочный </a:t>
            </a:r>
            <a:r>
              <a:rPr lang="ru-RU" baseline="0" dirty="0" err="1" smtClean="0"/>
              <a:t>апдейт</a:t>
            </a:r>
            <a:r>
              <a:rPr lang="ru-RU" baseline="0" dirty="0" smtClean="0"/>
              <a:t>: учтены ссылки, попавшие в индекс по 29 июля 2015</a:t>
            </a:r>
          </a:p>
          <a:p>
            <a:r>
              <a:rPr lang="ru-RU" baseline="0" dirty="0" smtClean="0"/>
              <a:t>30 июля 2015 Ссылочный </a:t>
            </a:r>
            <a:r>
              <a:rPr lang="ru-RU" baseline="0" dirty="0" err="1" smtClean="0"/>
              <a:t>апдейт</a:t>
            </a:r>
            <a:r>
              <a:rPr lang="ru-RU" baseline="0" dirty="0" smtClean="0"/>
              <a:t>: учтены ссылки, попавшие в индекс по 22 июля 2015</a:t>
            </a:r>
          </a:p>
          <a:p>
            <a:r>
              <a:rPr lang="ru-RU" baseline="0" dirty="0" smtClean="0"/>
              <a:t>23 июля 2015 Ссылочный </a:t>
            </a:r>
            <a:r>
              <a:rPr lang="ru-RU" baseline="0" dirty="0" err="1" smtClean="0"/>
              <a:t>апдейт</a:t>
            </a:r>
            <a:r>
              <a:rPr lang="ru-RU" baseline="0" dirty="0" smtClean="0"/>
              <a:t>: учтены ссылки, попавшие в индекс по 15 июля 2015</a:t>
            </a:r>
          </a:p>
          <a:p>
            <a:r>
              <a:rPr lang="ru-RU" baseline="0" dirty="0" smtClean="0"/>
              <a:t>16 июля 2015 Ссылочный </a:t>
            </a:r>
            <a:r>
              <a:rPr lang="ru-RU" baseline="0" dirty="0" err="1" smtClean="0"/>
              <a:t>апдейт</a:t>
            </a:r>
            <a:r>
              <a:rPr lang="ru-RU" baseline="0" dirty="0" smtClean="0"/>
              <a:t>: учтены ссылки, попавшие в индекс по 3 июля 2015</a:t>
            </a:r>
          </a:p>
          <a:p>
            <a:r>
              <a:rPr lang="ru-RU" baseline="0" dirty="0" smtClean="0"/>
              <a:t>6 июля 2015 Ссылочный </a:t>
            </a:r>
            <a:r>
              <a:rPr lang="ru-RU" baseline="0" dirty="0" err="1" smtClean="0"/>
              <a:t>апдейт</a:t>
            </a:r>
            <a:r>
              <a:rPr lang="ru-RU" baseline="0" dirty="0" smtClean="0"/>
              <a:t>: учтены ссылки, попавшие в индекс по 19 июня 2015</a:t>
            </a:r>
          </a:p>
          <a:p>
            <a:r>
              <a:rPr lang="ru-RU" baseline="0" dirty="0" smtClean="0"/>
              <a:t>26 июня 2015 Ссылочный </a:t>
            </a:r>
            <a:r>
              <a:rPr lang="ru-RU" baseline="0" dirty="0" err="1" smtClean="0"/>
              <a:t>апдейт</a:t>
            </a:r>
            <a:r>
              <a:rPr lang="ru-RU" baseline="0" dirty="0" smtClean="0"/>
              <a:t>: учтены ссылки, попавшие в индекс по 7 июня 2015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C64F-6D6A-4C24-BE94-FCB2EEB3E98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1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Сайт попал в 7 волну </a:t>
            </a:r>
            <a:r>
              <a:rPr lang="ru-RU" dirty="0" err="1" smtClean="0"/>
              <a:t>Минусинка</a:t>
            </a:r>
            <a:r>
              <a:rPr lang="ru-RU" dirty="0" smtClean="0"/>
              <a:t>.</a:t>
            </a:r>
            <a:r>
              <a:rPr lang="ru-RU" baseline="0" dirty="0" smtClean="0"/>
              <a:t> Конец августа - начало сентября.</a:t>
            </a:r>
          </a:p>
          <a:p>
            <a:r>
              <a:rPr lang="ru-RU" dirty="0" smtClean="0"/>
              <a:t>Начал</a:t>
            </a:r>
            <a:r>
              <a:rPr lang="ru-RU" baseline="0" dirty="0" smtClean="0"/>
              <a:t> снимать ссылки и удачно вышел очень быстро – уже в октябре.</a:t>
            </a:r>
          </a:p>
          <a:p>
            <a:r>
              <a:rPr lang="ru-RU" dirty="0" smtClean="0"/>
              <a:t>Продолжил</a:t>
            </a:r>
            <a:r>
              <a:rPr lang="ru-RU" baseline="0" dirty="0" smtClean="0"/>
              <a:t> покупать ссылки, но очень мало. Сняв нехорошие ссылки, удалось выйти. Уменьшил ссылочную массу в 5-6 раз</a:t>
            </a:r>
            <a:r>
              <a:rPr lang="ru-RU" baseline="0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C64F-6D6A-4C24-BE94-FCB2EEB3E98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41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Сайт попал под 6 волну Минусинска.</a:t>
            </a:r>
          </a:p>
          <a:p>
            <a:r>
              <a:rPr lang="ru-RU" dirty="0" smtClean="0"/>
              <a:t>Почти</a:t>
            </a:r>
            <a:r>
              <a:rPr lang="ru-RU" baseline="0" dirty="0" smtClean="0"/>
              <a:t> 15к купленных ссылок. Каким-то чудом не попал под первые волны.</a:t>
            </a:r>
          </a:p>
          <a:p>
            <a:r>
              <a:rPr lang="ru-RU" dirty="0" smtClean="0"/>
              <a:t>Вышел из под фильтра в октябре, когда снял все ссылки.</a:t>
            </a:r>
          </a:p>
          <a:p>
            <a:r>
              <a:rPr lang="ru-RU" dirty="0" smtClean="0"/>
              <a:t>Началась осторожная работа над наращиванием хороших ссылок. Позиции</a:t>
            </a:r>
            <a:r>
              <a:rPr lang="ru-RU" baseline="0" dirty="0" smtClean="0"/>
              <a:t> пока не вернулись, но постепенно растут.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C64F-6D6A-4C24-BE94-FCB2EEB3E98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06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План рассказа:</a:t>
            </a:r>
          </a:p>
          <a:p>
            <a:r>
              <a:rPr lang="ru-RU" dirty="0" smtClean="0"/>
              <a:t>Чистить ссылочную массу. И не забывать это делать регулярно, избавляясь от «протухших» ссылок. </a:t>
            </a:r>
          </a:p>
          <a:p>
            <a:endParaRPr lang="ru-RU" dirty="0" smtClean="0"/>
          </a:p>
          <a:p>
            <a:r>
              <a:rPr lang="ru-RU" dirty="0" smtClean="0"/>
              <a:t>Правильная</a:t>
            </a:r>
            <a:r>
              <a:rPr lang="ru-RU" baseline="0" dirty="0" smtClean="0"/>
              <a:t> покупка без сумасшедших закупок тысячами все еще работает и приносит результат.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C64F-6D6A-4C24-BE94-FCB2EEB3E98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916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Вопросы:</a:t>
            </a:r>
          </a:p>
          <a:p>
            <a:r>
              <a:rPr lang="ru-RU" baseline="0" dirty="0" smtClean="0"/>
              <a:t>1. Взяли все проекты, которые покупают ссылки по новому фильтру. Сколько таких проектов??? </a:t>
            </a:r>
          </a:p>
          <a:p>
            <a:pPr marL="0" indent="0">
              <a:buFont typeface="+mj-lt"/>
              <a:buNone/>
            </a:pPr>
            <a:r>
              <a:rPr lang="ru-RU" baseline="0" dirty="0" smtClean="0"/>
              <a:t>	На январь у нас более 30% проектов – т.е. 30% клиентов перешло на новый фильтр.</a:t>
            </a:r>
          </a:p>
          <a:p>
            <a:r>
              <a:rPr lang="ru-RU" baseline="0" dirty="0" smtClean="0"/>
              <a:t>2. Данные на графиках за какой период?</a:t>
            </a:r>
          </a:p>
          <a:p>
            <a:r>
              <a:rPr lang="ru-RU" baseline="0" dirty="0" smtClean="0"/>
              <a:t>	Период середина декабря – январь (полностью).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План рассказа:</a:t>
            </a:r>
            <a:endParaRPr lang="en-US" dirty="0" smtClean="0"/>
          </a:p>
          <a:p>
            <a:r>
              <a:rPr lang="ru-RU" dirty="0" smtClean="0"/>
              <a:t>Это только</a:t>
            </a:r>
            <a:r>
              <a:rPr lang="ru-RU" baseline="0" dirty="0" smtClean="0"/>
              <a:t> первые результаты. Запустились в середине декабря только. С тех пор был только один ап ссылочный 31 декабря. </a:t>
            </a:r>
          </a:p>
          <a:p>
            <a:r>
              <a:rPr lang="ru-RU" baseline="0" dirty="0" smtClean="0"/>
              <a:t>Так что выводы делать рано.</a:t>
            </a:r>
          </a:p>
          <a:p>
            <a:r>
              <a:rPr lang="ru-RU" baseline="0" dirty="0" smtClean="0"/>
              <a:t>Но радует то, что рост больше чем падение.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Что-то конкретное уже будет заметно через пару месяцев. Расскажу об этом на одной из следующих конференций.</a:t>
            </a:r>
            <a:endParaRPr lang="ru-RU" dirty="0" smtClean="0"/>
          </a:p>
          <a:p>
            <a:endParaRPr lang="ru-RU" baseline="0" dirty="0" smtClean="0"/>
          </a:p>
          <a:p>
            <a:r>
              <a:rPr lang="ru-RU" dirty="0" smtClean="0"/>
              <a:t>Отбор</a:t>
            </a:r>
            <a:r>
              <a:rPr lang="ru-RU" baseline="0" dirty="0" smtClean="0"/>
              <a:t> доноров на </a:t>
            </a:r>
            <a:r>
              <a:rPr lang="en-US" baseline="0" dirty="0" smtClean="0"/>
              <a:t>CheckTrust.ru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Плохие отсекаются: АГС, без страниц в индексе, низкие параметры.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Планируем данные в динамике: предугадать умирающие сайты.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C64F-6D6A-4C24-BE94-FCB2EEB3E98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7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Резюме, </a:t>
            </a:r>
            <a:r>
              <a:rPr lang="ru-RU" dirty="0" err="1" smtClean="0"/>
              <a:t>вижимка</a:t>
            </a:r>
            <a:r>
              <a:rPr lang="ru-RU" dirty="0" smtClean="0"/>
              <a:t>!</a:t>
            </a:r>
          </a:p>
          <a:p>
            <a:r>
              <a:rPr lang="ru-RU" dirty="0" smtClean="0"/>
              <a:t>Живой сайт – не ГС созданный только для продажи ссылок.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C64F-6D6A-4C24-BE94-FCB2EEB3E98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26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Ссылки это всего лишь небольшая часть большого механизма продвижения. Совсем не основная, но по прежнему важная. Дают пинок начале.</a:t>
            </a:r>
          </a:p>
          <a:p>
            <a:r>
              <a:rPr lang="ru-RU" dirty="0" smtClean="0"/>
              <a:t>Можно</a:t>
            </a:r>
            <a:r>
              <a:rPr lang="ru-RU" baseline="0" dirty="0" smtClean="0"/>
              <a:t> продвигаться и без ссылок, можно со ссылками в любом случае добиться результата получится.</a:t>
            </a:r>
          </a:p>
          <a:p>
            <a:r>
              <a:rPr lang="ru-RU" baseline="0" dirty="0" smtClean="0"/>
              <a:t>Но если это работает, то почему бы не воспользоваться такой возможностью ускорить достижение необходимого результата в продвижении.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МОЖНО ГОВОРИТЬ: закупка ссылок на свежий (который не покупал ссылок никогда) сайт дает хороший пинок в начале. А потом эффект становится все меньше.  На графике ложится как на полку.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C64F-6D6A-4C24-BE94-FCB2EEB3E98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83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C64F-6D6A-4C24-BE94-FCB2EEB3E98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46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Вопросы:</a:t>
            </a:r>
          </a:p>
          <a:p>
            <a:pPr marL="228600" indent="-228600">
              <a:buAutoNum type="arabicPeriod"/>
            </a:pPr>
            <a:r>
              <a:rPr lang="ru-RU" dirty="0" smtClean="0"/>
              <a:t>Как разбивали группы</a:t>
            </a:r>
            <a:r>
              <a:rPr lang="ru-RU" baseline="0" dirty="0" smtClean="0"/>
              <a:t> на НЧ, СЧ, ВЧ – какие критерии разбивки были?</a:t>
            </a:r>
            <a:endParaRPr lang="en-US" baseline="0" dirty="0" smtClean="0"/>
          </a:p>
          <a:p>
            <a:pPr marL="457200" lvl="1" indent="0">
              <a:buNone/>
            </a:pPr>
            <a:r>
              <a:rPr lang="ru-RU" baseline="0" dirty="0" smtClean="0"/>
              <a:t>Мы выгрузили сначала все запросы в ТОП10. Сняли их частотность. </a:t>
            </a:r>
            <a:endParaRPr lang="en-US" baseline="0" dirty="0" smtClean="0"/>
          </a:p>
          <a:p>
            <a:pPr marL="457200" lvl="1" indent="0">
              <a:buNone/>
            </a:pPr>
            <a:r>
              <a:rPr lang="ru-RU" baseline="0" dirty="0" smtClean="0"/>
              <a:t>НЧ – менее 1000 вводов в поисковую строку в месяц</a:t>
            </a:r>
            <a:endParaRPr lang="en-US" baseline="0" dirty="0" smtClean="0"/>
          </a:p>
          <a:p>
            <a:pPr marL="457200" lvl="1" indent="0">
              <a:buNone/>
            </a:pPr>
            <a:r>
              <a:rPr lang="ru-RU" baseline="0" dirty="0" smtClean="0"/>
              <a:t>СЧ – больше 1000, но меньше 10 000</a:t>
            </a:r>
            <a:endParaRPr lang="en-US" baseline="0" dirty="0" smtClean="0"/>
          </a:p>
          <a:p>
            <a:pPr marL="457200" lvl="1" indent="0">
              <a:buNone/>
            </a:pPr>
            <a:r>
              <a:rPr lang="ru-RU" baseline="0" dirty="0" smtClean="0"/>
              <a:t>ВЧ – больше 10 000 </a:t>
            </a:r>
          </a:p>
          <a:p>
            <a:pPr marL="0" indent="0">
              <a:buNone/>
            </a:pPr>
            <a:r>
              <a:rPr lang="ru-RU" baseline="0" dirty="0" smtClean="0"/>
              <a:t>2. 15 млн это только запросов в топ10? Это суммарно по топам Яндекса и </a:t>
            </a:r>
            <a:r>
              <a:rPr lang="ru-RU" baseline="0" dirty="0" err="1" smtClean="0"/>
              <a:t>Гугла</a:t>
            </a:r>
            <a:r>
              <a:rPr lang="ru-RU" baseline="0" dirty="0" smtClean="0"/>
              <a:t>? Или же для Яндекс отдельная выгрузка, для </a:t>
            </a:r>
            <a:r>
              <a:rPr lang="ru-RU" baseline="0" dirty="0" err="1" smtClean="0"/>
              <a:t>Гугла</a:t>
            </a:r>
            <a:r>
              <a:rPr lang="ru-RU" baseline="0" dirty="0" smtClean="0"/>
              <a:t> отдельная, которые и изучались отдельно?</a:t>
            </a:r>
            <a:endParaRPr lang="en-US" baseline="0" dirty="0" smtClean="0"/>
          </a:p>
          <a:p>
            <a:pPr marL="457200" lvl="1" indent="0">
              <a:buNone/>
            </a:pPr>
            <a:r>
              <a:rPr lang="en-US" baseline="0" dirty="0" smtClean="0"/>
              <a:t>15 </a:t>
            </a:r>
            <a:r>
              <a:rPr lang="ru-RU" baseline="0" dirty="0" smtClean="0"/>
              <a:t>млн. это всего продвигаемых запросов. Каждый месяц брали все запросы и прогоняли их в Яндексе и </a:t>
            </a:r>
            <a:r>
              <a:rPr lang="ru-RU" baseline="0" dirty="0" err="1" smtClean="0"/>
              <a:t>Гугле</a:t>
            </a:r>
            <a:r>
              <a:rPr lang="ru-RU" baseline="0" dirty="0" smtClean="0"/>
              <a:t>. После этого брались только те, что в топ10. Количество или процент в топе сказать нельзя – тайна.</a:t>
            </a:r>
          </a:p>
          <a:p>
            <a:pPr marL="0" lvl="0" indent="0">
              <a:buNone/>
            </a:pPr>
            <a:r>
              <a:rPr lang="ru-RU" baseline="0" dirty="0" smtClean="0"/>
              <a:t>3. Кстати, а можно ли узнать, сколько всего ссылок было куплено на исследуемые запросы – или это тайна?</a:t>
            </a:r>
          </a:p>
          <a:p>
            <a:pPr marL="457200" lvl="1" indent="0">
              <a:buNone/>
            </a:pPr>
            <a:r>
              <a:rPr lang="ru-RU" baseline="0" dirty="0" smtClean="0"/>
              <a:t>Тайна.</a:t>
            </a:r>
          </a:p>
          <a:p>
            <a:pPr marL="0" indent="0">
              <a:buNone/>
            </a:pPr>
            <a:r>
              <a:rPr lang="ru-RU" baseline="0" dirty="0" smtClean="0"/>
              <a:t>4. А кол-во кампаний и запросов за время эксперимента никак не менялось? </a:t>
            </a:r>
            <a:r>
              <a:rPr lang="ru-RU" baseline="0" dirty="0" err="1" smtClean="0"/>
              <a:t>По-любому</a:t>
            </a:r>
            <a:r>
              <a:rPr lang="ru-RU" baseline="0" dirty="0" smtClean="0"/>
              <a:t> какая-то ротация была?</a:t>
            </a:r>
          </a:p>
          <a:p>
            <a:pPr marL="457200" lvl="1" indent="0">
              <a:buNone/>
            </a:pPr>
            <a:r>
              <a:rPr lang="ru-RU" baseline="0" dirty="0" smtClean="0"/>
              <a:t>Ротация конечно была, количество проектов менялось. И запросов тоже менялось. Естественно был спад в </a:t>
            </a:r>
            <a:r>
              <a:rPr lang="ru-RU" baseline="0" dirty="0" err="1" smtClean="0"/>
              <a:t>ТОПе</a:t>
            </a:r>
            <a:r>
              <a:rPr lang="ru-RU" baseline="0" dirty="0" smtClean="0"/>
              <a:t>  </a:t>
            </a:r>
          </a:p>
          <a:p>
            <a:pPr marL="457200" lvl="1" indent="0">
              <a:buNone/>
            </a:pPr>
            <a:r>
              <a:rPr lang="ru-RU" baseline="0" dirty="0" smtClean="0"/>
              <a:t>Если посмотреть общий тренд, то количество запросов, как и количество кампаний снизилось к январю. </a:t>
            </a:r>
          </a:p>
          <a:p>
            <a:pPr marL="457200" lvl="1" indent="0">
              <a:buNone/>
            </a:pPr>
            <a:r>
              <a:rPr lang="ru-RU" baseline="0" dirty="0" smtClean="0"/>
              <a:t>НО! На графиках показано сравнение не абсолютных значений, а взвешенных. </a:t>
            </a:r>
            <a:br>
              <a:rPr lang="ru-RU" baseline="0" dirty="0" smtClean="0"/>
            </a:br>
            <a:r>
              <a:rPr lang="ru-RU" baseline="0" dirty="0" smtClean="0"/>
              <a:t>Количественные изменения – тайна.</a:t>
            </a:r>
          </a:p>
          <a:p>
            <a:pPr marL="0" indent="0">
              <a:buNone/>
            </a:pPr>
            <a:endParaRPr lang="ru-RU" baseline="0" dirty="0" smtClean="0"/>
          </a:p>
          <a:p>
            <a:pPr marL="0" indent="0">
              <a:buNone/>
            </a:pPr>
            <a:r>
              <a:rPr lang="ru-RU" b="1" baseline="0" dirty="0" smtClean="0"/>
              <a:t>План рассказа: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Взяли</a:t>
            </a:r>
            <a:r>
              <a:rPr lang="ru-RU" baseline="0" dirty="0" smtClean="0"/>
              <a:t> выгрузку абсолютно всех запросов, продвигаемы в системе </a:t>
            </a:r>
            <a:r>
              <a:rPr lang="en-US" baseline="0" dirty="0" err="1" smtClean="0"/>
              <a:t>rookee</a:t>
            </a:r>
            <a:r>
              <a:rPr lang="en-US" baseline="0" dirty="0" smtClean="0"/>
              <a:t>, </a:t>
            </a:r>
            <a:r>
              <a:rPr lang="ru-RU" baseline="0" dirty="0" smtClean="0"/>
              <a:t>которые находятся в топ10 выдачи – получилось более 15 млн таких запросов.</a:t>
            </a:r>
          </a:p>
          <a:p>
            <a:pPr marL="0" indent="0">
              <a:buNone/>
            </a:pPr>
            <a:r>
              <a:rPr lang="ru-RU" dirty="0" smtClean="0"/>
              <a:t>Условно разбили запросы на три группы: НЧ, СЧ, ВЧ.</a:t>
            </a:r>
          </a:p>
          <a:p>
            <a:pPr marL="0" indent="0">
              <a:buNone/>
            </a:pPr>
            <a:r>
              <a:rPr lang="ru-RU" dirty="0" smtClean="0"/>
              <a:t>Посмотрели, сколько куплено ссылок на эти запросы в системе. Все ссылки биржевые, т.е. арендные.</a:t>
            </a:r>
          </a:p>
          <a:p>
            <a:pPr marL="0" indent="0">
              <a:buNone/>
            </a:pPr>
            <a:r>
              <a:rPr lang="ru-RU" dirty="0" smtClean="0"/>
              <a:t>Важно, что из месяца в месяц кластер запросов в топ10 менялся. То есть ежемесячно выгружали данные по топу, а не отслеживали один и тот же</a:t>
            </a:r>
            <a:r>
              <a:rPr lang="ru-RU" baseline="0" dirty="0" smtClean="0"/>
              <a:t> взятый изначально кластер ссылок.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C64F-6D6A-4C24-BE94-FCB2EEB3E9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baseline="0" dirty="0" smtClean="0"/>
              <a:t>Вопросы:</a:t>
            </a:r>
          </a:p>
          <a:p>
            <a:r>
              <a:rPr lang="ru-RU" b="0" baseline="0" dirty="0" smtClean="0"/>
              <a:t>Как проверяли индексацию ссылок?</a:t>
            </a:r>
          </a:p>
          <a:p>
            <a:r>
              <a:rPr lang="ru-RU" b="1" baseline="0" dirty="0" smtClean="0"/>
              <a:t>Ответ:</a:t>
            </a:r>
            <a:r>
              <a:rPr lang="ru-RU" b="0" baseline="0" dirty="0" smtClean="0"/>
              <a:t> Индексацию проверяли по индексации страницы. Т.е. берем сохраненную копию (</a:t>
            </a:r>
            <a:r>
              <a:rPr lang="ru-RU" b="0" baseline="0" dirty="0" err="1" smtClean="0"/>
              <a:t>кеш</a:t>
            </a:r>
            <a:r>
              <a:rPr lang="ru-RU" b="0" baseline="0" dirty="0" smtClean="0"/>
              <a:t>) и смотрим есть ли там наша ссылка.</a:t>
            </a:r>
          </a:p>
          <a:p>
            <a:endParaRPr lang="ru-RU" b="1" baseline="0" dirty="0" smtClean="0"/>
          </a:p>
          <a:p>
            <a:r>
              <a:rPr lang="ru-RU" b="1" baseline="0" dirty="0" smtClean="0"/>
              <a:t>План рассказа:</a:t>
            </a:r>
          </a:p>
          <a:p>
            <a:r>
              <a:rPr lang="ru-RU" baseline="0" dirty="0" smtClean="0"/>
              <a:t>Обязательное условие – все ссылки, которые попали в график были в индексе Яндекса. Т.е. не просто ссылки в системе, а именно проиндексированные ссылки.</a:t>
            </a:r>
          </a:p>
          <a:p>
            <a:r>
              <a:rPr lang="ru-RU" baseline="0" dirty="0" smtClean="0"/>
              <a:t>Март – как отправную точку – обозначили за 100%.</a:t>
            </a:r>
          </a:p>
          <a:p>
            <a:r>
              <a:rPr lang="ru-RU" baseline="0" dirty="0" smtClean="0"/>
              <a:t>Напомню, что в мае случилась первая волна «Минусинска». В июле стала заметна сильная тенденция снятия ссылок для НЧ запросов в топе. То есть в топе Яндекса стало больше сайтов в меньшим кол-вом ссылок.</a:t>
            </a:r>
          </a:p>
          <a:p>
            <a:r>
              <a:rPr lang="ru-RU" baseline="0" dirty="0" smtClean="0"/>
              <a:t>В итоге к ноябрю в осталось 43% ссылок к топе. На текущий момент тенденция к снижению ссылок для запросов в топе сильно замедлилась и почти отсутствует.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C64F-6D6A-4C24-BE94-FCB2EEB3E98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861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План рассказа:</a:t>
            </a:r>
          </a:p>
          <a:p>
            <a:r>
              <a:rPr lang="ru-RU" dirty="0" smtClean="0"/>
              <a:t>Почему-то по СЧ запросам снимать</a:t>
            </a:r>
            <a:r>
              <a:rPr lang="ru-RU" baseline="0" dirty="0" smtClean="0"/>
              <a:t> ссылки начали не сразу. Оптимизаторы не поверили Яндексу сначала </a:t>
            </a:r>
            <a:r>
              <a:rPr lang="ru-RU" baseline="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ru-RU" baseline="0" dirty="0" smtClean="0">
                <a:sym typeface="Wingdings" panose="05000000000000000000" pitchFamily="2" charset="2"/>
              </a:rPr>
              <a:t>Резкий обвал количества ссылок заметен в августе и сентябре.</a:t>
            </a:r>
          </a:p>
          <a:p>
            <a:r>
              <a:rPr lang="ru-RU" baseline="0" dirty="0" smtClean="0">
                <a:sym typeface="Wingdings" panose="05000000000000000000" pitchFamily="2" charset="2"/>
              </a:rPr>
              <a:t>Как итог – на текущий день остается 52% ссылок.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C64F-6D6A-4C24-BE94-FCB2EEB3E9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64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План рассказа:</a:t>
            </a:r>
          </a:p>
          <a:p>
            <a:r>
              <a:rPr lang="ru-RU" dirty="0" smtClean="0"/>
              <a:t>Резкий спад количества ссылок начался в июле.</a:t>
            </a:r>
          </a:p>
          <a:p>
            <a:r>
              <a:rPr lang="ru-RU" dirty="0" smtClean="0"/>
              <a:t>Итог на январь – 53% ссылок в топе.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C64F-6D6A-4C24-BE94-FCB2EEB3E98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67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План рассказа:</a:t>
            </a:r>
          </a:p>
          <a:p>
            <a:pPr marL="0" indent="0">
              <a:buNone/>
            </a:pPr>
            <a:r>
              <a:rPr lang="ru-RU" baseline="0" dirty="0" smtClean="0"/>
              <a:t>Приятно, что наши данные практически совпали с данными по заявлению Яндекса.</a:t>
            </a:r>
          </a:p>
          <a:p>
            <a:pPr marL="0" indent="0">
              <a:buNone/>
            </a:pPr>
            <a:r>
              <a:rPr lang="ru-RU" baseline="0" dirty="0" smtClean="0"/>
              <a:t>Не подгоняли, честно </a:t>
            </a:r>
            <a:r>
              <a:rPr lang="ru-RU" baseline="0" dirty="0" smtClean="0">
                <a:sym typeface="Wingdings" panose="05000000000000000000" pitchFamily="2" charset="2"/>
              </a:rPr>
              <a:t></a:t>
            </a:r>
          </a:p>
          <a:p>
            <a:r>
              <a:rPr lang="ru-RU" baseline="0" dirty="0" smtClean="0">
                <a:sym typeface="Wingdings" panose="05000000000000000000" pitchFamily="2" charset="2"/>
              </a:rPr>
              <a:t>Но самое интересное, что к</a:t>
            </a:r>
            <a:r>
              <a:rPr lang="ru-RU" dirty="0" smtClean="0"/>
              <a:t>ол-во ссылок в топе ЗАМЕРЛО!</a:t>
            </a:r>
          </a:p>
          <a:p>
            <a:pPr marL="0" indent="0">
              <a:buNone/>
            </a:pP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C64F-6D6A-4C24-BE94-FCB2EEB3E9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79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План рассказа:</a:t>
            </a:r>
          </a:p>
          <a:p>
            <a:r>
              <a:rPr lang="ru-RU" dirty="0" smtClean="0"/>
              <a:t>Интересный факт: Топы Яндекса и </a:t>
            </a:r>
            <a:r>
              <a:rPr lang="ru-RU" dirty="0" err="1" smtClean="0"/>
              <a:t>Гугла</a:t>
            </a:r>
            <a:r>
              <a:rPr lang="ru-RU" dirty="0" smtClean="0"/>
              <a:t> практически не пересекались. То есть по одним и тем же запросам в разных</a:t>
            </a:r>
            <a:r>
              <a:rPr lang="ru-RU" baseline="0" dirty="0" smtClean="0"/>
              <a:t> ПС разные сайты.</a:t>
            </a:r>
          </a:p>
          <a:p>
            <a:r>
              <a:rPr lang="ru-RU" dirty="0" smtClean="0"/>
              <a:t>Увы, точных цифр по</a:t>
            </a:r>
            <a:r>
              <a:rPr lang="ru-RU" baseline="0" dirty="0" smtClean="0"/>
              <a:t> проценту пересечения у нас нет, трудно посчитать.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Очевидно, что в топе </a:t>
            </a:r>
            <a:r>
              <a:rPr lang="ru-RU" baseline="0" dirty="0" err="1" smtClean="0"/>
              <a:t>Гугла</a:t>
            </a:r>
            <a:r>
              <a:rPr lang="ru-RU" baseline="0" dirty="0" smtClean="0"/>
              <a:t> без ссылок делать нечего, одной только текстовой оптимизации там недостаточно, а поведенческие и коммерческие факторы Гугл чужды. Это нам показывает и график – запросы в топе </a:t>
            </a:r>
            <a:r>
              <a:rPr lang="ru-RU" baseline="0" dirty="0" err="1" smtClean="0"/>
              <a:t>Гугла</a:t>
            </a:r>
            <a:r>
              <a:rPr lang="ru-RU" baseline="0" dirty="0" smtClean="0"/>
              <a:t> держатся при участии ссылок. Надо правильно понимать: не благодаря только ссылкам запросы в топе, но благодаря множеству факторов, среди которых ссылки занимают очень важное место!</a:t>
            </a:r>
          </a:p>
          <a:p>
            <a:endParaRPr lang="ru-RU" baseline="0" dirty="0" smtClean="0"/>
          </a:p>
          <a:p>
            <a:r>
              <a:rPr lang="ru-RU" baseline="0" dirty="0" smtClean="0"/>
              <a:t> Стоит отметить, что каждый месяц топ сильно менялся – на место сайтов, снимающих ссылки, приходили сайты со ссылками. Поэтому значительных изменений на графике не заметно.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C64F-6D6A-4C24-BE94-FCB2EEB3E98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79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План рассказа:</a:t>
            </a:r>
          </a:p>
          <a:p>
            <a:r>
              <a:rPr lang="ru-RU" dirty="0" smtClean="0"/>
              <a:t>Вывод №1</a:t>
            </a:r>
            <a:r>
              <a:rPr lang="ru-RU" baseline="0" dirty="0" smtClean="0"/>
              <a:t> – Яндекс добился своего – подкосил </a:t>
            </a:r>
            <a:r>
              <a:rPr lang="ru-RU" baseline="0" dirty="0" err="1" smtClean="0"/>
              <a:t>ссылкоторговлю</a:t>
            </a:r>
            <a:r>
              <a:rPr lang="ru-RU" baseline="0" dirty="0" smtClean="0"/>
              <a:t> и срезал объёмы продаж ссылок в два раза!</a:t>
            </a:r>
          </a:p>
          <a:p>
            <a:r>
              <a:rPr lang="ru-RU" dirty="0" smtClean="0"/>
              <a:t>Вывод №2 – Ссылки в </a:t>
            </a:r>
            <a:r>
              <a:rPr lang="ru-RU" dirty="0" err="1" smtClean="0"/>
              <a:t>ТОПе</a:t>
            </a:r>
            <a:r>
              <a:rPr lang="ru-RU" dirty="0" smtClean="0"/>
              <a:t> </a:t>
            </a:r>
            <a:r>
              <a:rPr lang="ru-RU" baseline="0" dirty="0" smtClean="0"/>
              <a:t>Яндекса еще есть и они работают. В последнее время их кол-во остается стабильным и не уменьшается.</a:t>
            </a:r>
          </a:p>
          <a:p>
            <a:r>
              <a:rPr lang="ru-RU" baseline="0" dirty="0" smtClean="0"/>
              <a:t>Вывод №3 – </a:t>
            </a:r>
            <a:r>
              <a:rPr lang="en-US" baseline="0" dirty="0" smtClean="0"/>
              <a:t>Google </a:t>
            </a:r>
            <a:r>
              <a:rPr lang="ru-RU" baseline="0" dirty="0" smtClean="0"/>
              <a:t>индексирует ссылки быстрее, но в меньших количествах. В индексе </a:t>
            </a:r>
            <a:r>
              <a:rPr lang="ru-RU" baseline="0" dirty="0" err="1" smtClean="0"/>
              <a:t>Гугла</a:t>
            </a:r>
            <a:r>
              <a:rPr lang="ru-RU" baseline="0" dirty="0" smtClean="0"/>
              <a:t> оказалось на 10-15% меньше ссылок, чем в Яндексе. Гугл не любит малополезные страницы с минимумом контента. Для эффективного продвижения необходимо отбирать именно качественные страницы.</a:t>
            </a:r>
          </a:p>
          <a:p>
            <a:r>
              <a:rPr lang="ru-RU" baseline="0" dirty="0" smtClean="0"/>
              <a:t>Вывод №4 </a:t>
            </a:r>
            <a:r>
              <a:rPr lang="ru-RU" dirty="0" smtClean="0"/>
              <a:t>–</a:t>
            </a:r>
            <a:r>
              <a:rPr lang="ru-RU" baseline="0" dirty="0" smtClean="0"/>
              <a:t> Роль ссылок совсем не основная в ранжировании. Она реально снизилась.</a:t>
            </a:r>
          </a:p>
          <a:p>
            <a:r>
              <a:rPr lang="ru-RU" baseline="0" dirty="0" smtClean="0"/>
              <a:t>Вывод №5 </a:t>
            </a:r>
            <a:r>
              <a:rPr lang="ru-RU" dirty="0" smtClean="0"/>
              <a:t>–</a:t>
            </a:r>
            <a:r>
              <a:rPr lang="ru-RU" baseline="0" dirty="0" smtClean="0"/>
              <a:t> И тем не менее, после снятия ссылок сайт начинает проседать в обоих ПС.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C64F-6D6A-4C24-BE94-FCB2EEB3E98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9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4C64F-6D6A-4C24-BE94-FCB2EEB3E98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32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3FF8-9410-40CD-9899-DB0441874CAC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E0FF-B5C5-48E0-BD14-554F63D7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6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3FF8-9410-40CD-9899-DB0441874CAC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E0FF-B5C5-48E0-BD14-554F63D7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8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3FF8-9410-40CD-9899-DB0441874CAC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E0FF-B5C5-48E0-BD14-554F63D7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66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3FF8-9410-40CD-9899-DB0441874CAC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E0FF-B5C5-48E0-BD14-554F63D7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9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3FF8-9410-40CD-9899-DB0441874CAC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E0FF-B5C5-48E0-BD14-554F63D7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80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3FF8-9410-40CD-9899-DB0441874CAC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E0FF-B5C5-48E0-BD14-554F63D7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54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3FF8-9410-40CD-9899-DB0441874CAC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E0FF-B5C5-48E0-BD14-554F63D7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6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3FF8-9410-40CD-9899-DB0441874CAC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E0FF-B5C5-48E0-BD14-554F63D7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1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3FF8-9410-40CD-9899-DB0441874CAC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E0FF-B5C5-48E0-BD14-554F63D7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9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3FF8-9410-40CD-9899-DB0441874CAC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E0FF-B5C5-48E0-BD14-554F63D7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2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3FF8-9410-40CD-9899-DB0441874CAC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E0FF-B5C5-48E0-BD14-554F63D7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3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33FF8-9410-40CD-9899-DB0441874CAC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DE0FF-B5C5-48E0-BD14-554F63D7E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40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191674"/>
            <a:ext cx="9144000" cy="2666326"/>
          </a:xfrm>
          <a:prstGeom prst="rect">
            <a:avLst/>
          </a:prstGeom>
          <a:gradFill>
            <a:gsLst>
              <a:gs pos="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tx2">
                  <a:lumMod val="7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79825" y="4474895"/>
            <a:ext cx="5584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НАСТОЯЩЕЕ ССЫЛОЧНОГО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9825" y="5274499"/>
            <a:ext cx="5638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dirty="0" smtClean="0">
                <a:solidFill>
                  <a:schemeClr val="bg1"/>
                </a:solidFill>
              </a:rPr>
              <a:t>НОВЫЕ ТРЕНДЫ И ОШИБКИ</a:t>
            </a:r>
            <a:endParaRPr lang="ru-RU" sz="3500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82033" y="5186995"/>
            <a:ext cx="74203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96787" y="6116547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Февраль 2016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3" y="417726"/>
            <a:ext cx="1398587" cy="4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667119"/>
            <a:ext cx="8280400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 smtClean="0"/>
              <a:t>   Сколько ссылок в ТОП 10 </a:t>
            </a:r>
            <a:r>
              <a:rPr lang="en-US" sz="3000" dirty="0" smtClean="0"/>
              <a:t>Google</a:t>
            </a:r>
            <a:r>
              <a:rPr lang="ru-RU" sz="3000" dirty="0" smtClean="0"/>
              <a:t>?</a:t>
            </a:r>
            <a:endParaRPr lang="ru-RU" sz="30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27174"/>
              </p:ext>
            </p:extLst>
          </p:nvPr>
        </p:nvGraphicFramePr>
        <p:xfrm>
          <a:off x="431800" y="1881188"/>
          <a:ext cx="8280400" cy="4278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98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667119"/>
            <a:ext cx="8280400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 smtClean="0"/>
              <a:t>   Итак</a:t>
            </a:r>
            <a:r>
              <a:rPr lang="ru-RU" sz="3000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025" y="1781746"/>
            <a:ext cx="85026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—</a:t>
            </a:r>
            <a:r>
              <a:rPr lang="ru-RU" sz="2000" dirty="0" smtClean="0"/>
              <a:t>   Объем биржевых ссылок в </a:t>
            </a:r>
            <a:r>
              <a:rPr lang="ru-RU" sz="2000" dirty="0" err="1" smtClean="0"/>
              <a:t>ТОПе</a:t>
            </a:r>
            <a:r>
              <a:rPr lang="ru-RU" sz="2000" dirty="0" smtClean="0"/>
              <a:t> Яндекса сократился примерно </a:t>
            </a:r>
            <a:r>
              <a:rPr lang="ru-RU" sz="2000" b="1" dirty="0" smtClean="0">
                <a:solidFill>
                  <a:srgbClr val="0070C0"/>
                </a:solidFill>
              </a:rPr>
              <a:t>ВДВОЕ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</a:p>
          <a:p>
            <a:endParaRPr lang="ru-RU" sz="800" dirty="0" smtClean="0"/>
          </a:p>
          <a:p>
            <a:r>
              <a:rPr lang="ru-RU" sz="2000" b="1" dirty="0" smtClean="0">
                <a:solidFill>
                  <a:srgbClr val="0070C0"/>
                </a:solidFill>
              </a:rPr>
              <a:t>—</a:t>
            </a:r>
            <a:r>
              <a:rPr lang="ru-RU" sz="2000" dirty="0" smtClean="0"/>
              <a:t>   Ссылки играют </a:t>
            </a:r>
            <a:r>
              <a:rPr lang="ru-RU" sz="2000" b="1" dirty="0" smtClean="0">
                <a:solidFill>
                  <a:srgbClr val="0070C0"/>
                </a:solidFill>
              </a:rPr>
              <a:t>МЕНЕЕ</a:t>
            </a:r>
            <a:r>
              <a:rPr lang="ru-RU" sz="2000" dirty="0" smtClean="0"/>
              <a:t> значимую роль в ранжировании. </a:t>
            </a:r>
          </a:p>
          <a:p>
            <a:endParaRPr lang="ru-RU" sz="800" dirty="0" smtClean="0"/>
          </a:p>
          <a:p>
            <a:r>
              <a:rPr lang="ru-RU" sz="2000" b="1" dirty="0" smtClean="0">
                <a:solidFill>
                  <a:srgbClr val="0070C0"/>
                </a:solidFill>
              </a:rPr>
              <a:t>—   </a:t>
            </a:r>
            <a:r>
              <a:rPr lang="en-US" sz="2000" dirty="0" smtClean="0"/>
              <a:t>Google</a:t>
            </a:r>
            <a:r>
              <a:rPr lang="ru-RU" sz="2000" dirty="0" smtClean="0"/>
              <a:t>: продвигаться ссылками </a:t>
            </a:r>
            <a:r>
              <a:rPr lang="ru-RU" sz="2000" b="1" dirty="0" smtClean="0">
                <a:solidFill>
                  <a:srgbClr val="0070C0"/>
                </a:solidFill>
              </a:rPr>
              <a:t>ПРОЩЕ</a:t>
            </a:r>
            <a:r>
              <a:rPr lang="ru-RU" sz="2000" dirty="0" smtClean="0"/>
              <a:t>, и это работает.</a:t>
            </a:r>
          </a:p>
          <a:p>
            <a:endParaRPr lang="ru-RU" dirty="0" smtClean="0"/>
          </a:p>
          <a:p>
            <a:r>
              <a:rPr lang="ru-RU" sz="2000" dirty="0" smtClean="0"/>
              <a:t>Помимо этого:</a:t>
            </a:r>
          </a:p>
          <a:p>
            <a:endParaRPr lang="ru-RU" sz="800" dirty="0" smtClean="0"/>
          </a:p>
          <a:p>
            <a:r>
              <a:rPr lang="ru-RU" sz="2000" b="1" dirty="0" smtClean="0">
                <a:solidFill>
                  <a:srgbClr val="0070C0"/>
                </a:solidFill>
              </a:rPr>
              <a:t>—  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!!!</a:t>
            </a:r>
            <a:r>
              <a:rPr lang="ru-RU" sz="2000" dirty="0" smtClean="0"/>
              <a:t> </a:t>
            </a:r>
            <a:r>
              <a:rPr lang="en-US" sz="2000" dirty="0" smtClean="0"/>
              <a:t>Google </a:t>
            </a:r>
            <a:r>
              <a:rPr lang="ru-RU" sz="2000" dirty="0" smtClean="0"/>
              <a:t>индексирует </a:t>
            </a:r>
            <a:r>
              <a:rPr lang="ru-RU" sz="2000" b="1" dirty="0" smtClean="0">
                <a:solidFill>
                  <a:srgbClr val="0070C0"/>
                </a:solidFill>
              </a:rPr>
              <a:t>МЕНЬШЕ</a:t>
            </a:r>
            <a:r>
              <a:rPr lang="ru-RU" sz="2000" dirty="0" smtClean="0"/>
              <a:t> ссылок, чем Яндекс.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</a:t>
            </a:r>
            <a:endParaRPr lang="ru-RU" sz="800" dirty="0" smtClean="0"/>
          </a:p>
          <a:p>
            <a:r>
              <a:rPr lang="ru-RU" sz="2000" b="1" dirty="0" smtClean="0">
                <a:solidFill>
                  <a:srgbClr val="0070C0"/>
                </a:solidFill>
              </a:rPr>
              <a:t>—</a:t>
            </a:r>
            <a:r>
              <a:rPr lang="ru-RU" sz="2000" dirty="0" smtClean="0"/>
              <a:t>   После уменьшения ссылочной массы сайта </a:t>
            </a:r>
            <a:r>
              <a:rPr lang="ru-RU" sz="2000" b="1" dirty="0" smtClean="0">
                <a:solidFill>
                  <a:srgbClr val="0070C0"/>
                </a:solidFill>
              </a:rPr>
              <a:t>ПОЗИЦИИ ПРОСЕДАЮТ </a:t>
            </a:r>
            <a:r>
              <a:rPr lang="ru-RU" sz="2000" dirty="0" smtClean="0"/>
              <a:t>как в     </a:t>
            </a:r>
          </a:p>
          <a:p>
            <a:r>
              <a:rPr lang="ru-RU" sz="2000" dirty="0" smtClean="0"/>
              <a:t>       Яндексе, так и в </a:t>
            </a:r>
            <a:r>
              <a:rPr lang="en-US" sz="2000" dirty="0" smtClean="0"/>
              <a:t>Google</a:t>
            </a:r>
            <a:r>
              <a:rPr lang="ru-RU" sz="2000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0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81" y="413187"/>
            <a:ext cx="5435819" cy="62615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39613" y="4225160"/>
            <a:ext cx="6302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55D22"/>
                </a:solidFill>
              </a:rPr>
              <a:t>Есть ли жизнь</a:t>
            </a:r>
          </a:p>
          <a:p>
            <a:r>
              <a:rPr lang="ru-RU" sz="4000" b="1" dirty="0" smtClean="0">
                <a:solidFill>
                  <a:srgbClr val="F55D22"/>
                </a:solidFill>
              </a:rPr>
              <a:t>после Минусинска?</a:t>
            </a:r>
          </a:p>
        </p:txBody>
      </p:sp>
    </p:spTree>
    <p:extLst>
      <p:ext uri="{BB962C8B-B14F-4D97-AF65-F5344CB8AC3E}">
        <p14:creationId xmlns:p14="http://schemas.microsoft.com/office/powerpoint/2010/main" val="19450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3648516"/>
            <a:ext cx="3752850" cy="3752850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52425" y="1829322"/>
            <a:ext cx="9144000" cy="5280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Как обычно пытаются выйти из-под Минусинска: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52425" y="2452881"/>
            <a:ext cx="9144000" cy="2300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ru-RU" sz="2000" dirty="0" smtClean="0"/>
              <a:t>Сразу писать письмо Платону.</a:t>
            </a:r>
            <a:endParaRPr lang="en-US" sz="2000" dirty="0" smtClean="0"/>
          </a:p>
          <a:p>
            <a:pPr marL="457200" indent="-457200" algn="l">
              <a:buAutoNum type="arabicPeriod"/>
            </a:pPr>
            <a:r>
              <a:rPr lang="ru-RU" sz="2000" dirty="0" smtClean="0"/>
              <a:t>Снять сразу все ссылки и писать Платону.</a:t>
            </a:r>
            <a:endParaRPr lang="en-US" sz="2000" dirty="0"/>
          </a:p>
          <a:p>
            <a:pPr marL="457200" indent="-457200" algn="l">
              <a:buAutoNum type="arabicPeriod"/>
            </a:pPr>
            <a:r>
              <a:rPr lang="ru-RU" sz="2000" dirty="0" smtClean="0"/>
              <a:t>Снимать ссылки постепенно и периодически писать Платону.</a:t>
            </a:r>
          </a:p>
          <a:p>
            <a:pPr marL="457200" indent="-457200" algn="l">
              <a:buAutoNum type="arabicPeriod"/>
            </a:pPr>
            <a:r>
              <a:rPr lang="ru-RU" sz="2000" dirty="0" smtClean="0"/>
              <a:t>Не писать Платону.</a:t>
            </a:r>
          </a:p>
          <a:p>
            <a:pPr marL="457200" indent="-457200" algn="l">
              <a:buAutoNum type="arabicPeriod"/>
            </a:pPr>
            <a:r>
              <a:rPr lang="ru-RU" sz="2000" dirty="0" smtClean="0"/>
              <a:t>Не снимать ссылки </a:t>
            </a:r>
            <a:r>
              <a:rPr lang="ru-RU" sz="2000" dirty="0" smtClean="0">
                <a:sym typeface="Wingdings" panose="05000000000000000000" pitchFamily="2" charset="2"/>
              </a:rPr>
              <a:t></a:t>
            </a:r>
            <a:endParaRPr lang="ru-RU" sz="2000" dirty="0" smtClean="0"/>
          </a:p>
          <a:p>
            <a:pPr algn="l"/>
            <a:endParaRPr lang="ru-RU" sz="2800" dirty="0" smtClean="0"/>
          </a:p>
          <a:p>
            <a:pPr algn="l"/>
            <a:r>
              <a:rPr lang="ru-RU" sz="2800" dirty="0" smtClean="0"/>
              <a:t>…и все равно ссылки снимать </a:t>
            </a:r>
          </a:p>
          <a:p>
            <a:pPr algn="l"/>
            <a:r>
              <a:rPr lang="ru-RU" sz="2800" dirty="0" smtClean="0"/>
              <a:t>придется…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1800" y="667119"/>
            <a:ext cx="8280400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 smtClean="0"/>
              <a:t>   Минусинск не проблема?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5007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791385"/>
            <a:ext cx="55845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продвигаются сайты после выхода из-под фильтра</a:t>
            </a:r>
          </a:p>
          <a:p>
            <a:endParaRPr lang="ru-RU" sz="800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Кейс №</a:t>
            </a:r>
            <a:r>
              <a:rPr lang="ru-RU" b="1" dirty="0">
                <a:solidFill>
                  <a:srgbClr val="0070C0"/>
                </a:solidFill>
              </a:rPr>
              <a:t>1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397013"/>
              </p:ext>
            </p:extLst>
          </p:nvPr>
        </p:nvGraphicFramePr>
        <p:xfrm>
          <a:off x="431800" y="2781300"/>
          <a:ext cx="8280400" cy="337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1800" y="667119"/>
            <a:ext cx="8280400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 smtClean="0"/>
              <a:t>   Минусинск не проблема?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6508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799" y="1791385"/>
            <a:ext cx="60495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продвигаются сайты после выхода из-под фильтра</a:t>
            </a:r>
          </a:p>
          <a:p>
            <a:endParaRPr lang="ru-RU" sz="800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Кейс №2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023745"/>
              </p:ext>
            </p:extLst>
          </p:nvPr>
        </p:nvGraphicFramePr>
        <p:xfrm>
          <a:off x="431800" y="2807385"/>
          <a:ext cx="8280400" cy="335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1800" y="667119"/>
            <a:ext cx="8280400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 smtClean="0"/>
              <a:t>   Минусинск не проблема?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6072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799" y="1791385"/>
            <a:ext cx="59332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продвигаются сайты после выхода из-под фильтра</a:t>
            </a:r>
          </a:p>
          <a:p>
            <a:endParaRPr lang="ru-RU" sz="800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Кейс №3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674291"/>
              </p:ext>
            </p:extLst>
          </p:nvPr>
        </p:nvGraphicFramePr>
        <p:xfrm>
          <a:off x="431800" y="2781300"/>
          <a:ext cx="8280400" cy="337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1800" y="667119"/>
            <a:ext cx="8280400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 smtClean="0"/>
              <a:t>   Минусинск не проблема?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5517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799" y="1791385"/>
            <a:ext cx="56078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 продвигаются сайты после выхода из-под фильтра</a:t>
            </a:r>
          </a:p>
          <a:p>
            <a:endParaRPr lang="ru-RU" sz="800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Кейс №4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837012"/>
              </p:ext>
            </p:extLst>
          </p:nvPr>
        </p:nvGraphicFramePr>
        <p:xfrm>
          <a:off x="431800" y="2781300"/>
          <a:ext cx="8280400" cy="337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1800" y="667119"/>
            <a:ext cx="8280400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 smtClean="0"/>
              <a:t>   Минусинск не проблема?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05524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95" y="0"/>
            <a:ext cx="4372805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74474" y="0"/>
            <a:ext cx="4369526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66700" y="2481531"/>
            <a:ext cx="8445500" cy="22044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ru-RU" sz="2300" b="1" dirty="0" smtClean="0"/>
              <a:t>Чистить ссылочную массу!</a:t>
            </a:r>
            <a:r>
              <a:rPr lang="ru-RU" sz="2300" dirty="0" smtClean="0"/>
              <a:t>                                                                 И не забывать делать это регулярно.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300" dirty="0" smtClean="0"/>
              <a:t>Продумать ссылочную стратегию и </a:t>
            </a:r>
            <a:r>
              <a:rPr lang="ru-RU" sz="2300" b="1" dirty="0" smtClean="0"/>
              <a:t>закупать качественные</a:t>
            </a:r>
            <a:r>
              <a:rPr lang="ru-RU" sz="2300" dirty="0" smtClean="0"/>
              <a:t> </a:t>
            </a:r>
            <a:r>
              <a:rPr lang="ru-RU" sz="2300" b="1" dirty="0" smtClean="0"/>
              <a:t>ссылки в небольшом количестве.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300" dirty="0" smtClean="0"/>
              <a:t>Продолжать работать над сайтом </a:t>
            </a:r>
          </a:p>
          <a:p>
            <a:pPr algn="l"/>
            <a:r>
              <a:rPr lang="ru-RU" sz="2300" dirty="0"/>
              <a:t> </a:t>
            </a:r>
            <a:r>
              <a:rPr lang="ru-RU" sz="2300" dirty="0" smtClean="0"/>
              <a:t>     (поведенческие и т.п.).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1800" y="1826620"/>
            <a:ext cx="8712200" cy="3868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Что же делать?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1800" y="667119"/>
            <a:ext cx="4339395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    Минусинск не проблема!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640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667119"/>
            <a:ext cx="8280400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 smtClean="0"/>
              <a:t>   </a:t>
            </a:r>
            <a:r>
              <a:rPr lang="en-US" sz="3000" dirty="0" err="1" smtClean="0"/>
              <a:t>Rookee</a:t>
            </a:r>
            <a:r>
              <a:rPr lang="en-US" sz="3000" dirty="0" smtClean="0"/>
              <a:t> + </a:t>
            </a:r>
            <a:r>
              <a:rPr lang="en-US" sz="3000" dirty="0" err="1" smtClean="0"/>
              <a:t>Che</a:t>
            </a:r>
            <a:r>
              <a:rPr lang="ru-RU" sz="3000" dirty="0" smtClean="0"/>
              <a:t>с</a:t>
            </a:r>
            <a:r>
              <a:rPr lang="en-US" sz="3000" dirty="0" err="1" smtClean="0"/>
              <a:t>kTrust</a:t>
            </a:r>
            <a:endParaRPr lang="ru-RU" sz="3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7913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Первые результаты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039655"/>
              </p:ext>
            </p:extLst>
          </p:nvPr>
        </p:nvGraphicFramePr>
        <p:xfrm>
          <a:off x="431800" y="2322335"/>
          <a:ext cx="8280400" cy="3493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5977612"/>
            <a:ext cx="1216025" cy="6080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7" y="6162399"/>
            <a:ext cx="1324883" cy="42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Объект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0" r="7013" b="5892"/>
          <a:stretch/>
        </p:blipFill>
        <p:spPr>
          <a:xfrm>
            <a:off x="431800" y="1041058"/>
            <a:ext cx="4097282" cy="46196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26863" y="1591655"/>
            <a:ext cx="5285337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26862" y="1666590"/>
            <a:ext cx="5285338" cy="6108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Александр «</a:t>
            </a:r>
            <a:r>
              <a:rPr lang="ru-RU" sz="3200" b="1" dirty="0" err="1" smtClean="0">
                <a:solidFill>
                  <a:schemeClr val="bg1"/>
                </a:solidFill>
              </a:rPr>
              <a:t>АлаичЪ</a:t>
            </a:r>
            <a:r>
              <a:rPr lang="ru-RU" sz="3200" b="1" dirty="0" smtClean="0">
                <a:solidFill>
                  <a:schemeClr val="bg1"/>
                </a:solidFill>
              </a:rPr>
              <a:t>» </a:t>
            </a:r>
            <a:r>
              <a:rPr lang="ru-RU" sz="3200" b="1" dirty="0" err="1" smtClean="0">
                <a:solidFill>
                  <a:schemeClr val="bg1"/>
                </a:solidFill>
              </a:rPr>
              <a:t>Алаев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1543" y="2277455"/>
            <a:ext cx="2360657" cy="386835"/>
          </a:xfrm>
          <a:prstGeom prst="rect">
            <a:avLst/>
          </a:prstGeom>
          <a:solidFill>
            <a:srgbClr val="515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Г. Краснодар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63762" y="2902986"/>
            <a:ext cx="5080238" cy="3868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</a:t>
            </a:r>
            <a:r>
              <a:rPr lang="en-US" dirty="0" smtClean="0"/>
              <a:t>SEO </a:t>
            </a:r>
            <a:r>
              <a:rPr lang="ru-RU" dirty="0" smtClean="0"/>
              <a:t>с 2005 года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29082" y="3458469"/>
            <a:ext cx="4183118" cy="3868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Директор студии «</a:t>
            </a:r>
            <a:r>
              <a:rPr lang="ru-RU" dirty="0" err="1" smtClean="0"/>
              <a:t>АлаичЪ</a:t>
            </a:r>
            <a:r>
              <a:rPr lang="en-US" dirty="0" smtClean="0"/>
              <a:t> </a:t>
            </a:r>
            <a:r>
              <a:rPr lang="ru-RU" dirty="0" smtClean="0"/>
              <a:t>и Ко»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95062" y="4021702"/>
            <a:ext cx="5717138" cy="3868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Идеолог сервиса оценки качества сайтов </a:t>
            </a:r>
            <a:r>
              <a:rPr lang="en-US" dirty="0" smtClean="0"/>
              <a:t>CheckTrust.ru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63762" y="4642032"/>
            <a:ext cx="5080238" cy="3868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Автор </a:t>
            </a:r>
            <a:r>
              <a:rPr lang="en-US" dirty="0" err="1" smtClean="0"/>
              <a:t>seo</a:t>
            </a:r>
            <a:r>
              <a:rPr lang="en-US" dirty="0" smtClean="0"/>
              <a:t>-</a:t>
            </a:r>
            <a:r>
              <a:rPr lang="ru-RU" dirty="0" smtClean="0"/>
              <a:t>софта: </a:t>
            </a:r>
            <a:r>
              <a:rPr lang="en-US" dirty="0" err="1" smtClean="0"/>
              <a:t>FastTrust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ComparseR</a:t>
            </a: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29082" y="5273827"/>
            <a:ext cx="4183118" cy="386835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Автор блога </a:t>
            </a:r>
            <a:r>
              <a:rPr lang="en-US" dirty="0" smtClean="0">
                <a:solidFill>
                  <a:schemeClr val="bg1"/>
                </a:solidFill>
              </a:rPr>
              <a:t>alaev.info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7913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Первые результаты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5977612"/>
            <a:ext cx="1216025" cy="608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7" y="6162399"/>
            <a:ext cx="1324883" cy="423226"/>
          </a:xfrm>
          <a:prstGeom prst="rect">
            <a:avLst/>
          </a:prstGeo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946030"/>
              </p:ext>
            </p:extLst>
          </p:nvPr>
        </p:nvGraphicFramePr>
        <p:xfrm>
          <a:off x="431799" y="2312988"/>
          <a:ext cx="8280401" cy="3510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1800" y="667119"/>
            <a:ext cx="8280400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 smtClean="0"/>
              <a:t>   </a:t>
            </a:r>
            <a:r>
              <a:rPr lang="en-US" sz="3000" dirty="0" err="1" smtClean="0"/>
              <a:t>Rookee</a:t>
            </a:r>
            <a:r>
              <a:rPr lang="en-US" sz="3000" dirty="0" smtClean="0"/>
              <a:t> + </a:t>
            </a:r>
            <a:r>
              <a:rPr lang="en-US" sz="3000" dirty="0" err="1" smtClean="0"/>
              <a:t>Che</a:t>
            </a:r>
            <a:r>
              <a:rPr lang="ru-RU" sz="3000" dirty="0" smtClean="0"/>
              <a:t>с</a:t>
            </a:r>
            <a:r>
              <a:rPr lang="en-US" sz="3000" dirty="0" err="1" smtClean="0"/>
              <a:t>kTrust</a:t>
            </a: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val="320934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7913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Первые результаты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9" y="5977612"/>
            <a:ext cx="1216025" cy="6080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7" y="6162399"/>
            <a:ext cx="1324883" cy="423226"/>
          </a:xfrm>
          <a:prstGeom prst="rect">
            <a:avLst/>
          </a:prstGeo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533895"/>
              </p:ext>
            </p:extLst>
          </p:nvPr>
        </p:nvGraphicFramePr>
        <p:xfrm>
          <a:off x="431801" y="2325603"/>
          <a:ext cx="8280400" cy="3526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1800" y="667119"/>
            <a:ext cx="8280400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 smtClean="0"/>
              <a:t>   </a:t>
            </a:r>
            <a:r>
              <a:rPr lang="en-US" sz="3000" dirty="0" err="1" smtClean="0"/>
              <a:t>Rookee</a:t>
            </a:r>
            <a:r>
              <a:rPr lang="en-US" sz="3000" dirty="0" smtClean="0"/>
              <a:t> + </a:t>
            </a:r>
            <a:r>
              <a:rPr lang="en-US" sz="3000" dirty="0" err="1" smtClean="0"/>
              <a:t>Che</a:t>
            </a:r>
            <a:r>
              <a:rPr lang="ru-RU" sz="3000" dirty="0" smtClean="0"/>
              <a:t>с</a:t>
            </a:r>
            <a:r>
              <a:rPr lang="en-US" sz="3000" dirty="0" err="1" smtClean="0"/>
              <a:t>kTrust</a:t>
            </a: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val="39515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6"/>
          <a:stretch/>
        </p:blipFill>
        <p:spPr>
          <a:xfrm>
            <a:off x="0" y="3390900"/>
            <a:ext cx="9144000" cy="3467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1800" y="667119"/>
            <a:ext cx="8280400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 smtClean="0"/>
              <a:t>   Как (не) надо покупать ссылки</a:t>
            </a: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348265" y="1802505"/>
            <a:ext cx="8021035" cy="19575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Крошка </a:t>
            </a:r>
            <a:r>
              <a:rPr lang="ru-RU" sz="2400" b="1" dirty="0" err="1" smtClean="0"/>
              <a:t>Ссыль</a:t>
            </a:r>
            <a:r>
              <a:rPr lang="ru-RU" sz="2400" dirty="0" smtClean="0"/>
              <a:t> к отцу пришёл, и спросила кроха: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—</a:t>
            </a:r>
            <a:r>
              <a:rPr lang="ru-RU" sz="2400" dirty="0" smtClean="0"/>
              <a:t> Что такое хорошо и что такое плохо?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—</a:t>
            </a:r>
            <a:r>
              <a:rPr lang="ru-RU" sz="2400" dirty="0" smtClean="0"/>
              <a:t> У меня секретов нет…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94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667119"/>
            <a:ext cx="8280400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 smtClean="0"/>
              <a:t>   Как (не) надо покупать ссылки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6925" y="1881188"/>
            <a:ext cx="6800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Использовать много точных вхождений запросов вида: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«пластиковые окна </a:t>
            </a:r>
            <a:r>
              <a:rPr lang="ru-RU" dirty="0" err="1" smtClean="0">
                <a:solidFill>
                  <a:srgbClr val="0070C0"/>
                </a:solidFill>
              </a:rPr>
              <a:t>москва</a:t>
            </a:r>
            <a:r>
              <a:rPr lang="ru-RU" dirty="0" smtClean="0">
                <a:solidFill>
                  <a:srgbClr val="0070C0"/>
                </a:solidFill>
              </a:rPr>
              <a:t> недорого купить».</a:t>
            </a:r>
          </a:p>
          <a:p>
            <a:endParaRPr lang="ru-RU" dirty="0" smtClean="0"/>
          </a:p>
          <a:p>
            <a:r>
              <a:rPr lang="ru-RU" dirty="0" smtClean="0"/>
              <a:t>Использовать много </a:t>
            </a:r>
            <a:r>
              <a:rPr lang="ru-RU" dirty="0" err="1" smtClean="0"/>
              <a:t>безанкорных</a:t>
            </a:r>
            <a:r>
              <a:rPr lang="ru-RU" dirty="0" smtClean="0"/>
              <a:t> ссылок с адресом страницы: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en-US" dirty="0" smtClean="0">
                <a:solidFill>
                  <a:srgbClr val="0070C0"/>
                </a:solidFill>
              </a:rPr>
              <a:t>http://domain.ru/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и т.п.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«тут», «здесь», «там», «на странице» и т.д.</a:t>
            </a:r>
          </a:p>
          <a:p>
            <a:endParaRPr lang="ru-RU" dirty="0" smtClean="0"/>
          </a:p>
          <a:p>
            <a:r>
              <a:rPr lang="ru-RU" dirty="0" smtClean="0"/>
              <a:t>Много внешних ссылок на странице. </a:t>
            </a:r>
          </a:p>
          <a:p>
            <a:endParaRPr lang="ru-RU" dirty="0" smtClean="0"/>
          </a:p>
          <a:p>
            <a:r>
              <a:rPr lang="ru-RU" dirty="0" smtClean="0"/>
              <a:t>Быстрый рост ссылочной массы.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35139" y="1881188"/>
            <a:ext cx="41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—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5139" y="2695610"/>
            <a:ext cx="41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—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5139" y="3793747"/>
            <a:ext cx="41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—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5139" y="4348449"/>
            <a:ext cx="41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—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800" y="1881189"/>
            <a:ext cx="977900" cy="27289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</a:t>
            </a:r>
          </a:p>
          <a:p>
            <a:pPr algn="ctr"/>
            <a:r>
              <a:rPr lang="ru-RU" sz="3200" dirty="0" smtClean="0"/>
              <a:t>Л</a:t>
            </a:r>
          </a:p>
          <a:p>
            <a:pPr algn="ctr"/>
            <a:r>
              <a:rPr lang="ru-RU" sz="3200" dirty="0" smtClean="0"/>
              <a:t>О</a:t>
            </a:r>
          </a:p>
          <a:p>
            <a:pPr algn="ctr"/>
            <a:r>
              <a:rPr lang="ru-RU" sz="3200" dirty="0" smtClean="0"/>
              <a:t>Х</a:t>
            </a:r>
          </a:p>
          <a:p>
            <a:pPr algn="ctr"/>
            <a:r>
              <a:rPr lang="ru-RU" sz="3200" dirty="0"/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29109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667119"/>
            <a:ext cx="8280400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 smtClean="0"/>
              <a:t>   Как (не) надо покупать ссылки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6925" y="1881188"/>
            <a:ext cx="68008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Использование «человеческих» </a:t>
            </a:r>
            <a:r>
              <a:rPr lang="ru-RU" dirty="0" err="1" smtClean="0"/>
              <a:t>анкоров</a:t>
            </a:r>
            <a:r>
              <a:rPr lang="ru-RU" dirty="0" smtClean="0"/>
              <a:t>. Использование уникальных </a:t>
            </a:r>
            <a:r>
              <a:rPr lang="ru-RU" dirty="0" err="1" smtClean="0"/>
              <a:t>анкоров</a:t>
            </a:r>
            <a:r>
              <a:rPr lang="ru-RU" dirty="0" smtClean="0"/>
              <a:t>. Т.е. на каждый </a:t>
            </a:r>
            <a:r>
              <a:rPr lang="ru-RU" dirty="0" err="1" smtClean="0"/>
              <a:t>анкор</a:t>
            </a:r>
            <a:r>
              <a:rPr lang="ru-RU" dirty="0" smtClean="0"/>
              <a:t> не более одной купленной ссылки (для экономии ресурсов можно 2, т.к. индексация ссылок всегда не 100%).</a:t>
            </a:r>
          </a:p>
          <a:p>
            <a:endParaRPr lang="ru-RU" dirty="0" smtClean="0"/>
          </a:p>
          <a:p>
            <a:r>
              <a:rPr lang="ru-RU" dirty="0" smtClean="0"/>
              <a:t>Покупать немного, НО хороших ссылок с живых доноров.</a:t>
            </a:r>
          </a:p>
          <a:p>
            <a:endParaRPr lang="en-US" dirty="0" smtClean="0"/>
          </a:p>
          <a:p>
            <a:r>
              <a:rPr lang="ru-RU" dirty="0" smtClean="0"/>
              <a:t>Получать естественные ссылки.</a:t>
            </a:r>
          </a:p>
          <a:p>
            <a:endParaRPr lang="ru-RU" dirty="0" smtClean="0"/>
          </a:p>
          <a:p>
            <a:r>
              <a:rPr lang="ru-RU" dirty="0" smtClean="0"/>
              <a:t>Вариант </a:t>
            </a:r>
            <a:r>
              <a:rPr lang="ru-RU" dirty="0" err="1" smtClean="0"/>
              <a:t>легкодобываемых</a:t>
            </a:r>
            <a:r>
              <a:rPr lang="ru-RU" dirty="0" smtClean="0"/>
              <a:t> естественных ссылок  - региональные каталоги организаций и компаний.</a:t>
            </a:r>
          </a:p>
          <a:p>
            <a:endParaRPr lang="ru-RU" dirty="0" smtClean="0"/>
          </a:p>
          <a:p>
            <a:r>
              <a:rPr lang="ru-RU" dirty="0" smtClean="0"/>
              <a:t>Чаще проверять доноры на качество. Удалять протухшие ссылки.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35139" y="1881188"/>
            <a:ext cx="41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—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5139" y="3244334"/>
            <a:ext cx="41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—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5139" y="3793747"/>
            <a:ext cx="41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—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5139" y="4348449"/>
            <a:ext cx="41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—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5139" y="5146297"/>
            <a:ext cx="41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—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800" y="1881189"/>
            <a:ext cx="977900" cy="35671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Х</a:t>
            </a:r>
            <a:br>
              <a:rPr lang="ru-RU" sz="3200" dirty="0" smtClean="0"/>
            </a:br>
            <a:r>
              <a:rPr lang="ru-RU" sz="3200" dirty="0" smtClean="0"/>
              <a:t>О</a:t>
            </a:r>
            <a:br>
              <a:rPr lang="ru-RU" sz="3200" dirty="0" smtClean="0"/>
            </a:br>
            <a:r>
              <a:rPr lang="ru-RU" sz="3200" dirty="0" smtClean="0"/>
              <a:t>Р</a:t>
            </a:r>
            <a:br>
              <a:rPr lang="ru-RU" sz="3200" dirty="0" smtClean="0"/>
            </a:br>
            <a:r>
              <a:rPr lang="ru-RU" sz="3200" dirty="0" smtClean="0"/>
              <a:t>О</a:t>
            </a:r>
            <a:br>
              <a:rPr lang="ru-RU" sz="3200" dirty="0" smtClean="0"/>
            </a:br>
            <a:r>
              <a:rPr lang="ru-RU" sz="3200" dirty="0" smtClean="0"/>
              <a:t>Ш</a:t>
            </a:r>
          </a:p>
          <a:p>
            <a:pPr algn="ctr"/>
            <a:r>
              <a:rPr lang="ru-RU" sz="3200" dirty="0" smtClean="0"/>
              <a:t>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85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667119"/>
            <a:ext cx="8280400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 smtClean="0"/>
              <a:t>   В итоге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31800" y="2894992"/>
            <a:ext cx="8393314" cy="18560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2.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Какие </a:t>
            </a:r>
            <a:r>
              <a:rPr lang="ru-RU" sz="2000" b="1" dirty="0">
                <a:solidFill>
                  <a:srgbClr val="0070C0"/>
                </a:solidFill>
              </a:rPr>
              <a:t>ссылки </a:t>
            </a:r>
            <a:r>
              <a:rPr lang="ru-RU" sz="2000" b="1" dirty="0" smtClean="0">
                <a:solidFill>
                  <a:srgbClr val="0070C0"/>
                </a:solidFill>
              </a:rPr>
              <a:t>нужны:</a:t>
            </a:r>
          </a:p>
          <a:p>
            <a:pPr marL="361950">
              <a:buClr>
                <a:srgbClr val="F55D22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70C0"/>
                </a:solidFill>
              </a:rPr>
              <a:t>С </a:t>
            </a:r>
            <a:r>
              <a:rPr lang="ru-RU" sz="2000" dirty="0">
                <a:solidFill>
                  <a:srgbClr val="0070C0"/>
                </a:solidFill>
              </a:rPr>
              <a:t>живых, регулярно обновляемых сайтов</a:t>
            </a:r>
            <a:r>
              <a:rPr lang="ru-RU" sz="2000" dirty="0" smtClean="0">
                <a:solidFill>
                  <a:srgbClr val="0070C0"/>
                </a:solidFill>
              </a:rPr>
              <a:t>. </a:t>
            </a:r>
          </a:p>
          <a:p>
            <a:pPr marL="361950">
              <a:buClr>
                <a:srgbClr val="F55D22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70C0"/>
                </a:solidFill>
              </a:rPr>
              <a:t>С сайтов, сделанных для людей, а не только для продажи ссылок.</a:t>
            </a:r>
          </a:p>
          <a:p>
            <a:pPr marL="361950">
              <a:buClr>
                <a:srgbClr val="F55D22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70C0"/>
                </a:solidFill>
              </a:rPr>
              <a:t>С сайтов, активно посещаемых и используемых людьми.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20675" y="1881188"/>
            <a:ext cx="8391525" cy="122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 smtClean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31800" y="4768087"/>
            <a:ext cx="8391525" cy="7406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rgbClr val="0070C0"/>
                </a:solidFill>
              </a:rPr>
              <a:t>3</a:t>
            </a:r>
            <a:r>
              <a:rPr lang="ru-RU" sz="2200" dirty="0" smtClean="0">
                <a:solidFill>
                  <a:srgbClr val="0070C0"/>
                </a:solidFill>
              </a:rPr>
              <a:t>. 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Ссылочное продвижение сейчас очень сложный и осторожный процесс.   </a:t>
            </a:r>
          </a:p>
          <a:p>
            <a:pPr algn="l"/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  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Того, что было 1 год назад, уже не будет!</a:t>
            </a:r>
            <a:endParaRPr lang="ru-RU" sz="2000" b="1" dirty="0">
              <a:solidFill>
                <a:srgbClr val="0070C0"/>
              </a:solidFill>
            </a:endParaRPr>
          </a:p>
          <a:p>
            <a:pPr algn="l"/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31800" y="1803626"/>
            <a:ext cx="8393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1.  Ссылки еще работают!!! Но ссылки не панацея!!! </a:t>
            </a:r>
          </a:p>
          <a:p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    Деньги нужно вкладывать во всестороннее развитие сайта.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9612" y="4320410"/>
            <a:ext cx="75280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Если ссылки не работают – зачем наказывать 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за их покупку и продажу?</a:t>
            </a:r>
          </a:p>
        </p:txBody>
      </p:sp>
    </p:spTree>
    <p:extLst>
      <p:ext uri="{BB962C8B-B14F-4D97-AF65-F5344CB8AC3E}">
        <p14:creationId xmlns:p14="http://schemas.microsoft.com/office/powerpoint/2010/main" val="35015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375"/>
            <a:ext cx="9156342" cy="53816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1800" y="667119"/>
            <a:ext cx="8280400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 smtClean="0"/>
              <a:t>  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9727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74" y="0"/>
            <a:ext cx="436952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74474" y="0"/>
            <a:ext cx="4369526" cy="685800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800" y="667119"/>
            <a:ext cx="4342674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88187" y="790779"/>
            <a:ext cx="3980902" cy="4384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О чём будем говорить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61772" y="2491495"/>
            <a:ext cx="8350428" cy="29635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100" dirty="0" smtClean="0"/>
              <a:t>Что сейчас происходит с биржевыми ссылками?</a:t>
            </a:r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100" dirty="0" smtClean="0"/>
              <a:t>Есть ли жизнь после Минусинска? Как правильно выйти?</a:t>
            </a:r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100" dirty="0" smtClean="0"/>
              <a:t>Технология </a:t>
            </a:r>
            <a:r>
              <a:rPr lang="en-US" sz="2100" b="1" dirty="0" err="1" smtClean="0"/>
              <a:t>CheckTrust</a:t>
            </a:r>
            <a:r>
              <a:rPr lang="en-US" sz="2100" dirty="0" smtClean="0"/>
              <a:t> </a:t>
            </a:r>
            <a:r>
              <a:rPr lang="ru-RU" sz="2100" dirty="0" smtClean="0"/>
              <a:t>и биржевые ссылки.</a:t>
            </a:r>
            <a:endParaRPr lang="en-US" sz="2100" dirty="0" smtClean="0"/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100" dirty="0" smtClean="0"/>
              <a:t>Как (не) нужно покупать ссылки.</a:t>
            </a:r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100" dirty="0" smtClean="0"/>
              <a:t>Выводы.</a:t>
            </a:r>
            <a:endParaRPr lang="ru-RU" sz="2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1800" y="1826620"/>
            <a:ext cx="8712200" cy="3868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Исследование ссылочного на базе из 15 млн запросов:</a:t>
            </a:r>
          </a:p>
        </p:txBody>
      </p:sp>
    </p:spTree>
    <p:extLst>
      <p:ext uri="{BB962C8B-B14F-4D97-AF65-F5344CB8AC3E}">
        <p14:creationId xmlns:p14="http://schemas.microsoft.com/office/powerpoint/2010/main" val="34317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606"/>
            <a:ext cx="4733925" cy="29432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52876" y="2531133"/>
            <a:ext cx="4879425" cy="1876177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29714" y="2724081"/>
            <a:ext cx="4803924" cy="8333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bg1"/>
                </a:solidFill>
              </a:rPr>
              <a:t>Коллапс</a:t>
            </a:r>
            <a:r>
              <a:rPr lang="en-US" sz="3200" b="1" dirty="0">
                <a:solidFill>
                  <a:schemeClr val="bg1"/>
                </a:solidFill>
              </a:rPr>
              <a:t> SEO</a:t>
            </a:r>
            <a:r>
              <a:rPr lang="ru-RU" sz="3200" b="1" dirty="0">
                <a:solidFill>
                  <a:schemeClr val="bg1"/>
                </a:solidFill>
              </a:rPr>
              <a:t>?!...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Коллапс ссылочного</a:t>
            </a:r>
            <a:r>
              <a:rPr lang="ru-RU" sz="3200" b="1" dirty="0" smtClean="0">
                <a:solidFill>
                  <a:schemeClr val="bg1"/>
                </a:solidFill>
              </a:rPr>
              <a:t>?!...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Ссылки не работают?!...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1799" y="3474446"/>
            <a:ext cx="4077513" cy="4305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1800" y="4046623"/>
            <a:ext cx="6028821" cy="4305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1800" y="2902269"/>
            <a:ext cx="5473344" cy="4305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667119"/>
            <a:ext cx="8280400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9420" y="762464"/>
            <a:ext cx="8280400" cy="4951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chemeClr val="bg1"/>
                </a:solidFill>
              </a:rPr>
              <a:t>Сколько ссылок в ТОП 10?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05550" y="1748284"/>
            <a:ext cx="7506650" cy="7761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За основу для анализа были взяты данные из сервиса </a:t>
            </a:r>
            <a:r>
              <a:rPr lang="en-US" sz="2400" dirty="0" smtClean="0"/>
              <a:t>rookee.ru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66"/>
          <a:stretch/>
        </p:blipFill>
        <p:spPr>
          <a:xfrm>
            <a:off x="431800" y="1785858"/>
            <a:ext cx="610787" cy="7009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3584" y="2760683"/>
            <a:ext cx="75043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Рекламные кампании: более 500 000</a:t>
            </a:r>
          </a:p>
          <a:p>
            <a:pPr lvl="1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Запросы: более 15 000 000</a:t>
            </a:r>
          </a:p>
          <a:p>
            <a:pPr lvl="1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Период анализа: март 2015 – январь 2016</a:t>
            </a:r>
          </a:p>
        </p:txBody>
      </p:sp>
    </p:spTree>
    <p:extLst>
      <p:ext uri="{BB962C8B-B14F-4D97-AF65-F5344CB8AC3E}">
        <p14:creationId xmlns:p14="http://schemas.microsoft.com/office/powerpoint/2010/main" val="25462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623077"/>
              </p:ext>
            </p:extLst>
          </p:nvPr>
        </p:nvGraphicFramePr>
        <p:xfrm>
          <a:off x="431801" y="1658265"/>
          <a:ext cx="8280400" cy="3541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667119"/>
            <a:ext cx="8280400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 smtClean="0"/>
              <a:t>   Сколько ссылок в ТОП 10? Яндекс, НЧ</a:t>
            </a:r>
            <a:endParaRPr lang="ru-RU" sz="30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862114"/>
              </p:ext>
            </p:extLst>
          </p:nvPr>
        </p:nvGraphicFramePr>
        <p:xfrm>
          <a:off x="431800" y="1881188"/>
          <a:ext cx="8280400" cy="4278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85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667119"/>
            <a:ext cx="8280400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 smtClean="0"/>
              <a:t>   Сколько ссылок в ТОП 10? Яндекс, СЧ</a:t>
            </a:r>
            <a:endParaRPr lang="ru-RU" sz="30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49556"/>
              </p:ext>
            </p:extLst>
          </p:nvPr>
        </p:nvGraphicFramePr>
        <p:xfrm>
          <a:off x="431800" y="1881188"/>
          <a:ext cx="8280400" cy="4278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89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667119"/>
            <a:ext cx="8280400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 smtClean="0"/>
              <a:t>   Сколько ссылок в ТОП 10? Яндекс, ВЧ</a:t>
            </a:r>
            <a:endParaRPr lang="ru-RU" sz="30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985205"/>
              </p:ext>
            </p:extLst>
          </p:nvPr>
        </p:nvGraphicFramePr>
        <p:xfrm>
          <a:off x="431800" y="1881188"/>
          <a:ext cx="8280400" cy="4278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25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9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800" y="2864522"/>
            <a:ext cx="8280400" cy="11996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667119"/>
            <a:ext cx="8280400" cy="685800"/>
          </a:xfrm>
          <a:prstGeom prst="rect">
            <a:avLst/>
          </a:prstGeom>
          <a:solidFill>
            <a:srgbClr val="F55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/>
              <a:t>   </a:t>
            </a:r>
            <a:r>
              <a:rPr lang="ru-RU" sz="3000" dirty="0" smtClean="0"/>
              <a:t>Сколько ссылок в ТОП 10 Яндекса?</a:t>
            </a:r>
            <a:endParaRPr lang="ru-RU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1762036"/>
            <a:ext cx="8388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декабре на </a:t>
            </a:r>
            <a:r>
              <a:rPr lang="en-US" sz="2000" dirty="0" err="1" smtClean="0"/>
              <a:t>SEOnews</a:t>
            </a:r>
            <a:r>
              <a:rPr lang="en-US" sz="2000" dirty="0" smtClean="0"/>
              <a:t> </a:t>
            </a:r>
            <a:r>
              <a:rPr lang="ru-RU" sz="2000" dirty="0" smtClean="0"/>
              <a:t>был опубликован комментарий аналитиков Яндекса о результатах работы алгоритма спустя 7 месяцев: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0606" y="3002670"/>
            <a:ext cx="7062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По состоянию на начало декабря ... </a:t>
            </a:r>
            <a:r>
              <a:rPr lang="ru-RU" i="1" dirty="0"/>
              <a:t>З</a:t>
            </a:r>
            <a:r>
              <a:rPr lang="ru-RU" i="1" dirty="0" smtClean="0"/>
              <a:t>а 7 месяцев, прошедших с внедрения «Минусинска», доля SEO-ссылок в Рунете сократилась на 47% ...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1254" y="3002670"/>
            <a:ext cx="4381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>
                <a:solidFill>
                  <a:srgbClr val="F55D22"/>
                </a:solidFill>
              </a:rPr>
              <a:t>«</a:t>
            </a:r>
            <a:endParaRPr lang="ru-RU" sz="4400" dirty="0">
              <a:solidFill>
                <a:srgbClr val="F55D2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66099" y="3002670"/>
            <a:ext cx="4381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>
                <a:solidFill>
                  <a:srgbClr val="F55D22"/>
                </a:solidFill>
              </a:rPr>
              <a:t>»</a:t>
            </a:r>
            <a:endParaRPr lang="ru-RU" sz="4400" dirty="0">
              <a:solidFill>
                <a:srgbClr val="F55D2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850" y="4367510"/>
            <a:ext cx="8388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 данным нашего исследования, для разных типов запросов объем ссылок сократился на  </a:t>
            </a:r>
            <a:r>
              <a:rPr lang="ru-RU" sz="2400" b="1" dirty="0" smtClean="0">
                <a:solidFill>
                  <a:srgbClr val="F55D22"/>
                </a:solidFill>
              </a:rPr>
              <a:t>4</a:t>
            </a:r>
            <a:r>
              <a:rPr lang="en-US" sz="2400" b="1" dirty="0" smtClean="0">
                <a:solidFill>
                  <a:srgbClr val="F55D22"/>
                </a:solidFill>
              </a:rPr>
              <a:t>7</a:t>
            </a:r>
            <a:r>
              <a:rPr lang="ru-RU" sz="2400" b="1" dirty="0" smtClean="0">
                <a:solidFill>
                  <a:srgbClr val="F55D22"/>
                </a:solidFill>
              </a:rPr>
              <a:t>— 5</a:t>
            </a:r>
            <a:r>
              <a:rPr lang="en-US" sz="2400" b="1" dirty="0" smtClean="0">
                <a:solidFill>
                  <a:srgbClr val="F55D22"/>
                </a:solidFill>
              </a:rPr>
              <a:t>7</a:t>
            </a:r>
            <a:r>
              <a:rPr lang="ru-RU" sz="2400" b="1" dirty="0" smtClean="0">
                <a:solidFill>
                  <a:srgbClr val="F55D22"/>
                </a:solidFill>
              </a:rPr>
              <a:t> %</a:t>
            </a:r>
          </a:p>
        </p:txBody>
      </p:sp>
    </p:spTree>
    <p:extLst>
      <p:ext uri="{BB962C8B-B14F-4D97-AF65-F5344CB8AC3E}">
        <p14:creationId xmlns:p14="http://schemas.microsoft.com/office/powerpoint/2010/main" val="4076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1351</TotalTime>
  <Words>2271</Words>
  <Application>Microsoft Office PowerPoint</Application>
  <PresentationFormat>Экран (4:3)</PresentationFormat>
  <Paragraphs>325</Paragraphs>
  <Slides>27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Ingate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Милько</dc:creator>
  <cp:lastModifiedBy>Александр Алаев</cp:lastModifiedBy>
  <cp:revision>144</cp:revision>
  <dcterms:created xsi:type="dcterms:W3CDTF">2016-02-12T08:26:27Z</dcterms:created>
  <dcterms:modified xsi:type="dcterms:W3CDTF">2016-02-15T21:52:23Z</dcterms:modified>
</cp:coreProperties>
</file>