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7" r:id="rId27"/>
    <p:sldId id="280" r:id="rId28"/>
    <p:sldId id="281" r:id="rId29"/>
    <p:sldId id="292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5" r:id="rId41"/>
    <p:sldId id="294" r:id="rId42"/>
    <p:sldId id="298" r:id="rId43"/>
    <p:sldId id="296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9348"/>
            <a:ext cx="9144000" cy="7155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45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143000" y="2846979"/>
            <a:ext cx="6858000" cy="31700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9344"/>
            <a:ext cx="9144000" cy="7155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45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 rot="10800000">
            <a:off x="5930900" y="3175"/>
            <a:ext cx="3213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25438"/>
            <a:ext cx="2514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1338" y="841375"/>
            <a:ext cx="15367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16-17.02.2016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0" y="1709738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altLang="ru-RU" sz="4800">
                <a:solidFill>
                  <a:srgbClr val="C00000"/>
                </a:solidFill>
              </a:rPr>
              <a:t>ПОЧЕМУ ВАМ </a:t>
            </a:r>
            <a:br>
              <a:rPr lang="ru-RU" altLang="ru-RU" sz="4800">
                <a:solidFill>
                  <a:srgbClr val="C00000"/>
                </a:solidFill>
              </a:rPr>
            </a:br>
            <a:r>
              <a:rPr lang="ru-RU" altLang="ru-RU" sz="4800">
                <a:solidFill>
                  <a:srgbClr val="C00000"/>
                </a:solidFill>
              </a:rPr>
              <a:t>НЕ НУЖЕН </a:t>
            </a:r>
            <a:br>
              <a:rPr lang="ru-RU" altLang="ru-RU" sz="4800">
                <a:solidFill>
                  <a:srgbClr val="C00000"/>
                </a:solidFill>
              </a:rPr>
            </a:br>
            <a:r>
              <a:rPr lang="ru-RU" altLang="ru-RU" sz="4800">
                <a:solidFill>
                  <a:srgbClr val="C00000"/>
                </a:solidFill>
              </a:rPr>
              <a:t>КОНТЕНТ-МАРКЕТИНГ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9138" y="5851525"/>
            <a:ext cx="26257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Катерина Ерошина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www.madcats.ru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457700"/>
            <a:ext cx="1714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Давайте считать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57462" y="2844800"/>
            <a:ext cx="6586537" cy="19399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Кто платит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больше 100-150 руб./1000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за </a:t>
            </a:r>
            <a:r>
              <a:rPr lang="en-US" sz="4000" dirty="0" smtClean="0">
                <a:solidFill>
                  <a:schemeClr val="bg1"/>
                </a:solidFill>
              </a:rPr>
              <a:t>SEO</a:t>
            </a:r>
            <a:r>
              <a:rPr lang="ru-RU" sz="4000" dirty="0">
                <a:solidFill>
                  <a:schemeClr val="bg1"/>
                </a:solidFill>
              </a:rPr>
              <a:t>-</a:t>
            </a:r>
            <a:r>
              <a:rPr lang="ru-RU" sz="4000" dirty="0" smtClean="0">
                <a:solidFill>
                  <a:schemeClr val="bg1"/>
                </a:solidFill>
              </a:rPr>
              <a:t>статьи для сайта?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952500" y="1928813"/>
            <a:ext cx="160496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altLang="ru-RU" sz="23900" b="1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Продолжаем считать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788988" y="2035175"/>
            <a:ext cx="7566025" cy="433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mtClean="0"/>
              <a:t>Экспертная статья (качество относительно выше, чем биржевой копирайтинг) – это </a:t>
            </a:r>
            <a:r>
              <a:rPr lang="ru-RU" altLang="ru-RU" b="1" smtClean="0">
                <a:latin typeface="Calibri" panose="020F0502020204030204" pitchFamily="34" charset="0"/>
              </a:rPr>
              <a:t>400+</a:t>
            </a:r>
            <a:r>
              <a:rPr lang="ru-RU" altLang="ru-RU" smtClean="0"/>
              <a:t> руб./1000.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rgbClr val="C00000"/>
                </a:solidFill>
              </a:rPr>
              <a:t>То есть </a:t>
            </a:r>
            <a:r>
              <a:rPr lang="ru-RU" altLang="ru-RU" b="1" smtClean="0">
                <a:solidFill>
                  <a:srgbClr val="C00000"/>
                </a:solidFill>
                <a:latin typeface="Calibri" panose="020F0502020204030204" pitchFamily="34" charset="0"/>
              </a:rPr>
              <a:t>2000-2400</a:t>
            </a:r>
            <a:r>
              <a:rPr lang="ru-RU" altLang="ru-RU" smtClean="0">
                <a:solidFill>
                  <a:srgbClr val="C00000"/>
                </a:solidFill>
              </a:rPr>
              <a:t> руб. за то, что вы привыкли считать по 500-600 руб.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mtClean="0"/>
              <a:t>Для разогрева паблика нужно делать 4-5 статей* в неделю (10 000 руб./неделю, </a:t>
            </a:r>
            <a:r>
              <a:rPr lang="ru-RU" altLang="ru-RU" b="1" smtClean="0">
                <a:solidFill>
                  <a:srgbClr val="C00000"/>
                </a:solidFill>
                <a:latin typeface="Calibri" panose="020F0502020204030204" pitchFamily="34" charset="0"/>
              </a:rPr>
              <a:t>40 000 руб./месяц</a:t>
            </a:r>
            <a:r>
              <a:rPr lang="ru-RU" altLang="ru-RU" smtClean="0"/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Продолжаем считать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2295525"/>
            <a:ext cx="6858000" cy="3201988"/>
          </a:xfrm>
        </p:spPr>
        <p:txBody>
          <a:bodyPr/>
          <a:lstStyle/>
          <a:p>
            <a:pPr fontAlgn="auto">
              <a:defRPr/>
            </a:pPr>
            <a:r>
              <a:rPr lang="ru-RU" dirty="0" smtClean="0"/>
              <a:t>И это только контент.</a:t>
            </a:r>
          </a:p>
          <a:p>
            <a:pPr marL="396875" fontAlgn="auto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А его еще надо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подготовить (анализ),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согласовать (время)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и доставить (деньги).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Чувствуете?</a:t>
            </a:r>
          </a:p>
        </p:txBody>
      </p:sp>
      <p:pic>
        <p:nvPicPr>
          <p:cNvPr id="14339" name="Picture 2" descr="http://static1.squarespace.com/static/53db0dfae4b0fef6abe13cd3/t/53e52e35e4b0781694aef39e/1407528507492/high_cost_of_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295525"/>
            <a:ext cx="64420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КМ вообще не про тексты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Это маркетинг с использованием разных видов контента.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ctiverain.com/image_store/uploads/agents/ebates1204/files/hoo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321050"/>
            <a:ext cx="6188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Хорошая новость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317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 много умеете.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Плохая новость</a:t>
            </a:r>
          </a:p>
        </p:txBody>
      </p:sp>
      <p:pic>
        <p:nvPicPr>
          <p:cNvPr id="17411" name="Picture 2" descr="http://activerain.com/image_store/uploads/agents/ebates1204/files/hoo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321050"/>
            <a:ext cx="6188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4595813" cy="172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 умеете не всё.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Некоторых специалистов у вас нет.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Работы по КМ: подготовка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537450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1. Узнать, что на самом деле интересует клиентов нашего клиента.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То есть собрать расширенное сем.ядро, раскопать перспективные кластеры и расширить их еще.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Работы по КМ: подготовка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656513" cy="3392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1а. Сопоставить собранную семантику реальности клиента.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Найти пересечение семантики и маржинальных продуктов.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Удивиться.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Пересобрать семантику ;)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Работы по КМ: стратегия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318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2. Нарисовать </a:t>
            </a:r>
            <a:r>
              <a:rPr lang="en-US" altLang="ru-RU" smtClean="0">
                <a:solidFill>
                  <a:srgbClr val="C00000"/>
                </a:solidFill>
              </a:rPr>
              <a:t>customer journey map</a:t>
            </a:r>
            <a:r>
              <a:rPr lang="ru-RU" altLang="ru-RU" smtClean="0"/>
              <a:t> и разложить по нему контент разных типов и разных уровней (информационный, вовлекающий, продающий).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Положить на это семантику.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Не верьте Шахову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2295525"/>
            <a:ext cx="6858000" cy="4286250"/>
          </a:xfrm>
        </p:spPr>
        <p:txBody>
          <a:bodyPr/>
          <a:lstStyle/>
          <a:p>
            <a:pPr marL="742950" indent="-742950" fontAlgn="auto">
              <a:buFont typeface="+mj-lt"/>
              <a:buAutoNum type="arabicPeriod"/>
              <a:defRPr/>
            </a:pPr>
            <a:r>
              <a:rPr lang="ru-RU" dirty="0" smtClean="0"/>
              <a:t>Контент-маркетинг надо было начинать делать в 2000-х, когда ПС говорили вам: «делайте сайты для людей».</a:t>
            </a:r>
          </a:p>
          <a:p>
            <a:pPr fontAlgn="auto">
              <a:defRPr/>
            </a:pPr>
            <a:r>
              <a:rPr lang="ru-RU" dirty="0" smtClean="0"/>
              <a:t>Момент упущен.</a:t>
            </a:r>
          </a:p>
          <a:p>
            <a:pPr fontAlgn="auto">
              <a:defRPr/>
            </a:pPr>
            <a:r>
              <a:rPr lang="ru-RU" dirty="0" smtClean="0">
                <a:solidFill>
                  <a:srgbClr val="C00000"/>
                </a:solidFill>
              </a:rPr>
              <a:t>Вы </a:t>
            </a:r>
            <a:r>
              <a:rPr lang="ru-RU" dirty="0" err="1" smtClean="0">
                <a:solidFill>
                  <a:srgbClr val="C00000"/>
                </a:solidFill>
              </a:rPr>
              <a:t>заспамили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инфополе</a:t>
            </a:r>
            <a:r>
              <a:rPr lang="ru-RU" dirty="0" smtClean="0">
                <a:solidFill>
                  <a:srgbClr val="C00000"/>
                </a:solidFill>
              </a:rPr>
              <a:t> и вырастили поколения </a:t>
            </a:r>
            <a:r>
              <a:rPr lang="ru-RU" dirty="0" err="1" smtClean="0">
                <a:solidFill>
                  <a:srgbClr val="C00000"/>
                </a:solidFill>
              </a:rPr>
              <a:t>недокопирайтеров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Работы по КМ: стратегия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2а. Внезапно обнаружить, что ядро стратегии составят фото,</a:t>
            </a:r>
            <a:r>
              <a:rPr lang="en-US" altLang="ru-RU" smtClean="0"/>
              <a:t> </a:t>
            </a:r>
            <a:r>
              <a:rPr lang="ru-RU" altLang="ru-RU" smtClean="0"/>
              <a:t>видео или графика.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Удивиться.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Начать искать исполнителя.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Работы по КМ: стратегия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669213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2б. Внезапно узнать, что ваши лучшие </a:t>
            </a:r>
            <a:r>
              <a:rPr lang="ru-RU" altLang="ru-RU" i="1" smtClean="0"/>
              <a:t>(читай: дешевые и быстрые) </a:t>
            </a:r>
            <a:r>
              <a:rPr lang="ru-RU" altLang="ru-RU" smtClean="0"/>
              <a:t>копирайтеры плохо справляются с экспертным контентом.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Огорчиться.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Начать искать исполнителя.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Работы по КМ: стратегия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523163" cy="378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2в. Оторваться от сайта и осознать, что основную часть контента нужно будет размещать вовне.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Устали уже огорчаться.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Начать искать СММщика (или пиарщика?)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Подсчитать затраты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398713"/>
            <a:ext cx="7312025" cy="444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mtClean="0"/>
              <a:t>40+ тыс. только за статьи (если стратегия опирается на статьи).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mtClean="0"/>
              <a:t>$</a:t>
            </a:r>
            <a:r>
              <a:rPr lang="ru-RU" altLang="ru-RU" smtClean="0"/>
              <a:t>200-250 СММщику за подготовку и разогрев пабликов.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mtClean="0"/>
              <a:t>ХЗ сколько денег на ретаргетинг и посевы.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mtClean="0"/>
              <a:t>Рассылки забыли…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0" y="696913"/>
            <a:ext cx="9144000" cy="258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А теперь спросите клиента,</a:t>
            </a:r>
            <a:br>
              <a:rPr lang="ru-RU" altLang="ru-RU" smtClean="0"/>
            </a:br>
            <a:r>
              <a:rPr lang="ru-RU" altLang="ru-RU" smtClean="0"/>
              <a:t>готов ли он к этим затратам, </a:t>
            </a:r>
            <a:br>
              <a:rPr lang="ru-RU" altLang="ru-RU" smtClean="0"/>
            </a:br>
            <a:r>
              <a:rPr lang="ru-RU" altLang="ru-RU" smtClean="0"/>
              <a:t>если результат </a:t>
            </a:r>
            <a:br>
              <a:rPr lang="ru-RU" altLang="ru-RU" smtClean="0"/>
            </a:br>
            <a:r>
              <a:rPr lang="ru-RU" altLang="ru-RU" smtClean="0"/>
              <a:t>будет через полгода?</a:t>
            </a:r>
          </a:p>
        </p:txBody>
      </p:sp>
      <p:pic>
        <p:nvPicPr>
          <p:cNvPr id="25603" name="Picture 2" descr="http://orig14.deviantart.net/1a25/f/2014/340/c/5/melhorremedio_peppapig_by_higorpmatos2005-d88w13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725863"/>
            <a:ext cx="63817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«Что-то много…»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84250" y="2476500"/>
            <a:ext cx="7867650" cy="3816350"/>
          </a:xfrm>
        </p:spPr>
        <p:txBody>
          <a:bodyPr/>
          <a:lstStyle/>
          <a:p>
            <a:pPr fontAlgn="auto">
              <a:defRPr/>
            </a:pPr>
            <a:r>
              <a:rPr lang="ru-RU" dirty="0" smtClean="0"/>
              <a:t>Вы для себя сделали КМ дешевле.</a:t>
            </a:r>
          </a:p>
          <a:p>
            <a:pPr fontAlgn="auto">
              <a:defRPr/>
            </a:pPr>
            <a:r>
              <a:rPr lang="ru-RU" dirty="0" smtClean="0"/>
              <a:t>Потому что</a:t>
            </a:r>
          </a:p>
          <a:p>
            <a:pPr marL="742950" indent="-742950" fontAlgn="auto">
              <a:buFont typeface="+mj-lt"/>
              <a:buAutoNum type="alphaLcParenR"/>
              <a:defRPr/>
            </a:pPr>
            <a:r>
              <a:rPr lang="ru-RU" dirty="0" smtClean="0"/>
              <a:t>вы и ваши сотрудники в теме,</a:t>
            </a:r>
            <a:endParaRPr lang="ru-RU" dirty="0"/>
          </a:p>
          <a:p>
            <a:pPr marL="742950" indent="-742950" fontAlgn="auto">
              <a:buFont typeface="+mj-lt"/>
              <a:buAutoNum type="alphaLcParenR"/>
              <a:defRPr/>
            </a:pPr>
            <a:r>
              <a:rPr lang="ru-RU" dirty="0" smtClean="0"/>
              <a:t>ваше время вроде как бесплатно,</a:t>
            </a:r>
            <a:endParaRPr lang="ru-RU" dirty="0"/>
          </a:p>
          <a:p>
            <a:pPr marL="742950" indent="-742950" fontAlgn="auto">
              <a:buFont typeface="+mj-lt"/>
              <a:buAutoNum type="alphaLcParenR"/>
              <a:defRPr/>
            </a:pPr>
            <a:r>
              <a:rPr lang="ru-RU" dirty="0" smtClean="0"/>
              <a:t>вы можете что-то делать между делом.</a:t>
            </a:r>
          </a:p>
          <a:p>
            <a:pPr fontAlgn="auto">
              <a:defRPr/>
            </a:pPr>
            <a:r>
              <a:rPr lang="ru-RU" dirty="0" smtClean="0">
                <a:solidFill>
                  <a:srgbClr val="C00000"/>
                </a:solidFill>
              </a:rPr>
              <a:t>А вы просчитайте собственное время.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1338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Вот, например, Рокетбанк </a:t>
            </a:r>
            <a:br>
              <a:rPr lang="ru-RU" altLang="ru-RU" smtClean="0"/>
            </a:br>
            <a:r>
              <a:rPr lang="ru-RU" altLang="ru-RU" smtClean="0"/>
              <a:t>делает дешевые лендинги: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03550"/>
            <a:ext cx="83343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279900"/>
            <a:ext cx="66786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ctrTitle"/>
          </p:nvPr>
        </p:nvSpPr>
        <p:spPr bwMode="auto">
          <a:xfrm>
            <a:off x="0" y="5003317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Поэтому КМ – на 80% </a:t>
            </a:r>
            <a:r>
              <a:rPr lang="ru-RU" altLang="ru-RU" dirty="0" err="1" smtClean="0"/>
              <a:t>инхаус</a:t>
            </a:r>
            <a:endParaRPr lang="ru-RU" altLang="ru-RU" dirty="0" smtClean="0"/>
          </a:p>
        </p:txBody>
      </p:sp>
      <p:pic>
        <p:nvPicPr>
          <p:cNvPr id="28675" name="Picture 2" descr="http://s00.yaplakal.com/pics/pics_original/8/2/0/653028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0"/>
            <a:ext cx="623252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Почему?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21488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lphaLcParenR"/>
            </a:pPr>
            <a:r>
              <a:rPr lang="ru-RU" altLang="ru-RU" smtClean="0"/>
              <a:t>Клиент в теме гораздо глубже, чем вы.</a:t>
            </a:r>
          </a:p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lphaLcParenR"/>
            </a:pPr>
            <a:r>
              <a:rPr lang="ru-RU" altLang="ru-RU" smtClean="0"/>
              <a:t>Его время вроде как бесплатно.</a:t>
            </a:r>
          </a:p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lphaLcParenR"/>
            </a:pPr>
            <a:r>
              <a:rPr lang="ru-RU" altLang="ru-RU" smtClean="0"/>
              <a:t>Он может поручить что-то внутри компании (опять затраты на его стороне).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0" y="822325"/>
            <a:ext cx="9144000" cy="175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4000" dirty="0" smtClean="0"/>
              <a:t>Он может банально </a:t>
            </a:r>
            <a:r>
              <a:rPr lang="ru-RU" altLang="ru-RU" sz="4000" dirty="0" err="1" smtClean="0"/>
              <a:t>сфоткать</a:t>
            </a:r>
            <a:r>
              <a:rPr lang="ru-RU" altLang="ru-RU" sz="4000" dirty="0" smtClean="0"/>
              <a:t> </a:t>
            </a:r>
            <a:br>
              <a:rPr lang="ru-RU" altLang="ru-RU" sz="4000" dirty="0" smtClean="0"/>
            </a:br>
            <a:r>
              <a:rPr lang="ru-RU" altLang="ru-RU" sz="4000" dirty="0" smtClean="0"/>
              <a:t>на телефон объект до и после и получить </a:t>
            </a:r>
            <a:br>
              <a:rPr lang="ru-RU" altLang="ru-RU" sz="4000" dirty="0" smtClean="0"/>
            </a:br>
            <a:r>
              <a:rPr lang="ru-RU" altLang="ru-RU" sz="4000" dirty="0" err="1" smtClean="0"/>
              <a:t>виральный</a:t>
            </a:r>
            <a:r>
              <a:rPr lang="ru-RU" altLang="ru-RU" sz="4000" dirty="0" smtClean="0"/>
              <a:t> пост в </a:t>
            </a:r>
            <a:r>
              <a:rPr lang="ru-RU" altLang="ru-RU" sz="4000" dirty="0" err="1" smtClean="0"/>
              <a:t>Инстаграме</a:t>
            </a:r>
            <a:r>
              <a:rPr lang="ru-RU" altLang="ru-RU" sz="4000" dirty="0" smtClean="0"/>
              <a:t>.</a:t>
            </a:r>
          </a:p>
        </p:txBody>
      </p:sp>
      <p:pic>
        <p:nvPicPr>
          <p:cNvPr id="30723" name="Picture 2" descr="http://cdn.freeyork.org/wp-content/uploads/2015/02/Cung-Le-630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751138"/>
            <a:ext cx="60007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Не верьте Шахову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2295525"/>
            <a:ext cx="6858000" cy="3694113"/>
          </a:xfrm>
        </p:spPr>
        <p:txBody>
          <a:bodyPr/>
          <a:lstStyle/>
          <a:p>
            <a:pPr marL="742950" indent="-742950" fontAlgn="auto">
              <a:buFont typeface="+mj-lt"/>
              <a:buAutoNum type="arabicPeriod" startAt="2"/>
              <a:defRPr/>
            </a:pPr>
            <a:r>
              <a:rPr lang="ru-RU" dirty="0" smtClean="0"/>
              <a:t>Контент-маркетинг – это на самом деле дорого. И станет дешевле только после 20-30 успешных проектов.</a:t>
            </a:r>
          </a:p>
          <a:p>
            <a:pPr fontAlgn="auto">
              <a:defRPr/>
            </a:pPr>
            <a:r>
              <a:rPr lang="ru-RU" dirty="0" smtClean="0">
                <a:solidFill>
                  <a:srgbClr val="C00000"/>
                </a:solidFill>
              </a:rPr>
              <a:t>Пока мы видим только красивые кейсы </a:t>
            </a:r>
            <a:r>
              <a:rPr lang="ru-RU" dirty="0" err="1" smtClean="0">
                <a:solidFill>
                  <a:srgbClr val="C00000"/>
                </a:solidFill>
              </a:rPr>
              <a:t>инхаус</a:t>
            </a:r>
            <a:r>
              <a:rPr lang="ru-RU" dirty="0" smtClean="0">
                <a:solidFill>
                  <a:srgbClr val="C00000"/>
                </a:solidFill>
              </a:rPr>
              <a:t>-КМ от ведущих студий.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 них есть ресурсы и экспертиза.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Как дешево делать КМ?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350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Вариант 1.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Делать КМ на уровне консалтинга.</a:t>
            </a:r>
          </a:p>
          <a:p>
            <a:pPr>
              <a:spcBef>
                <a:spcPct val="0"/>
              </a:spcBef>
            </a:pPr>
            <a:r>
              <a:rPr lang="ru-RU" altLang="ru-RU" i="1" smtClean="0"/>
              <a:t>Мы вам покажем стратегию, посчитаем затраты, сделаем образцовые материалы.</a:t>
            </a:r>
          </a:p>
          <a:p>
            <a:pPr>
              <a:spcBef>
                <a:spcPct val="0"/>
              </a:spcBef>
            </a:pPr>
            <a:r>
              <a:rPr lang="ru-RU" altLang="ru-RU" i="1" smtClean="0"/>
              <a:t>Дальше сами.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gro-labs.com.ua/images/DT-analysts-with-i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89513"/>
            <a:ext cx="9144000" cy="7159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И ни за что не отвечать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Как дешево делать КМ?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169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Вариант 2.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Сделать вид, что статейное </a:t>
            </a:r>
            <a:r>
              <a:rPr lang="en-US" altLang="ru-RU" smtClean="0"/>
              <a:t>SEO</a:t>
            </a:r>
            <a:r>
              <a:rPr lang="ru-RU" altLang="ru-RU" smtClean="0"/>
              <a:t> – это контент-маркетинг.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gro-labs.com.ua/images/DT-analysts-with-i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89513"/>
            <a:ext cx="9144000" cy="1339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И отвечать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 привычные показатели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Как сделать КМ правильно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Вариант 1. 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См. презентацию Шахова.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Как сделать КМ правильно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Вариант 2. 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Начать очень издалека.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От изучения потребностей клиентуры.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На сайте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458075" cy="368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Выключить режим сеошника и попытаться найти компромисс между </a:t>
            </a:r>
            <a:r>
              <a:rPr lang="en-US" altLang="ru-RU" smtClean="0"/>
              <a:t>SEO</a:t>
            </a:r>
            <a:r>
              <a:rPr lang="ru-RU" altLang="ru-RU" smtClean="0"/>
              <a:t> (</a:t>
            </a:r>
            <a:r>
              <a:rPr lang="ru-RU" altLang="ru-RU" i="1" smtClean="0"/>
              <a:t>раздувайте число посадочных</a:t>
            </a:r>
            <a:r>
              <a:rPr lang="ru-RU" altLang="ru-RU" smtClean="0"/>
              <a:t>) и здравым смыслом.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>Посетитель уже отчаялся найти то, что нужно, на вашем оптимизированном сайте.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Лайфхак 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378700" cy="358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Работая над нормальными текстами для сайта, ваш копирайтер освоится внутри тематики и сможет делать непривычные вещи – например, предлагать темы для статей, а то и контент-план.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Контент-маркетинг: что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7099852" cy="187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dirty="0" smtClean="0"/>
              <a:t>Анализ конкурентов (не </a:t>
            </a:r>
            <a:r>
              <a:rPr lang="en-US" altLang="ru-RU" dirty="0" smtClean="0"/>
              <a:t>SEO)</a:t>
            </a:r>
            <a:r>
              <a:rPr lang="ru-RU" altLang="ru-RU" dirty="0" smtClean="0"/>
              <a:t>.</a:t>
            </a:r>
          </a:p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dirty="0" smtClean="0"/>
              <a:t>Матрица контента.</a:t>
            </a:r>
          </a:p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dirty="0" smtClean="0"/>
              <a:t>Подбор исполнителя.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Контент-маркетинг: как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2370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dirty="0" smtClean="0"/>
              <a:t>Анализ ЦА (не </a:t>
            </a:r>
            <a:r>
              <a:rPr lang="en-US" altLang="ru-RU" dirty="0" smtClean="0"/>
              <a:t>SEO)</a:t>
            </a:r>
            <a:r>
              <a:rPr lang="ru-RU" altLang="ru-RU" dirty="0" smtClean="0"/>
              <a:t>.</a:t>
            </a:r>
          </a:p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dirty="0" smtClean="0"/>
              <a:t>Выбор каналов (рассылки, </a:t>
            </a:r>
            <a:r>
              <a:rPr lang="en-US" altLang="ru-RU" dirty="0" smtClean="0"/>
              <a:t>SMM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крауд</a:t>
            </a:r>
            <a:r>
              <a:rPr lang="ru-RU" altLang="ru-RU" dirty="0" smtClean="0"/>
              <a:t>, </a:t>
            </a:r>
            <a:r>
              <a:rPr lang="en-US" altLang="ru-RU" dirty="0" smtClean="0"/>
              <a:t>PR)</a:t>
            </a:r>
            <a:r>
              <a:rPr lang="ru-RU" altLang="ru-RU" dirty="0" smtClean="0"/>
              <a:t>.</a:t>
            </a:r>
          </a:p>
          <a:p>
            <a:pPr marL="742950" indent="-7429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dirty="0" smtClean="0"/>
              <a:t>Подбор исполнителей.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Не верьте Шахову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2295525"/>
            <a:ext cx="7537450" cy="2862263"/>
          </a:xfrm>
        </p:spPr>
        <p:txBody>
          <a:bodyPr/>
          <a:lstStyle/>
          <a:p>
            <a:pPr marL="742950" indent="-742950" fontAlgn="auto">
              <a:buFont typeface="+mj-lt"/>
              <a:buAutoNum type="arabicPeriod" startAt="3"/>
              <a:defRPr/>
            </a:pPr>
            <a:r>
              <a:rPr lang="ru-RU" b="1" dirty="0" smtClean="0">
                <a:latin typeface="Calibri" panose="020F0502020204030204" pitchFamily="34" charset="0"/>
              </a:rPr>
              <a:t>Клиентская</a:t>
            </a:r>
            <a:r>
              <a:rPr lang="ru-RU" dirty="0" smtClean="0"/>
              <a:t> контент-стратегия выглядит пока что очень печально.</a:t>
            </a:r>
          </a:p>
          <a:p>
            <a:pPr fontAlgn="auto">
              <a:defRPr/>
            </a:pPr>
            <a:r>
              <a:rPr lang="ru-RU" dirty="0" smtClean="0">
                <a:solidFill>
                  <a:srgbClr val="C00000"/>
                </a:solidFill>
              </a:rPr>
              <a:t>Потому что у той же студии нет экспертизы в бизнесе клиента.</a:t>
            </a:r>
          </a:p>
          <a:p>
            <a:pPr fontAlgn="auto">
              <a:defRPr/>
            </a:pPr>
            <a:r>
              <a:rPr lang="ru-RU" dirty="0" smtClean="0">
                <a:solidFill>
                  <a:srgbClr val="C00000"/>
                </a:solidFill>
              </a:rPr>
              <a:t>Это придется как-то нарабатывать.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Контент-маркетинг: сколько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1143000" y="2846388"/>
            <a:ext cx="6858000" cy="187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mtClean="0"/>
              <a:t>Определить </a:t>
            </a:r>
            <a:r>
              <a:rPr lang="en-US" altLang="ru-RU" smtClean="0"/>
              <a:t>KPI</a:t>
            </a:r>
            <a:r>
              <a:rPr lang="ru-RU" altLang="ru-RU" smtClean="0"/>
              <a:t>.</a:t>
            </a:r>
          </a:p>
          <a:p>
            <a:pPr marL="514350" indent="-5143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mtClean="0"/>
              <a:t>Настроить аналитику.</a:t>
            </a:r>
          </a:p>
          <a:p>
            <a:pPr marL="514350" indent="-514350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mtClean="0"/>
              <a:t>Считать!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obiasmacphee.com/media/original/TMP_5770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>
                <a:solidFill>
                  <a:schemeClr val="tx1"/>
                </a:solidFill>
              </a:rPr>
              <a:t>И побежали!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Вернемся на землю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2846979"/>
            <a:ext cx="6858000" cy="3046988"/>
          </a:xfrm>
        </p:spPr>
        <p:txBody>
          <a:bodyPr/>
          <a:lstStyle/>
          <a:p>
            <a:r>
              <a:rPr lang="ru-RU" dirty="0" smtClean="0"/>
              <a:t>Контент-маркетинг придется выстраивать так же, как вы строили </a:t>
            </a:r>
            <a:r>
              <a:rPr lang="en-US" dirty="0" smtClean="0"/>
              <a:t>SEO</a:t>
            </a:r>
            <a:r>
              <a:rPr lang="ru-RU" dirty="0" smtClean="0"/>
              <a:t> – налаживать бизнес-процессы, прозрачность и отчетность, подбирать адекватных специалистов и экономить каждую копейку.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89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ctrTitle"/>
          </p:nvPr>
        </p:nvSpPr>
        <p:spPr bwMode="auto">
          <a:xfrm>
            <a:off x="3827463" y="1319213"/>
            <a:ext cx="5316537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mtClean="0"/>
              <a:t>Подробности 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3827463" y="2035175"/>
            <a:ext cx="5316537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/>
              <a:t>ч</a:t>
            </a:r>
            <a:r>
              <a:rPr lang="ru-RU" altLang="ru-RU" dirty="0" smtClean="0"/>
              <a:t>итайте на Котиках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  <a:p>
            <a:pPr>
              <a:spcBef>
                <a:spcPct val="0"/>
              </a:spcBef>
            </a:pPr>
            <a:endParaRPr lang="ru-RU" altLang="ru-RU" dirty="0" smtClean="0"/>
          </a:p>
          <a:p>
            <a:pPr>
              <a:spcBef>
                <a:spcPct val="0"/>
              </a:spcBef>
            </a:pPr>
            <a:r>
              <a:rPr lang="en-US" altLang="ru-RU" b="1" u="sng" dirty="0" smtClean="0"/>
              <a:t>www.madcats.ru</a:t>
            </a:r>
          </a:p>
          <a:p>
            <a:pPr>
              <a:spcBef>
                <a:spcPct val="0"/>
              </a:spcBef>
            </a:pPr>
            <a:r>
              <a:rPr lang="en-US" altLang="ru-RU" b="1" u="sng" dirty="0" smtClean="0"/>
              <a:t>editor@madcats.ru</a:t>
            </a:r>
          </a:p>
          <a:p>
            <a:pPr>
              <a:spcBef>
                <a:spcPct val="0"/>
              </a:spcBef>
            </a:pPr>
            <a:r>
              <a:rPr lang="en-US" altLang="ru-RU" b="1" u="sng" dirty="0" smtClean="0"/>
              <a:t>facebook.com/</a:t>
            </a:r>
            <a:r>
              <a:rPr lang="en-US" altLang="ru-RU" b="1" u="sng" dirty="0" err="1" smtClean="0"/>
              <a:t>madcatsru</a:t>
            </a:r>
            <a:r>
              <a:rPr lang="en-US" altLang="ru-RU" b="1" u="sng" dirty="0" smtClean="0"/>
              <a:t> </a:t>
            </a:r>
            <a:endParaRPr lang="ru-RU" altLang="ru-RU" b="1" u="sng" dirty="0" smtClean="0"/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7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Контент-стратегия</a:t>
            </a:r>
          </a:p>
        </p:txBody>
      </p:sp>
      <p:pic>
        <p:nvPicPr>
          <p:cNvPr id="6147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730500"/>
            <a:ext cx="9051925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Контент-стратегия</a:t>
            </a:r>
          </a:p>
        </p:txBody>
      </p:sp>
      <p:pic>
        <p:nvPicPr>
          <p:cNvPr id="7171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295525"/>
            <a:ext cx="6880225" cy="436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Контент-стратегия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454275"/>
            <a:ext cx="8226425" cy="2084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590675" y="4697413"/>
            <a:ext cx="5962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C00000"/>
                </a:solidFill>
              </a:rPr>
              <a:t>Точно так же, как клиент не делает доработки сайта, он будет забивать на ваши рекомендации по КМ.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ctrTitle"/>
          </p:nvPr>
        </p:nvSpPr>
        <p:spPr bwMode="auto">
          <a:xfrm>
            <a:off x="0" y="1319213"/>
            <a:ext cx="91440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Чтобы получить результат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2295525"/>
            <a:ext cx="7908925" cy="4002088"/>
          </a:xfrm>
        </p:spPr>
        <p:txBody>
          <a:bodyPr/>
          <a:lstStyle/>
          <a:p>
            <a:pPr fontAlgn="auto">
              <a:defRPr/>
            </a:pPr>
            <a:r>
              <a:rPr lang="ru-RU" dirty="0" smtClean="0"/>
              <a:t>Придется надувать щёки и показывать </a:t>
            </a:r>
            <a:r>
              <a:rPr lang="en-US" dirty="0" smtClean="0"/>
              <a:t>[</a:t>
            </a:r>
            <a:r>
              <a:rPr lang="ru-RU" dirty="0" smtClean="0"/>
              <a:t>отсутствующую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 err="1" smtClean="0"/>
              <a:t>экспертность</a:t>
            </a:r>
            <a:r>
              <a:rPr lang="ru-RU" dirty="0" smtClean="0"/>
              <a:t>.</a:t>
            </a:r>
          </a:p>
          <a:p>
            <a:pPr fontAlgn="auto">
              <a:defRPr/>
            </a:pPr>
            <a:r>
              <a:rPr lang="ru-RU" dirty="0" smtClean="0"/>
              <a:t>Тогда вам позволят хотя бы попробовать.</a:t>
            </a:r>
          </a:p>
          <a:p>
            <a:pPr marL="1828800" fontAlgn="auto"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marL="1828800" fontAlgn="auto">
              <a:defRPr/>
            </a:pPr>
            <a:r>
              <a:rPr lang="ru-RU" dirty="0" smtClean="0">
                <a:solidFill>
                  <a:srgbClr val="C00000"/>
                </a:solidFill>
              </a:rPr>
              <a:t>Просто вспомните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первые продажи </a:t>
            </a:r>
            <a:r>
              <a:rPr lang="en-US" dirty="0" smtClean="0">
                <a:solidFill>
                  <a:srgbClr val="C00000"/>
                </a:solidFill>
              </a:rPr>
              <a:t>SEO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 снова на старте.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55900" y="4611688"/>
            <a:ext cx="4162425" cy="18018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rcaswimteam.org/wp-content/uploads/2014/12/white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7738" y="3140075"/>
            <a:ext cx="3405187" cy="1201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Дешевле убить, чем прокормить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791</Words>
  <Application>Microsoft Office PowerPoint</Application>
  <PresentationFormat>On-screen Show (4:3)</PresentationFormat>
  <Paragraphs>128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Не верьте Шахову</vt:lpstr>
      <vt:lpstr>Не верьте Шахову</vt:lpstr>
      <vt:lpstr>Не верьте Шахову</vt:lpstr>
      <vt:lpstr>Контент-стратегия</vt:lpstr>
      <vt:lpstr>Контент-стратегия</vt:lpstr>
      <vt:lpstr>Контент-стратегия</vt:lpstr>
      <vt:lpstr>Чтобы получить результат</vt:lpstr>
      <vt:lpstr>PowerPoint Presentation</vt:lpstr>
      <vt:lpstr>Давайте считать</vt:lpstr>
      <vt:lpstr>Продолжаем считать</vt:lpstr>
      <vt:lpstr>Продолжаем считать</vt:lpstr>
      <vt:lpstr>Чувствуете?</vt:lpstr>
      <vt:lpstr>КМ вообще не про тексты</vt:lpstr>
      <vt:lpstr>Хорошая новость</vt:lpstr>
      <vt:lpstr>Плохая новость</vt:lpstr>
      <vt:lpstr>Работы по КМ: подготовка</vt:lpstr>
      <vt:lpstr>Работы по КМ: подготовка</vt:lpstr>
      <vt:lpstr>Работы по КМ: стратегия</vt:lpstr>
      <vt:lpstr>Работы по КМ: стратегия</vt:lpstr>
      <vt:lpstr>Работы по КМ: стратегия</vt:lpstr>
      <vt:lpstr>Работы по КМ: стратегия</vt:lpstr>
      <vt:lpstr>Подсчитать затраты</vt:lpstr>
      <vt:lpstr>А теперь спросите клиента, готов ли он к этим затратам,  если результат  будет через полгода?</vt:lpstr>
      <vt:lpstr>«Что-то много…»</vt:lpstr>
      <vt:lpstr>Вот, например, Рокетбанк  делает дешевые лендинги:</vt:lpstr>
      <vt:lpstr>Поэтому КМ – на 80% инхаус</vt:lpstr>
      <vt:lpstr>Почему?</vt:lpstr>
      <vt:lpstr>Он может банально сфоткать  на телефон объект до и после и получить  виральный пост в Инстаграме.</vt:lpstr>
      <vt:lpstr>Как дешево делать КМ?</vt:lpstr>
      <vt:lpstr>И ни за что не отвечать</vt:lpstr>
      <vt:lpstr>Как дешево делать КМ?</vt:lpstr>
      <vt:lpstr>И отвечать  за привычные показатели</vt:lpstr>
      <vt:lpstr>Как сделать КМ правильно</vt:lpstr>
      <vt:lpstr>Как сделать КМ правильно</vt:lpstr>
      <vt:lpstr>На сайте</vt:lpstr>
      <vt:lpstr>Лайфхак </vt:lpstr>
      <vt:lpstr>Контент-маркетинг: что</vt:lpstr>
      <vt:lpstr>Контент-маркетинг: как</vt:lpstr>
      <vt:lpstr>Контент-маркетинг: сколько</vt:lpstr>
      <vt:lpstr>И побежали!</vt:lpstr>
      <vt:lpstr>Вернемся на землю</vt:lpstr>
      <vt:lpstr>Подробности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Eroshina</dc:creator>
  <cp:lastModifiedBy>Katerina Eroshina</cp:lastModifiedBy>
  <cp:revision>41</cp:revision>
  <dcterms:created xsi:type="dcterms:W3CDTF">2016-02-15T08:53:12Z</dcterms:created>
  <dcterms:modified xsi:type="dcterms:W3CDTF">2016-02-15T17:48:28Z</dcterms:modified>
</cp:coreProperties>
</file>