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51"/>
  </p:notesMasterIdLst>
  <p:sldIdLst>
    <p:sldId id="256" r:id="rId5"/>
    <p:sldId id="276" r:id="rId6"/>
    <p:sldId id="277" r:id="rId7"/>
    <p:sldId id="278" r:id="rId8"/>
    <p:sldId id="279" r:id="rId9"/>
    <p:sldId id="280" r:id="rId10"/>
    <p:sldId id="283" r:id="rId11"/>
    <p:sldId id="281" r:id="rId12"/>
    <p:sldId id="282" r:id="rId13"/>
    <p:sldId id="284" r:id="rId14"/>
    <p:sldId id="285" r:id="rId15"/>
    <p:sldId id="286" r:id="rId16"/>
    <p:sldId id="287" r:id="rId17"/>
    <p:sldId id="298" r:id="rId18"/>
    <p:sldId id="288" r:id="rId19"/>
    <p:sldId id="289" r:id="rId20"/>
    <p:sldId id="299" r:id="rId21"/>
    <p:sldId id="300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01" r:id="rId31"/>
    <p:sldId id="302" r:id="rId32"/>
    <p:sldId id="304" r:id="rId33"/>
    <p:sldId id="306" r:id="rId34"/>
    <p:sldId id="305" r:id="rId35"/>
    <p:sldId id="307" r:id="rId36"/>
    <p:sldId id="308" r:id="rId37"/>
    <p:sldId id="309" r:id="rId38"/>
    <p:sldId id="310" r:id="rId39"/>
    <p:sldId id="312" r:id="rId40"/>
    <p:sldId id="311" r:id="rId41"/>
    <p:sldId id="303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27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0103F613-B960-654F-9806-EF76AB6BB935}">
          <p14:sldIdLst>
            <p14:sldId id="256"/>
            <p14:sldId id="276"/>
            <p14:sldId id="277"/>
            <p14:sldId id="278"/>
            <p14:sldId id="279"/>
            <p14:sldId id="280"/>
            <p14:sldId id="283"/>
            <p14:sldId id="281"/>
            <p14:sldId id="282"/>
            <p14:sldId id="284"/>
            <p14:sldId id="285"/>
            <p14:sldId id="286"/>
            <p14:sldId id="287"/>
            <p14:sldId id="298"/>
            <p14:sldId id="288"/>
            <p14:sldId id="289"/>
            <p14:sldId id="299"/>
            <p14:sldId id="300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1"/>
            <p14:sldId id="302"/>
            <p14:sldId id="304"/>
            <p14:sldId id="306"/>
            <p14:sldId id="305"/>
            <p14:sldId id="307"/>
            <p14:sldId id="308"/>
            <p14:sldId id="309"/>
            <p14:sldId id="310"/>
            <p14:sldId id="312"/>
            <p14:sldId id="311"/>
            <p14:sldId id="303"/>
            <p14:sldId id="313"/>
            <p14:sldId id="314"/>
            <p14:sldId id="315"/>
            <p14:sldId id="316"/>
            <p14:sldId id="317"/>
            <p14:sldId id="318"/>
            <p14:sldId id="319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8" autoAdjust="0"/>
    <p:restoredTop sz="94737" autoAdjust="0"/>
  </p:normalViewPr>
  <p:slideViewPr>
    <p:cSldViewPr snapToGrid="0" snapToObjects="1">
      <p:cViewPr varScale="1">
        <p:scale>
          <a:sx n="95" d="100"/>
          <a:sy n="95" d="100"/>
        </p:scale>
        <p:origin x="-8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AAE0D-5A16-D64A-BE9B-69156DC3443F}" type="datetimeFigureOut">
              <a:rPr lang="ru-RU" smtClean="0"/>
              <a:t>17.02.16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8627-5B9A-8C40-B930-83A82FE55E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5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8627-5B9A-8C40-B930-83A82FE55E1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17.02.16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17.02.16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tkey.ru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ariskapriz.biz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Yuriy.Khait@bitkey.r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071848"/>
            <a:ext cx="7772400" cy="100838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Open-Sans"/>
                <a:cs typeface="Open-Sans"/>
              </a:rPr>
              <a:t>Как слить бюджет на </a:t>
            </a:r>
            <a:r>
              <a:rPr lang="en-US" dirty="0" smtClean="0">
                <a:latin typeface="Open-Sans"/>
                <a:cs typeface="Open-Sans"/>
              </a:rPr>
              <a:t>SEO?</a:t>
            </a:r>
            <a:endParaRPr lang="ru-RU" dirty="0">
              <a:latin typeface="Open-Sans"/>
              <a:cs typeface="Open-San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7276" y="1791004"/>
            <a:ext cx="6400800" cy="659885"/>
          </a:xfrm>
        </p:spPr>
        <p:txBody>
          <a:bodyPr>
            <a:normAutofit/>
          </a:bodyPr>
          <a:lstStyle/>
          <a:p>
            <a:r>
              <a:rPr lang="ru-RU" dirty="0">
                <a:latin typeface="Open-Sans"/>
                <a:cs typeface="Open-Sans"/>
              </a:rPr>
              <a:t>р</a:t>
            </a:r>
            <a:r>
              <a:rPr lang="ru-RU" dirty="0" smtClean="0">
                <a:latin typeface="Open-Sans"/>
                <a:cs typeface="Open-Sans"/>
              </a:rPr>
              <a:t>уководство по применению</a:t>
            </a:r>
            <a:endParaRPr lang="ru-RU" dirty="0">
              <a:latin typeface="Open-Sans"/>
              <a:cs typeface="Open-Sans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742" y="5014985"/>
            <a:ext cx="2463458" cy="70981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-Sans"/>
                <a:cs typeface="Open-Sans"/>
              </a:rPr>
              <a:t>All In Top </a:t>
            </a:r>
            <a:r>
              <a:rPr lang="en-US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-Sans"/>
                <a:cs typeface="Open-Sans"/>
              </a:rPr>
              <a:t>Conf</a:t>
            </a:r>
            <a:r>
              <a:rPr lang="en-US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Open-Sans"/>
                <a:cs typeface="Open-Sans"/>
              </a:rPr>
              <a:t> 2016</a:t>
            </a:r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987465"/>
            <a:ext cx="19472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Юрий Хаит</a:t>
            </a:r>
            <a:b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www.bitkey.ru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ru-RU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488" y="2816763"/>
            <a:ext cx="6452445" cy="16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0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9. Обратный звонок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autocallback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430" y="928385"/>
            <a:ext cx="82987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Аналогично телефонному звонку, но клиент не набирает номер.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Не все любят </a:t>
            </a:r>
            <a:r>
              <a:rPr lang="en-US" sz="2000" dirty="0" err="1" smtClean="0">
                <a:latin typeface="Open Sans"/>
                <a:cs typeface="Open Sans"/>
              </a:rPr>
              <a:t>CallBackHunter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r>
              <a:rPr lang="ru-RU" sz="2000" dirty="0" smtClean="0">
                <a:latin typeface="Open Sans"/>
                <a:cs typeface="Open Sans"/>
              </a:rPr>
              <a:t>за навязчивость. 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Да и стоит он дорого. Есть аналоги с другой тарификацией.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Умеет убивать конверсии при переадресации на мобильные </a:t>
            </a:r>
            <a:r>
              <a:rPr lang="en-US" sz="2000" dirty="0" smtClean="0">
                <a:latin typeface="Open Sans"/>
                <a:cs typeface="Open Sans"/>
              </a:rPr>
              <a:t/>
            </a:r>
            <a:br>
              <a:rPr lang="en-US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в 7 утра</a:t>
            </a:r>
          </a:p>
          <a:p>
            <a:pPr marL="285750" indent="-285750">
              <a:buFontTx/>
              <a:buChar char="•"/>
            </a:pPr>
            <a:endParaRPr lang="ru-RU" sz="2000" dirty="0" smtClean="0"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904"/>
            <a:ext cx="9144000" cy="21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4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10. Обратная связь (онлайн-консультант)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430" y="1308479"/>
            <a:ext cx="41616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В </a:t>
            </a:r>
            <a:r>
              <a:rPr lang="ru-RU" sz="2000" dirty="0" err="1" smtClean="0">
                <a:latin typeface="Open Sans"/>
                <a:cs typeface="Open Sans"/>
              </a:rPr>
              <a:t>оффлайн</a:t>
            </a:r>
            <a:r>
              <a:rPr lang="ru-RU" sz="2000" dirty="0" smtClean="0">
                <a:latin typeface="Open Sans"/>
                <a:cs typeface="Open Sans"/>
              </a:rPr>
              <a:t>-режиме ничем не отличается от своей формы обратной связи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/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Не все могут себе позволить содержать менеджера, обслуживающего 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онлайн-консультант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/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Предлагает оставить контакты до общения с живым человеком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endParaRPr lang="ru-RU" sz="2000" dirty="0" smtClean="0">
              <a:latin typeface="Open Sans"/>
              <a:cs typeface="Open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218" y="794356"/>
            <a:ext cx="3619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9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50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11. Обратная связь (онлайн-консультант робот)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8888" y="1011474"/>
            <a:ext cx="416163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То же самое, что автоматическое </a:t>
            </a:r>
            <a:r>
              <a:rPr lang="en-US" sz="2000" dirty="0" smtClean="0">
                <a:latin typeface="Open Sans"/>
                <a:cs typeface="Open Sans"/>
              </a:rPr>
              <a:t>IVR-</a:t>
            </a:r>
            <a:r>
              <a:rPr lang="ru-RU" sz="2000" dirty="0" smtClean="0">
                <a:latin typeface="Open Sans"/>
                <a:cs typeface="Open Sans"/>
              </a:rPr>
              <a:t>меню </a:t>
            </a:r>
            <a:r>
              <a:rPr lang="en-US" sz="2000" dirty="0" smtClean="0">
                <a:latin typeface="Open Sans"/>
                <a:cs typeface="Open Sans"/>
              </a:rPr>
              <a:t/>
            </a:r>
            <a:br>
              <a:rPr lang="en-US" sz="2000" dirty="0" smtClean="0">
                <a:latin typeface="Open Sans"/>
                <a:cs typeface="Open Sans"/>
              </a:rPr>
            </a:br>
            <a:r>
              <a:rPr lang="ru-RU" sz="1400" dirty="0" smtClean="0">
                <a:latin typeface="Open Sans"/>
                <a:cs typeface="Open Sans"/>
              </a:rPr>
              <a:t>(авто-</a:t>
            </a:r>
            <a:r>
              <a:rPr lang="ru-RU" sz="1400" dirty="0" err="1" smtClean="0">
                <a:latin typeface="Open Sans"/>
                <a:cs typeface="Open Sans"/>
              </a:rPr>
              <a:t>колл</a:t>
            </a:r>
            <a:r>
              <a:rPr lang="ru-RU" sz="1400" dirty="0" smtClean="0">
                <a:latin typeface="Open Sans"/>
                <a:cs typeface="Open Sans"/>
              </a:rPr>
              <a:t>-центр </a:t>
            </a:r>
            <a:r>
              <a:rPr lang="ru-RU" sz="1400" dirty="0" err="1" smtClean="0">
                <a:latin typeface="Open Sans"/>
                <a:cs typeface="Open Sans"/>
              </a:rPr>
              <a:t>Альфа-банка</a:t>
            </a:r>
            <a:r>
              <a:rPr lang="ru-RU" sz="1400" dirty="0" smtClean="0">
                <a:latin typeface="Open Sans"/>
                <a:cs typeface="Open Sans"/>
              </a:rPr>
              <a:t>)</a:t>
            </a:r>
            <a:br>
              <a:rPr lang="ru-RU" sz="1400" dirty="0" smtClean="0">
                <a:latin typeface="Open Sans"/>
                <a:cs typeface="Open Sans"/>
              </a:rPr>
            </a:br>
            <a:endParaRPr lang="ru-RU" sz="1400" dirty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Не является панацеей для плохо структурированного сайта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Не поможет решить пользователю нестандартный вопрос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Поможет, если звонков слишком много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Дорого</a:t>
            </a:r>
          </a:p>
          <a:p>
            <a:pPr marL="285750" indent="-285750">
              <a:buFontTx/>
              <a:buChar char="•"/>
            </a:pPr>
            <a:endParaRPr lang="ru-RU" sz="2000" dirty="0" smtClean="0">
              <a:latin typeface="Open Sans"/>
              <a:cs typeface="Open Sans"/>
            </a:endParaRPr>
          </a:p>
          <a:p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endParaRPr lang="ru-RU" sz="2000" dirty="0" smtClean="0">
              <a:latin typeface="Open Sans"/>
              <a:cs typeface="Open San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864" y="713841"/>
            <a:ext cx="2577840" cy="604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0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12. Кнопка «купить»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878335"/>
            <a:ext cx="7373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Open Sans"/>
                <a:cs typeface="Open Sans"/>
              </a:rPr>
              <a:t>Купить, купить в 1 клик или купить в кредит?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025"/>
            <a:ext cx="9144000" cy="51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3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a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Кнопка «купить»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878335"/>
            <a:ext cx="856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Open Sans"/>
                <a:cs typeface="Open Sans"/>
              </a:rPr>
              <a:t>Купить (Добавить в корзину) – главный </a:t>
            </a:r>
            <a:r>
              <a:rPr lang="en-US" b="1" dirty="0" smtClean="0">
                <a:latin typeface="Open Sans"/>
                <a:cs typeface="Open Sans"/>
              </a:rPr>
              <a:t>Call-To-Action </a:t>
            </a:r>
            <a:r>
              <a:rPr lang="ru-RU" b="1" dirty="0" smtClean="0">
                <a:latin typeface="Open Sans"/>
                <a:cs typeface="Open Sans"/>
              </a:rPr>
              <a:t>на карточке товара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65182"/>
            <a:ext cx="9144000" cy="46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13. Оформляем заказ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704221"/>
            <a:ext cx="8638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+ Регистрация и подписка на акции/</a:t>
            </a:r>
            <a:r>
              <a:rPr lang="ru-RU" dirty="0" err="1" smtClean="0">
                <a:latin typeface="Open Sans"/>
                <a:cs typeface="Open Sans"/>
              </a:rPr>
              <a:t>спецпредложения</a:t>
            </a:r>
            <a:r>
              <a:rPr lang="ru-RU" dirty="0" smtClean="0">
                <a:latin typeface="Open Sans"/>
                <a:cs typeface="Open Sans"/>
              </a:rPr>
              <a:t> не обязательна!</a:t>
            </a:r>
          </a:p>
          <a:p>
            <a:pPr marL="342900" indent="-34290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+ Состав заказа виден при оформлении</a:t>
            </a:r>
          </a:p>
          <a:p>
            <a:pPr marL="342900" indent="-34290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- </a:t>
            </a:r>
            <a:r>
              <a:rPr lang="en-US" dirty="0" smtClean="0">
                <a:latin typeface="Open Sans"/>
                <a:cs typeface="Open Sans"/>
              </a:rPr>
              <a:t> </a:t>
            </a:r>
            <a:r>
              <a:rPr lang="ru-RU" dirty="0" smtClean="0">
                <a:latin typeface="Open Sans"/>
                <a:cs typeface="Open Sans"/>
              </a:rPr>
              <a:t>Кнопка продолжить покупки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6154"/>
            <a:ext cx="9144000" cy="50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3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14. Оформляем заказ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745189"/>
            <a:ext cx="8561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Проблема с «продолжением покупок» в итоге не обнаружена</a:t>
            </a:r>
          </a:p>
          <a:p>
            <a:pPr marL="342900" indent="-34290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Регистрирует аккаунт 86% покупателей, а вот «левый» номер телефона указывает почти 30%.</a:t>
            </a:r>
          </a:p>
          <a:p>
            <a:pPr marL="342900" indent="-34290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 Почти </a:t>
            </a:r>
            <a:r>
              <a:rPr lang="ru-RU" sz="4000" dirty="0" smtClean="0">
                <a:latin typeface="Open Sans"/>
                <a:cs typeface="Open Sans"/>
              </a:rPr>
              <a:t>¾</a:t>
            </a:r>
            <a:r>
              <a:rPr lang="ru-RU" sz="2000" dirty="0" smtClean="0">
                <a:latin typeface="Open Sans"/>
                <a:cs typeface="Open Sans"/>
              </a:rPr>
              <a:t> заказов в магазине оплачивается картой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4425"/>
            <a:ext cx="9144000" cy="37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14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a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Оформляем заказ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1160687"/>
            <a:ext cx="856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Open Sans"/>
                <a:cs typeface="Open Sans"/>
              </a:rPr>
              <a:t>Если собирать номера телефонов ДО оформления – это может упростить работу с «брошенными корзинами».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9316"/>
            <a:ext cx="9144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1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14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b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Оформляем заказ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79" y="1160687"/>
            <a:ext cx="36877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Open Sans"/>
                <a:cs typeface="Open Sans"/>
              </a:rPr>
              <a:t>В случае с </a:t>
            </a:r>
            <a:r>
              <a:rPr lang="en-US" sz="2000" u="sng" dirty="0" smtClean="0">
                <a:latin typeface="Open Sans"/>
                <a:cs typeface="Open Sans"/>
                <a:hlinkClick r:id="rId3"/>
              </a:rPr>
              <a:t>pariskapriz.biz</a:t>
            </a:r>
            <a:r>
              <a:rPr lang="ru-RU" sz="2000" u="sng" dirty="0" smtClean="0">
                <a:latin typeface="Open Sans"/>
                <a:cs typeface="Open Sans"/>
              </a:rPr>
              <a:t> </a:t>
            </a:r>
            <a:br>
              <a:rPr lang="ru-RU" sz="2000" u="sng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имеем такие данные: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en-US" sz="2000" dirty="0" smtClean="0">
                <a:latin typeface="Open Sans"/>
                <a:cs typeface="Open Sans"/>
              </a:rPr>
              <a:t/>
            </a:r>
            <a:br>
              <a:rPr lang="en-US" sz="2000" dirty="0" smtClean="0">
                <a:latin typeface="Open Sans"/>
                <a:cs typeface="Open Sans"/>
              </a:rPr>
            </a:br>
            <a:r>
              <a:rPr lang="ru-RU" sz="2000" i="1" dirty="0" smtClean="0">
                <a:latin typeface="Open Sans"/>
                <a:cs typeface="Open Sans"/>
              </a:rPr>
              <a:t>До разделения телефона и оформления:</a:t>
            </a:r>
          </a:p>
          <a:p>
            <a:r>
              <a:rPr lang="en-US" sz="2000" b="1" dirty="0" smtClean="0">
                <a:latin typeface="Open Sans"/>
                <a:cs typeface="Open Sans"/>
              </a:rPr>
              <a:t>71%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r>
              <a:rPr lang="ru-RU" sz="2000" dirty="0" smtClean="0">
                <a:latin typeface="Open Sans"/>
                <a:cs typeface="Open Sans"/>
              </a:rPr>
              <a:t>корзин брошено,</a:t>
            </a:r>
            <a:r>
              <a:rPr lang="en-US" sz="2000" dirty="0" smtClean="0">
                <a:latin typeface="Open Sans"/>
                <a:cs typeface="Open Sans"/>
              </a:rPr>
              <a:t/>
            </a:r>
            <a:br>
              <a:rPr lang="en-US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из них </a:t>
            </a:r>
            <a:r>
              <a:rPr lang="ru-RU" sz="2000" b="1" dirty="0" smtClean="0">
                <a:latin typeface="Open Sans"/>
                <a:cs typeface="Open Sans"/>
              </a:rPr>
              <a:t>2%</a:t>
            </a:r>
            <a:r>
              <a:rPr lang="ru-RU" sz="2000" dirty="0" smtClean="0">
                <a:latin typeface="Open Sans"/>
                <a:cs typeface="Open Sans"/>
              </a:rPr>
              <a:t> вернулись и оформили заказ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/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i="1" dirty="0" smtClean="0">
                <a:latin typeface="Open Sans"/>
                <a:cs typeface="Open Sans"/>
              </a:rPr>
              <a:t>После разделения:</a:t>
            </a:r>
          </a:p>
          <a:p>
            <a:r>
              <a:rPr lang="ru-RU" sz="2000" b="1" dirty="0" smtClean="0">
                <a:latin typeface="Open Sans"/>
                <a:cs typeface="Open Sans"/>
              </a:rPr>
              <a:t>73%</a:t>
            </a:r>
            <a:r>
              <a:rPr lang="ru-RU" sz="2000" dirty="0" smtClean="0">
                <a:latin typeface="Open Sans"/>
                <a:cs typeface="Open Sans"/>
              </a:rPr>
              <a:t> корзин брошено,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из них </a:t>
            </a:r>
            <a:r>
              <a:rPr lang="ru-RU" sz="2000" b="1" dirty="0" smtClean="0">
                <a:latin typeface="Open Sans"/>
                <a:cs typeface="Open Sans"/>
              </a:rPr>
              <a:t>43%</a:t>
            </a:r>
            <a:r>
              <a:rPr lang="ru-RU" sz="2000" dirty="0" smtClean="0">
                <a:latin typeface="Open Sans"/>
                <a:cs typeface="Open Sans"/>
              </a:rPr>
              <a:t> вернулись и оформили заказ после звонка менеджера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endParaRPr lang="ru-RU" sz="2000" dirty="0" smtClean="0"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559" y="720172"/>
            <a:ext cx="4786145" cy="6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7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15. Оформляем заказ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613" y="696426"/>
            <a:ext cx="8533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b="1" dirty="0" smtClean="0">
                <a:latin typeface="Open Sans"/>
                <a:cs typeface="Open Sans"/>
              </a:rPr>
              <a:t>-</a:t>
            </a:r>
            <a:r>
              <a:rPr lang="ru-RU" dirty="0" smtClean="0">
                <a:latin typeface="Open Sans"/>
                <a:cs typeface="Open Sans"/>
              </a:rPr>
              <a:t> Кнопку «Подтвердить» сложно найти</a:t>
            </a:r>
          </a:p>
          <a:p>
            <a:pPr marL="285750" indent="-285750">
              <a:buFontTx/>
              <a:buChar char="•"/>
            </a:pPr>
            <a:r>
              <a:rPr lang="ru-RU" b="1" dirty="0" smtClean="0">
                <a:latin typeface="Open Sans"/>
                <a:cs typeface="Open Sans"/>
              </a:rPr>
              <a:t>+</a:t>
            </a:r>
            <a:r>
              <a:rPr lang="ru-RU" dirty="0" smtClean="0">
                <a:latin typeface="Open Sans"/>
                <a:cs typeface="Open Sans"/>
              </a:rPr>
              <a:t> Есть уведомление по смс</a:t>
            </a:r>
          </a:p>
          <a:p>
            <a:pPr marL="285750" indent="-285750">
              <a:buFontTx/>
              <a:buChar char="•"/>
            </a:pPr>
            <a:r>
              <a:rPr lang="ru-RU" b="1" dirty="0" smtClean="0">
                <a:latin typeface="Open Sans"/>
                <a:cs typeface="Open Sans"/>
              </a:rPr>
              <a:t>+</a:t>
            </a:r>
            <a:r>
              <a:rPr lang="ru-RU" dirty="0" smtClean="0">
                <a:latin typeface="Open Sans"/>
                <a:cs typeface="Open Sans"/>
              </a:rPr>
              <a:t> Есть информация о времени доставки</a:t>
            </a:r>
          </a:p>
          <a:p>
            <a:pPr marL="285750" indent="-285750">
              <a:buFontTx/>
              <a:buChar char="•"/>
            </a:pPr>
            <a:r>
              <a:rPr lang="ru-RU" b="1" dirty="0" smtClean="0">
                <a:latin typeface="Open Sans"/>
                <a:cs typeface="Open Sans"/>
              </a:rPr>
              <a:t>-</a:t>
            </a:r>
            <a:r>
              <a:rPr lang="ru-RU" dirty="0" smtClean="0">
                <a:latin typeface="Open Sans"/>
                <a:cs typeface="Open Sans"/>
              </a:rPr>
              <a:t> Есть комиссия для изысканных способов оплаты </a:t>
            </a:r>
            <a:r>
              <a:rPr lang="en-US" dirty="0" smtClean="0">
                <a:latin typeface="Open Sans"/>
                <a:cs typeface="Open Sans"/>
              </a:rPr>
              <a:t/>
            </a:r>
            <a:br>
              <a:rPr lang="en-US" dirty="0" smtClean="0">
                <a:latin typeface="Open Sans"/>
                <a:cs typeface="Open Sans"/>
              </a:rPr>
            </a:br>
            <a:r>
              <a:rPr lang="en-US" dirty="0" smtClean="0">
                <a:latin typeface="Open Sans"/>
                <a:cs typeface="Open Sans"/>
              </a:rPr>
              <a:t>					</a:t>
            </a:r>
            <a:r>
              <a:rPr lang="ru-RU" i="1" dirty="0" smtClean="0">
                <a:latin typeface="Open Sans"/>
                <a:cs typeface="Open Sans"/>
              </a:rPr>
              <a:t>(для электроники – нормально)</a:t>
            </a:r>
            <a:endParaRPr lang="ru-RU" i="1" dirty="0">
              <a:latin typeface="Open Sans"/>
              <a:cs typeface="Open San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" y="2121514"/>
            <a:ext cx="913130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1. Немного о себе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30600" y="1471889"/>
            <a:ext cx="8229600" cy="3566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Tx/>
              <a:buChar char="•"/>
            </a:pPr>
            <a:r>
              <a:rPr lang="ru-RU" dirty="0">
                <a:solidFill>
                  <a:schemeClr val="tx1"/>
                </a:solidFill>
                <a:latin typeface="Open-Sans"/>
                <a:cs typeface="Open-Sans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уководитель </a:t>
            </a:r>
            <a:r>
              <a:rPr lang="en-US" dirty="0" smtClean="0">
                <a:solidFill>
                  <a:schemeClr val="tx1"/>
                </a:solidFill>
                <a:latin typeface="Open-Sans"/>
                <a:cs typeface="Open-Sans"/>
              </a:rPr>
              <a:t>Bitkey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endParaRPr lang="en-US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Основное направление: </a:t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продвижение </a:t>
            </a:r>
            <a:r>
              <a:rPr lang="en-US" dirty="0" smtClean="0">
                <a:solidFill>
                  <a:schemeClr val="tx1"/>
                </a:solidFill>
                <a:latin typeface="Open-Sans"/>
                <a:cs typeface="Open-Sans"/>
              </a:rPr>
              <a:t>b2b 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и </a:t>
            </a:r>
            <a:r>
              <a:rPr lang="en-US" dirty="0" err="1" smtClean="0">
                <a:solidFill>
                  <a:schemeClr val="tx1"/>
                </a:solidFill>
                <a:latin typeface="Open-Sans"/>
                <a:cs typeface="Open-Sans"/>
              </a:rPr>
              <a:t>eCommerce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endParaRPr lang="en-US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В «практическом»</a:t>
            </a:r>
            <a:r>
              <a:rPr lang="en-US" dirty="0" smtClean="0">
                <a:solidFill>
                  <a:schemeClr val="tx1"/>
                </a:solidFill>
                <a:latin typeface="Open-Sans"/>
                <a:cs typeface="Open-Sans"/>
              </a:rPr>
              <a:t> SEO 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с 2009-го </a:t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(начинал в качестве </a:t>
            </a:r>
            <a:r>
              <a:rPr lang="ru-RU" b="1" dirty="0" smtClean="0">
                <a:solidFill>
                  <a:schemeClr val="tx1"/>
                </a:solidFill>
                <a:latin typeface="Open-Sans"/>
                <a:cs typeface="Open-Sans"/>
              </a:rPr>
              <a:t>заказчика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)</a:t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endParaRPr lang="ru-RU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Работал с трафиком до 680 тыс. визитов/сутки</a:t>
            </a:r>
            <a:endParaRPr lang="en-US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endParaRPr lang="ru-RU" dirty="0" smtClean="0"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endParaRPr lang="ru-RU" dirty="0" smtClean="0"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endParaRPr lang="en-US" dirty="0" smtClean="0">
              <a:latin typeface="Open-Sans"/>
              <a:cs typeface="Open-Sans"/>
            </a:endParaRPr>
          </a:p>
          <a:p>
            <a:pPr marL="457200" indent="-457200" algn="l">
              <a:buFontTx/>
              <a:buChar char="•"/>
            </a:pPr>
            <a:endParaRPr lang="ru-RU" dirty="0">
              <a:latin typeface="Open-Sans"/>
              <a:cs typeface="Open-Sans"/>
            </a:endParaRPr>
          </a:p>
        </p:txBody>
      </p:sp>
    </p:spTree>
    <p:extLst>
      <p:ext uri="{BB962C8B-B14F-4D97-AF65-F5344CB8AC3E}">
        <p14:creationId xmlns:p14="http://schemas.microsoft.com/office/powerpoint/2010/main" val="95045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16. Карта кликов оформления заказа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613" y="798846"/>
            <a:ext cx="8699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b="1" dirty="0" smtClean="0">
                <a:latin typeface="Open Sans"/>
                <a:cs typeface="Open Sans"/>
              </a:rPr>
              <a:t>На деле</a:t>
            </a:r>
            <a:r>
              <a:rPr lang="ru-RU" dirty="0" smtClean="0">
                <a:latin typeface="Open Sans"/>
                <a:cs typeface="Open Sans"/>
              </a:rPr>
              <a:t> проблем с кнопкой подтверждения заказа нет</a:t>
            </a: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Уведомлениями по </a:t>
            </a:r>
            <a:r>
              <a:rPr lang="en-US" dirty="0" smtClean="0">
                <a:latin typeface="Open Sans"/>
                <a:cs typeface="Open Sans"/>
              </a:rPr>
              <a:t>SMS </a:t>
            </a:r>
            <a:r>
              <a:rPr lang="ru-RU" dirty="0" smtClean="0">
                <a:latin typeface="Open Sans"/>
                <a:cs typeface="Open Sans"/>
              </a:rPr>
              <a:t>пользуются не так охотно</a:t>
            </a: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Предпочтительный способ доставки: самовывоз</a:t>
            </a: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Бесплатная доставка в левой колонке ошибочно воспринимается как кнопка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" y="2457608"/>
            <a:ext cx="9144000" cy="42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17. Анализ конверсий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9244" y="789893"/>
            <a:ext cx="473339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Не смотря на слишком уникальный дизайн, </a:t>
            </a:r>
            <a:r>
              <a:rPr lang="ru-RU" b="1" dirty="0" smtClean="0">
                <a:latin typeface="Open Sans"/>
                <a:cs typeface="Open Sans"/>
              </a:rPr>
              <a:t>с конверсиями всё в порядке</a:t>
            </a:r>
            <a:br>
              <a:rPr lang="ru-RU" b="1" dirty="0" smtClean="0">
                <a:latin typeface="Open Sans"/>
                <a:cs typeface="Open Sans"/>
              </a:rPr>
            </a:br>
            <a:endParaRPr lang="ru-RU" b="1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Спад после НГ – необходимо исследовать (точно ли это сезонность?)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Добавления в корзину в новогоднюю ночь снизились с 11.2% до 8.4%.</a:t>
            </a:r>
            <a:br>
              <a:rPr lang="ru-RU" dirty="0" smtClean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В то время как оформленные заказы – </a:t>
            </a:r>
            <a:br>
              <a:rPr lang="ru-RU" dirty="0" smtClean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с 7.1% до 3.5%, в два раза. Почему?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1210"/>
            <a:ext cx="9144000" cy="229919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66" y="783735"/>
            <a:ext cx="2412947" cy="313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1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18. Ошибочные выводы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155" y="1793565"/>
            <a:ext cx="46131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«</a:t>
            </a:r>
            <a:r>
              <a:rPr lang="en-US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 SEO </a:t>
            </a:r>
            <a: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не работает, все заказы давала реклама в </a:t>
            </a:r>
            <a:r>
              <a:rPr lang="ru-RU" sz="3200" b="1" i="1" dirty="0" err="1" smtClean="0">
                <a:solidFill>
                  <a:schemeClr val="tx2"/>
                </a:solidFill>
                <a:latin typeface="Open Sans"/>
                <a:cs typeface="Open Sans"/>
              </a:rPr>
              <a:t>Директе</a:t>
            </a:r>
            <a: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 </a:t>
            </a:r>
            <a:b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и </a:t>
            </a:r>
            <a:r>
              <a:rPr lang="ru-RU" sz="3200" b="1" i="1" dirty="0" err="1" smtClean="0">
                <a:solidFill>
                  <a:schemeClr val="tx2"/>
                </a:solidFill>
                <a:latin typeface="Open Sans"/>
                <a:cs typeface="Open Sans"/>
              </a:rPr>
              <a:t>Маркете</a:t>
            </a:r>
            <a:r>
              <a:rPr lang="en-US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! </a:t>
            </a:r>
            <a: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  <a:t>»</a:t>
            </a:r>
            <a:br>
              <a:rPr lang="ru-RU" sz="3200" b="1" i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endParaRPr lang="ru-RU" sz="3200" b="1" i="1" dirty="0" smtClean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586" y="685800"/>
            <a:ext cx="4064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4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19. Время с предпоследнего визита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9026"/>
            <a:ext cx="9144000" cy="5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47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20. Сравнение сегментов – выводы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0670" y="948325"/>
            <a:ext cx="848604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2800" dirty="0" smtClean="0">
                <a:latin typeface="Open Sans"/>
                <a:cs typeface="Open Sans"/>
              </a:rPr>
              <a:t>Основной источник «последних кликов» до НГ – </a:t>
            </a:r>
            <a:r>
              <a:rPr lang="ru-RU" sz="2800" b="1" dirty="0" smtClean="0">
                <a:latin typeface="Open Sans"/>
                <a:cs typeface="Open Sans"/>
              </a:rPr>
              <a:t>объявления по целям </a:t>
            </a:r>
            <a:r>
              <a:rPr lang="ru-RU" sz="2800" b="1" dirty="0" err="1" smtClean="0">
                <a:latin typeface="Open Sans"/>
                <a:cs typeface="Open Sans"/>
              </a:rPr>
              <a:t>ретаргетинга</a:t>
            </a:r>
            <a:r>
              <a:rPr lang="ru-RU" sz="2800" dirty="0" smtClean="0">
                <a:latin typeface="Open Sans"/>
                <a:cs typeface="Open Sans"/>
              </a:rPr>
              <a:t> в РСЯ и КМС</a:t>
            </a:r>
            <a:r>
              <a:rPr lang="en-US" sz="2800" dirty="0" smtClean="0">
                <a:latin typeface="Open Sans"/>
                <a:cs typeface="Open Sans"/>
              </a:rPr>
              <a:t>.</a:t>
            </a:r>
            <a:r>
              <a:rPr lang="ru-RU" sz="2800" dirty="0" smtClean="0">
                <a:latin typeface="Open Sans"/>
                <a:cs typeface="Open Sans"/>
              </a:rPr>
              <a:t/>
            </a:r>
            <a:br>
              <a:rPr lang="ru-RU" sz="2800" dirty="0" smtClean="0">
                <a:latin typeface="Open Sans"/>
                <a:cs typeface="Open Sans"/>
              </a:rPr>
            </a:br>
            <a:r>
              <a:rPr lang="ru-RU" sz="2800" dirty="0" smtClean="0">
                <a:latin typeface="Open Sans"/>
                <a:cs typeface="Open Sans"/>
              </a:rPr>
              <a:t/>
            </a:r>
            <a:br>
              <a:rPr lang="ru-RU" sz="2800" dirty="0" smtClean="0">
                <a:latin typeface="Open Sans"/>
                <a:cs typeface="Open Sans"/>
              </a:rPr>
            </a:br>
            <a:endParaRPr lang="ru-RU" sz="28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800" dirty="0" smtClean="0">
                <a:latin typeface="Open Sans"/>
                <a:cs typeface="Open Sans"/>
              </a:rPr>
              <a:t>Основной источник «последних кликов» после НГ – </a:t>
            </a:r>
            <a:r>
              <a:rPr lang="ru-RU" sz="2800" b="1" dirty="0" smtClean="0">
                <a:latin typeface="Open Sans"/>
                <a:cs typeface="Open Sans"/>
              </a:rPr>
              <a:t>прямые переходы</a:t>
            </a:r>
            <a:r>
              <a:rPr lang="ru-RU" sz="2800" dirty="0" smtClean="0">
                <a:latin typeface="Open Sans"/>
                <a:cs typeface="Open Sans"/>
              </a:rPr>
              <a:t> (закладки)</a:t>
            </a:r>
            <a:r>
              <a:rPr lang="en-US" sz="2800" dirty="0" smtClean="0">
                <a:latin typeface="Open Sans"/>
                <a:cs typeface="Open Sans"/>
              </a:rPr>
              <a:t>.</a:t>
            </a:r>
            <a:r>
              <a:rPr lang="ru-RU" sz="2800" dirty="0" smtClean="0">
                <a:latin typeface="Open Sans"/>
                <a:cs typeface="Open Sans"/>
              </a:rPr>
              <a:t/>
            </a:r>
            <a:br>
              <a:rPr lang="ru-RU" sz="2800" dirty="0" smtClean="0">
                <a:latin typeface="Open Sans"/>
                <a:cs typeface="Open Sans"/>
              </a:rPr>
            </a:br>
            <a:r>
              <a:rPr lang="ru-RU" sz="2800" dirty="0" smtClean="0">
                <a:latin typeface="Open Sans"/>
                <a:cs typeface="Open Sans"/>
              </a:rPr>
              <a:t/>
            </a:r>
            <a:br>
              <a:rPr lang="ru-RU" sz="2800" dirty="0" smtClean="0">
                <a:latin typeface="Open Sans"/>
                <a:cs typeface="Open Sans"/>
              </a:rPr>
            </a:br>
            <a:endParaRPr lang="ru-RU" sz="28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800" dirty="0" smtClean="0">
                <a:latin typeface="Open Sans"/>
                <a:cs typeface="Open Sans"/>
              </a:rPr>
              <a:t>Отсутствие </a:t>
            </a:r>
            <a:r>
              <a:rPr lang="ru-RU" sz="2800" dirty="0" err="1" smtClean="0">
                <a:latin typeface="Open Sans"/>
                <a:cs typeface="Open Sans"/>
              </a:rPr>
              <a:t>ретаргетинга</a:t>
            </a:r>
            <a:r>
              <a:rPr lang="ru-RU" sz="2800" dirty="0" smtClean="0">
                <a:latin typeface="Open Sans"/>
                <a:cs typeface="Open Sans"/>
              </a:rPr>
              <a:t> после НГ </a:t>
            </a:r>
            <a:r>
              <a:rPr lang="ru-RU" sz="2800" i="1" dirty="0" smtClean="0">
                <a:latin typeface="Open Sans"/>
                <a:cs typeface="Open Sans"/>
              </a:rPr>
              <a:t>не снизило</a:t>
            </a:r>
            <a:r>
              <a:rPr lang="ru-RU" sz="2800" dirty="0" smtClean="0">
                <a:latin typeface="Open Sans"/>
                <a:cs typeface="Open Sans"/>
              </a:rPr>
              <a:t> конверсий для органического трафика, однако </a:t>
            </a:r>
            <a:r>
              <a:rPr lang="ru-RU" sz="2800" i="1" dirty="0" smtClean="0">
                <a:latin typeface="Open Sans"/>
                <a:cs typeface="Open Sans"/>
              </a:rPr>
              <a:t>удлинило</a:t>
            </a:r>
            <a:r>
              <a:rPr lang="ru-RU" sz="2800" dirty="0" smtClean="0">
                <a:latin typeface="Open Sans"/>
                <a:cs typeface="Open Sans"/>
              </a:rPr>
              <a:t> цикл сделки</a:t>
            </a:r>
            <a:r>
              <a:rPr lang="en-US" sz="2800" dirty="0">
                <a:latin typeface="Open Sans"/>
                <a:cs typeface="Open Sans"/>
              </a:rPr>
              <a:t>.</a:t>
            </a:r>
            <a:endParaRPr lang="en-US" sz="2800" dirty="0" smtClean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19469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21. Инструменты аналитика (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eCommerce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184" y="1046603"/>
            <a:ext cx="8486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Для сплит-тестирования: </a:t>
            </a:r>
            <a:r>
              <a:rPr lang="en-US" sz="2000" b="1" dirty="0" smtClean="0">
                <a:latin typeface="Open Sans"/>
                <a:cs typeface="Open Sans"/>
              </a:rPr>
              <a:t>Google Analytics</a:t>
            </a:r>
            <a:r>
              <a:rPr lang="en-US" sz="2000" dirty="0" smtClean="0">
                <a:latin typeface="Open Sans"/>
                <a:cs typeface="Open Sans"/>
              </a:rPr>
              <a:t>, </a:t>
            </a:r>
            <a:r>
              <a:rPr lang="en-US" sz="2000" b="1" dirty="0" err="1" smtClean="0">
                <a:latin typeface="Open Sans"/>
                <a:cs typeface="Open Sans"/>
              </a:rPr>
              <a:t>VWO.com</a:t>
            </a:r>
            <a:r>
              <a:rPr lang="en-US" sz="2000" dirty="0" smtClean="0">
                <a:latin typeface="Open Sans"/>
                <a:cs typeface="Open Sans"/>
              </a:rPr>
              <a:t>, </a:t>
            </a:r>
            <a:r>
              <a:rPr lang="en-US" sz="2000" b="1" dirty="0" err="1" smtClean="0">
                <a:latin typeface="Open Sans"/>
                <a:cs typeface="Open Sans"/>
              </a:rPr>
              <a:t>Roistat</a:t>
            </a:r>
            <a:r>
              <a:rPr lang="en-US" sz="2000" b="1" dirty="0" smtClean="0">
                <a:latin typeface="Open Sans"/>
                <a:cs typeface="Open Sans"/>
              </a:rPr>
              <a:t> </a:t>
            </a:r>
            <a:endParaRPr lang="ru-RU" sz="2000" b="1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Для аудита </a:t>
            </a:r>
            <a:r>
              <a:rPr lang="ru-RU" sz="2000" dirty="0" err="1" smtClean="0">
                <a:latin typeface="Open Sans"/>
                <a:cs typeface="Open Sans"/>
              </a:rPr>
              <a:t>юзабилити</a:t>
            </a:r>
            <a:r>
              <a:rPr lang="ru-RU" sz="2000" dirty="0" smtClean="0">
                <a:latin typeface="Open Sans"/>
                <a:cs typeface="Open Sans"/>
              </a:rPr>
              <a:t>: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r>
              <a:rPr lang="en-US" sz="2000" b="1" dirty="0" err="1" smtClean="0">
                <a:latin typeface="Open Sans"/>
                <a:cs typeface="Open Sans"/>
              </a:rPr>
              <a:t>AskUsers</a:t>
            </a:r>
            <a:endParaRPr lang="ru-RU" sz="2000" b="1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Для поведенческого анализа и анализа конверсий: </a:t>
            </a:r>
            <a:r>
              <a:rPr lang="en-US" sz="2000" dirty="0" smtClean="0">
                <a:latin typeface="Open Sans"/>
                <a:cs typeface="Open Sans"/>
              </a:rPr>
              <a:t/>
            </a:r>
            <a:br>
              <a:rPr lang="en-US" sz="2000" dirty="0" smtClean="0">
                <a:latin typeface="Open Sans"/>
                <a:cs typeface="Open Sans"/>
              </a:rPr>
            </a:br>
            <a:r>
              <a:rPr lang="ru-RU" sz="2000" b="1" dirty="0" err="1" smtClean="0">
                <a:latin typeface="Open Sans"/>
                <a:cs typeface="Open Sans"/>
              </a:rPr>
              <a:t>Яндекс.Метрика</a:t>
            </a:r>
            <a:r>
              <a:rPr lang="en-US" sz="2000" dirty="0" smtClean="0">
                <a:latin typeface="Open Sans"/>
                <a:cs typeface="Open Sans"/>
              </a:rPr>
              <a:t>, </a:t>
            </a:r>
            <a:r>
              <a:rPr lang="en-US" sz="2000" b="1" dirty="0" smtClean="0">
                <a:latin typeface="Open Sans"/>
                <a:cs typeface="Open Sans"/>
              </a:rPr>
              <a:t>Google Analytics</a:t>
            </a:r>
            <a:r>
              <a:rPr lang="en-US" sz="2000" dirty="0" smtClean="0">
                <a:latin typeface="Open Sans"/>
                <a:cs typeface="Open Sans"/>
              </a:rPr>
              <a:t>, </a:t>
            </a:r>
            <a:r>
              <a:rPr lang="en-US" sz="2000" b="1" dirty="0" err="1" smtClean="0">
                <a:latin typeface="Open Sans"/>
                <a:cs typeface="Open Sans"/>
              </a:rPr>
              <a:t>Roistat</a:t>
            </a:r>
            <a:r>
              <a:rPr lang="en-US" sz="2000" dirty="0" smtClean="0">
                <a:latin typeface="Open Sans"/>
                <a:cs typeface="Open Sans"/>
              </a:rPr>
              <a:t> </a:t>
            </a:r>
            <a:r>
              <a:rPr lang="en-US" sz="2000" i="1" dirty="0" smtClean="0">
                <a:latin typeface="Open Sans"/>
                <a:cs typeface="Open Sans"/>
              </a:rPr>
              <a:t>(</a:t>
            </a:r>
            <a:r>
              <a:rPr lang="ru-RU" sz="2000" i="1" dirty="0" smtClean="0">
                <a:latin typeface="Open Sans"/>
                <a:cs typeface="Open Sans"/>
              </a:rPr>
              <a:t>осторожно, дорого!)</a:t>
            </a:r>
            <a:endParaRPr lang="en-US" sz="2000" i="1" dirty="0" smtClean="0">
              <a:latin typeface="Open Sans"/>
              <a:cs typeface="Open 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6703"/>
            <a:ext cx="9144000" cy="370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7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Мультиканальные последовательности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184" y="831531"/>
            <a:ext cx="8486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Open Sans"/>
                <a:cs typeface="Open Sans"/>
              </a:rPr>
              <a:t>Данные из </a:t>
            </a:r>
            <a:r>
              <a:rPr lang="en-US" sz="2000" dirty="0" smtClean="0">
                <a:latin typeface="Open Sans"/>
                <a:cs typeface="Open Sans"/>
              </a:rPr>
              <a:t>Google Analytics </a:t>
            </a:r>
            <a:r>
              <a:rPr lang="ru-RU" sz="2000" dirty="0" smtClean="0">
                <a:latin typeface="Open Sans"/>
                <a:cs typeface="Open Sans"/>
              </a:rPr>
              <a:t>показывают, что решение о покупке принимается посетителем более чем после 1 визита 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i="1" dirty="0" smtClean="0">
                <a:latin typeface="Open Sans"/>
                <a:cs typeface="Open Sans"/>
              </a:rPr>
              <a:t>(«в кризис циклы сделки удлинены»)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4792"/>
            <a:ext cx="9144000" cy="46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86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23. Модели атрибуции.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0184" y="1425541"/>
            <a:ext cx="8486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000" dirty="0" smtClean="0">
                <a:latin typeface="Open Sans"/>
                <a:cs typeface="Open Sans"/>
              </a:rPr>
              <a:t>…</a:t>
            </a:r>
            <a:r>
              <a:rPr lang="ru-RU" sz="2000" dirty="0" smtClean="0">
                <a:latin typeface="Open Sans"/>
                <a:cs typeface="Open Sans"/>
              </a:rPr>
              <a:t> и органический трафик в атрибуции последнего клика может считаться плохо конвертируемым.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4" y="2488698"/>
            <a:ext cx="8312193" cy="28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84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24. Выбор ключевых слов для СЯ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30600" y="2123020"/>
            <a:ext cx="8229600" cy="379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Open Sans"/>
                <a:cs typeface="Open Sans"/>
              </a:rPr>
              <a:t>Продающие</a:t>
            </a:r>
            <a:r>
              <a:rPr lang="ru-RU" dirty="0" smtClean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(названия товаров и услуг)</a:t>
            </a:r>
            <a:endParaRPr lang="en-US" sz="2400" dirty="0" smtClean="0">
              <a:solidFill>
                <a:schemeClr val="tx1"/>
              </a:solidFill>
              <a:latin typeface="Open Sans"/>
              <a:cs typeface="Open Sans"/>
            </a:endParaRPr>
          </a:p>
          <a:p>
            <a:pPr marL="457200" indent="-457200" algn="l">
              <a:buFont typeface="Wingdings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Open Sans"/>
                <a:cs typeface="Open Sans"/>
              </a:rPr>
              <a:t>Информационные 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(контент-маркетинг)</a:t>
            </a:r>
            <a:endParaRPr lang="en-US" sz="2400" dirty="0" smtClean="0">
              <a:solidFill>
                <a:schemeClr val="tx1"/>
              </a:solidFill>
              <a:latin typeface="Open Sans"/>
              <a:cs typeface="Open Sans"/>
            </a:endParaRPr>
          </a:p>
          <a:p>
            <a:pPr marL="457200" indent="-457200" algn="l">
              <a:buFont typeface="Wingdings" charset="2"/>
              <a:buChar char="ü"/>
            </a:pPr>
            <a:r>
              <a:rPr lang="ru-RU" b="1" dirty="0" err="1" smtClean="0">
                <a:solidFill>
                  <a:schemeClr val="tx1"/>
                </a:solidFill>
                <a:latin typeface="Open Sans"/>
                <a:cs typeface="Open Sans"/>
              </a:rPr>
              <a:t>Репутационные</a:t>
            </a:r>
            <a:r>
              <a:rPr lang="ru-RU" dirty="0" smtClean="0">
                <a:solidFill>
                  <a:schemeClr val="tx1"/>
                </a:solidFill>
                <a:latin typeface="Open Sans"/>
                <a:cs typeface="Open Sans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(</a:t>
            </a:r>
            <a:r>
              <a:rPr lang="en-US" sz="2400" dirty="0" smtClean="0">
                <a:solidFill>
                  <a:schemeClr val="tx1"/>
                </a:solidFill>
                <a:latin typeface="Open Sans"/>
                <a:cs typeface="Open Sans"/>
              </a:rPr>
              <a:t>SERM)</a:t>
            </a:r>
          </a:p>
          <a:p>
            <a:pPr marL="457200" indent="-457200" algn="l">
              <a:buFont typeface="Wingdings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Open Sans"/>
                <a:cs typeface="Open Sans"/>
              </a:rPr>
              <a:t>Брендовые 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(«точки контакта» с ЦА, </a:t>
            </a:r>
            <a:r>
              <a:rPr lang="ru-RU" sz="2400" dirty="0" err="1" smtClean="0">
                <a:solidFill>
                  <a:schemeClr val="tx1"/>
                </a:solidFill>
                <a:latin typeface="Open Sans"/>
                <a:cs typeface="Open Sans"/>
              </a:rPr>
              <a:t>монополиз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.)</a:t>
            </a:r>
          </a:p>
          <a:p>
            <a:pPr marL="457200" indent="-457200" algn="l">
              <a:buFont typeface="Wingdings" charset="2"/>
              <a:buChar char="q"/>
            </a:pPr>
            <a:r>
              <a:rPr lang="ru-RU" dirty="0" smtClean="0">
                <a:solidFill>
                  <a:schemeClr val="tx1"/>
                </a:solidFill>
                <a:latin typeface="Open Sans"/>
                <a:cs typeface="Open Sans"/>
              </a:rPr>
              <a:t>Конкурентные и ассоциативные </a:t>
            </a:r>
            <a:r>
              <a:rPr lang="ru-RU" sz="2400" dirty="0" smtClean="0">
                <a:solidFill>
                  <a:schemeClr val="tx1"/>
                </a:solidFill>
                <a:latin typeface="Open Sans"/>
                <a:cs typeface="Open Sans"/>
              </a:rPr>
              <a:t>(заменители товаров и услуг)</a:t>
            </a:r>
            <a:endParaRPr lang="en-US" sz="2400" dirty="0" smtClean="0">
              <a:latin typeface="Open Sans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780" y="858763"/>
            <a:ext cx="8127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Open Sans"/>
                <a:cs typeface="Open Sans"/>
              </a:rPr>
              <a:t>Поисковые запросы </a:t>
            </a:r>
            <a:br>
              <a:rPr lang="ru-RU" sz="4000" b="1" dirty="0" smtClean="0">
                <a:latin typeface="Open Sans"/>
                <a:cs typeface="Open Sans"/>
              </a:rPr>
            </a:br>
            <a:r>
              <a:rPr lang="ru-RU" sz="2000" dirty="0" smtClean="0">
                <a:latin typeface="Open Sans"/>
                <a:cs typeface="Open Sans"/>
              </a:rPr>
              <a:t>(используются, как правило, только продающие и </a:t>
            </a:r>
            <a:r>
              <a:rPr lang="ru-RU" sz="2000" dirty="0" err="1" smtClean="0">
                <a:latin typeface="Open Sans"/>
                <a:cs typeface="Open Sans"/>
              </a:rPr>
              <a:t>репутационные</a:t>
            </a:r>
            <a:r>
              <a:rPr lang="ru-RU" sz="2000" dirty="0" smtClean="0">
                <a:latin typeface="Open Sans"/>
                <a:cs typeface="Open Sans"/>
              </a:rPr>
              <a:t>)</a:t>
            </a:r>
            <a:endParaRPr lang="ru-RU" sz="20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0201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25. Выбор ключевых слов для 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858763"/>
            <a:ext cx="819968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Продающие запросы</a:t>
            </a:r>
            <a:r>
              <a:rPr lang="en-US" sz="4000" dirty="0" smtClean="0">
                <a:latin typeface="Open Sans"/>
                <a:cs typeface="Open Sans"/>
              </a:rPr>
              <a:t/>
            </a:r>
            <a:br>
              <a:rPr lang="en-US" sz="4000" dirty="0" smtClean="0">
                <a:latin typeface="Open Sans"/>
                <a:cs typeface="Open Sans"/>
              </a:rPr>
            </a:br>
            <a:r>
              <a:rPr lang="ru-RU" dirty="0">
                <a:latin typeface="Open Sans"/>
                <a:cs typeface="Open Sans"/>
              </a:rPr>
              <a:t>(«купить телевизор </a:t>
            </a:r>
            <a:r>
              <a:rPr lang="ru-RU" dirty="0" err="1">
                <a:latin typeface="Open Sans"/>
                <a:cs typeface="Open Sans"/>
              </a:rPr>
              <a:t>samsung</a:t>
            </a:r>
            <a:r>
              <a:rPr lang="ru-RU" dirty="0">
                <a:latin typeface="Open Sans"/>
                <a:cs typeface="Open Sans"/>
              </a:rPr>
              <a:t> ue40j6500au», «навигаторы </a:t>
            </a:r>
            <a:r>
              <a:rPr lang="ru-RU" dirty="0" err="1">
                <a:latin typeface="Open Sans"/>
                <a:cs typeface="Open Sans"/>
              </a:rPr>
              <a:t>гармин</a:t>
            </a:r>
            <a:r>
              <a:rPr lang="ru-RU" dirty="0">
                <a:latin typeface="Open Sans"/>
                <a:cs typeface="Open Sans"/>
              </a:rPr>
              <a:t>»)</a:t>
            </a:r>
            <a:br>
              <a:rPr lang="ru-RU" dirty="0">
                <a:latin typeface="Open Sans"/>
                <a:cs typeface="Open Sans"/>
              </a:rPr>
            </a:br>
            <a:endParaRPr lang="ru-RU" sz="2400" dirty="0" smtClean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работа только со сформированным спросом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прогнозируемый охват аудитории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легко реализуемая структура сайта в виде каталога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39" y="3523094"/>
            <a:ext cx="7660300" cy="32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6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2. О чём доклад?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30600" y="1471889"/>
            <a:ext cx="8229600" cy="35664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Ошибки вебмастера </a:t>
            </a:r>
            <a:r>
              <a:rPr lang="ru-RU" i="1" dirty="0" smtClean="0">
                <a:solidFill>
                  <a:schemeClr val="tx1"/>
                </a:solidFill>
                <a:latin typeface="Open-Sans"/>
                <a:cs typeface="Open-Sans"/>
              </a:rPr>
              <a:t>и веб-аналитика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endParaRPr lang="en-US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Кластеризация СЯ в разрезе (и отрыве от) пользовательского спроса</a:t>
            </a:r>
            <a:b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</a:br>
            <a:endParaRPr lang="en-US" dirty="0" smtClean="0">
              <a:solidFill>
                <a:schemeClr val="tx1"/>
              </a:solidFill>
              <a:latin typeface="Open-Sans"/>
              <a:cs typeface="Open-Sans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Сниппеты и влияние конкурентов на </a:t>
            </a:r>
            <a:r>
              <a:rPr lang="en-US" dirty="0" smtClean="0">
                <a:solidFill>
                  <a:schemeClr val="tx1"/>
                </a:solidFill>
                <a:latin typeface="Open-Sans"/>
                <a:cs typeface="Open-Sans"/>
              </a:rPr>
              <a:t>CTR </a:t>
            </a:r>
            <a:r>
              <a:rPr lang="ru-RU" dirty="0" smtClean="0">
                <a:solidFill>
                  <a:schemeClr val="tx1"/>
                </a:solidFill>
                <a:latin typeface="Open-Sans"/>
                <a:cs typeface="Open-Sans"/>
              </a:rPr>
              <a:t>и конверсии</a:t>
            </a:r>
            <a:endParaRPr lang="en-US" dirty="0" smtClean="0">
              <a:latin typeface="Open-Sans"/>
              <a:cs typeface="Open-Sans"/>
            </a:endParaRPr>
          </a:p>
          <a:p>
            <a:pPr marL="457200" indent="-457200" algn="l">
              <a:buFont typeface="Wingdings" charset="2"/>
              <a:buChar char="§"/>
            </a:pPr>
            <a:endParaRPr lang="ru-RU" dirty="0">
              <a:latin typeface="Open-Sans"/>
              <a:cs typeface="Open-Sans"/>
            </a:endParaRPr>
          </a:p>
        </p:txBody>
      </p:sp>
    </p:spTree>
    <p:extLst>
      <p:ext uri="{BB962C8B-B14F-4D97-AF65-F5344CB8AC3E}">
        <p14:creationId xmlns:p14="http://schemas.microsoft.com/office/powerpoint/2010/main" val="3008753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26. Выбор ключевых слов для 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858763"/>
            <a:ext cx="7045518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Информационные </a:t>
            </a:r>
            <a:r>
              <a:rPr lang="ru-RU" sz="4000" dirty="0">
                <a:latin typeface="Open Sans"/>
                <a:cs typeface="Open Sans"/>
              </a:rPr>
              <a:t>запросы</a:t>
            </a:r>
            <a:r>
              <a:rPr lang="en-US" sz="4000" dirty="0">
                <a:latin typeface="Open Sans"/>
                <a:cs typeface="Open Sans"/>
              </a:rPr>
              <a:t/>
            </a:r>
            <a:br>
              <a:rPr lang="en-US" sz="4000" dirty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(«как выбрать сноуборд», «что такое оперативный лизинг»)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>
                <a:latin typeface="Open Sans"/>
                <a:cs typeface="Open Sans"/>
              </a:rPr>
              <a:t>работа </a:t>
            </a:r>
            <a:r>
              <a:rPr lang="ru-RU" sz="2400" dirty="0" smtClean="0">
                <a:latin typeface="Open Sans"/>
                <a:cs typeface="Open Sans"/>
              </a:rPr>
              <a:t>в </a:t>
            </a:r>
            <a:r>
              <a:rPr lang="ru-RU" sz="2400" dirty="0" err="1" smtClean="0">
                <a:latin typeface="Open Sans"/>
                <a:cs typeface="Open Sans"/>
              </a:rPr>
              <a:t>т.ч</a:t>
            </a:r>
            <a:r>
              <a:rPr lang="ru-RU" sz="2400" dirty="0" smtClean="0">
                <a:latin typeface="Open Sans"/>
                <a:cs typeface="Open Sans"/>
              </a:rPr>
              <a:t>. с несформированным </a:t>
            </a:r>
            <a:r>
              <a:rPr lang="ru-RU" sz="2400" dirty="0">
                <a:latin typeface="Open Sans"/>
                <a:cs typeface="Open Sans"/>
              </a:rPr>
              <a:t>спросом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прямая конверсия в </a:t>
            </a:r>
            <a:r>
              <a:rPr lang="ru-RU" sz="2400" dirty="0" err="1" smtClean="0">
                <a:latin typeface="Open Sans"/>
                <a:cs typeface="Open Sans"/>
              </a:rPr>
              <a:t>лиды</a:t>
            </a:r>
            <a:r>
              <a:rPr lang="ru-RU" sz="2400" dirty="0" smtClean="0">
                <a:latin typeface="Open Sans"/>
                <a:cs typeface="Open Sans"/>
              </a:rPr>
              <a:t> намного ниже</a:t>
            </a:r>
            <a:endParaRPr lang="ru-RU" sz="24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помогают доказать экспертность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681"/>
            <a:ext cx="9144000" cy="25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4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27. Выбор ключевых слов для 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1043119"/>
            <a:ext cx="3978822" cy="4924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latin typeface="Open Sans"/>
                <a:cs typeface="Open Sans"/>
              </a:rPr>
              <a:t>Репутационные</a:t>
            </a:r>
            <a:r>
              <a:rPr lang="ru-RU" sz="4000" dirty="0" smtClean="0">
                <a:latin typeface="Open Sans"/>
                <a:cs typeface="Open Sans"/>
              </a:rPr>
              <a:t> запросы</a:t>
            </a:r>
            <a:r>
              <a:rPr lang="en-US" sz="4000" dirty="0" smtClean="0">
                <a:latin typeface="Open Sans"/>
                <a:cs typeface="Open Sans"/>
              </a:rPr>
              <a:t/>
            </a:r>
            <a:br>
              <a:rPr lang="en-US" sz="4000" dirty="0" smtClean="0">
                <a:latin typeface="Open Sans"/>
                <a:cs typeface="Open Sans"/>
              </a:rPr>
            </a:br>
            <a:r>
              <a:rPr lang="ru-RU" dirty="0">
                <a:latin typeface="Open Sans"/>
                <a:cs typeface="Open Sans"/>
              </a:rPr>
              <a:t>(</a:t>
            </a:r>
            <a:r>
              <a:rPr lang="ru-RU" dirty="0" smtClean="0">
                <a:latin typeface="Open Sans"/>
                <a:cs typeface="Open Sans"/>
              </a:rPr>
              <a:t>«</a:t>
            </a:r>
            <a:r>
              <a:rPr lang="en-US" dirty="0" smtClean="0">
                <a:latin typeface="Open Sans"/>
                <a:cs typeface="Open Sans"/>
              </a:rPr>
              <a:t>{company} </a:t>
            </a:r>
            <a:r>
              <a:rPr lang="ru-RU" dirty="0" smtClean="0">
                <a:latin typeface="Open Sans"/>
                <a:cs typeface="Open Sans"/>
              </a:rPr>
              <a:t>отзывы клиентов»</a:t>
            </a:r>
            <a:r>
              <a:rPr lang="ru-RU" dirty="0">
                <a:latin typeface="Open Sans"/>
                <a:cs typeface="Open Sans"/>
              </a:rPr>
              <a:t>)</a:t>
            </a:r>
            <a:br>
              <a:rPr lang="ru-RU" dirty="0">
                <a:latin typeface="Open Sans"/>
                <a:cs typeface="Open Sans"/>
              </a:rPr>
            </a:br>
            <a:endParaRPr lang="ru-RU" sz="2400" dirty="0" smtClean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работа </a:t>
            </a:r>
            <a:r>
              <a:rPr lang="en-US" sz="2400" dirty="0" smtClean="0">
                <a:latin typeface="Open Sans"/>
                <a:cs typeface="Open Sans"/>
              </a:rPr>
              <a:t>c </a:t>
            </a:r>
            <a:r>
              <a:rPr lang="ru-RU" sz="2400" dirty="0" smtClean="0">
                <a:latin typeface="Open Sans"/>
                <a:cs typeface="Open Sans"/>
              </a:rPr>
              <a:t>внешними «</a:t>
            </a:r>
            <a:r>
              <a:rPr lang="ru-RU" sz="2400" dirty="0" err="1" smtClean="0">
                <a:latin typeface="Open Sans"/>
                <a:cs typeface="Open Sans"/>
              </a:rPr>
              <a:t>отзовиками</a:t>
            </a:r>
            <a:r>
              <a:rPr lang="ru-RU" sz="2400" dirty="0" smtClean="0">
                <a:latin typeface="Open Sans"/>
                <a:cs typeface="Open Sans"/>
              </a:rPr>
              <a:t>»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обязательна проработка негатива / обратная связь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>
                <a:latin typeface="Open Sans"/>
                <a:cs typeface="Open Sans"/>
              </a:rPr>
              <a:t>CTR </a:t>
            </a:r>
            <a:r>
              <a:rPr lang="ru-RU" sz="2400" dirty="0" smtClean="0">
                <a:latin typeface="Open Sans"/>
                <a:cs typeface="Open Sans"/>
              </a:rPr>
              <a:t>из выдачи на сайт компании почти </a:t>
            </a:r>
            <a:r>
              <a:rPr lang="en-US" sz="2400" dirty="0" smtClean="0">
                <a:latin typeface="Open Sans"/>
                <a:cs typeface="Open Sans"/>
              </a:rPr>
              <a:t> </a:t>
            </a:r>
            <a:r>
              <a:rPr lang="ru-RU" sz="2400" dirty="0" smtClean="0">
                <a:latin typeface="Open Sans"/>
                <a:cs typeface="Open Sans"/>
              </a:rPr>
              <a:t>равен нулю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02" y="1249469"/>
            <a:ext cx="4720448" cy="47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97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28. Выбор ключевых слов для 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766585"/>
            <a:ext cx="835356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Конкурентные </a:t>
            </a:r>
            <a:r>
              <a:rPr lang="ru-RU" sz="4000" dirty="0">
                <a:latin typeface="Open Sans"/>
                <a:cs typeface="Open Sans"/>
              </a:rPr>
              <a:t>запросы</a:t>
            </a:r>
            <a:r>
              <a:rPr lang="en-US" sz="4000" dirty="0">
                <a:latin typeface="Open Sans"/>
                <a:cs typeface="Open Sans"/>
              </a:rPr>
              <a:t/>
            </a:r>
            <a:br>
              <a:rPr lang="en-US" sz="4000" dirty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(«похудеть за неделю»)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работа со 100% несформированным </a:t>
            </a:r>
            <a:r>
              <a:rPr lang="ru-RU" sz="2400" dirty="0">
                <a:latin typeface="Open Sans"/>
                <a:cs typeface="Open Sans"/>
              </a:rPr>
              <a:t>спросом</a:t>
            </a:r>
          </a:p>
          <a:p>
            <a:pPr marL="571500" indent="-571500">
              <a:buFont typeface="Arial"/>
              <a:buChar char="•"/>
            </a:pPr>
            <a:r>
              <a:rPr lang="ru-RU" sz="2200" dirty="0" smtClean="0">
                <a:latin typeface="Open Sans"/>
                <a:cs typeface="Open Sans"/>
              </a:rPr>
              <a:t>необходимо убедить в том, что ваше предложение лучше</a:t>
            </a:r>
            <a:endParaRPr lang="ru-RU" sz="22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низкий </a:t>
            </a:r>
            <a:r>
              <a:rPr lang="en-US" sz="2400" dirty="0" smtClean="0">
                <a:latin typeface="Open Sans"/>
                <a:cs typeface="Open Sans"/>
              </a:rPr>
              <a:t>CTR </a:t>
            </a:r>
            <a:r>
              <a:rPr lang="ru-RU" sz="2400" dirty="0" smtClean="0">
                <a:latin typeface="Open Sans"/>
                <a:cs typeface="Open Sans"/>
              </a:rPr>
              <a:t>в выдаче и низкие конверсии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дешёвый копирайтинг не поможет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9753"/>
            <a:ext cx="9144000" cy="31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74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29. Выбор ключевых слов для СЯ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571987"/>
            <a:ext cx="8212505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Брендовые </a:t>
            </a:r>
            <a:r>
              <a:rPr lang="ru-RU" sz="4000" dirty="0">
                <a:latin typeface="Open Sans"/>
                <a:cs typeface="Open Sans"/>
              </a:rPr>
              <a:t>запросы</a:t>
            </a:r>
            <a:r>
              <a:rPr lang="en-US" sz="4000" dirty="0">
                <a:latin typeface="Open Sans"/>
                <a:cs typeface="Open Sans"/>
              </a:rPr>
              <a:t/>
            </a:r>
            <a:br>
              <a:rPr lang="en-US" sz="4000" dirty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(«название компании адрес сайта»)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ещё одна «точка контакта» с потребителем </a:t>
            </a:r>
            <a:endParaRPr lang="ru-RU" sz="24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важны при использовании </a:t>
            </a:r>
            <a:r>
              <a:rPr lang="ru-RU" sz="2400" dirty="0" err="1" smtClean="0">
                <a:latin typeface="Open Sans"/>
                <a:cs typeface="Open Sans"/>
              </a:rPr>
              <a:t>оффлайн</a:t>
            </a:r>
            <a:r>
              <a:rPr lang="ru-RU" sz="2400" dirty="0" smtClean="0">
                <a:latin typeface="Open Sans"/>
                <a:cs typeface="Open Sans"/>
              </a:rPr>
              <a:t>-рекламы</a:t>
            </a:r>
            <a:endParaRPr lang="ru-RU" sz="24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высокий </a:t>
            </a:r>
            <a:r>
              <a:rPr lang="en-US" sz="2400" dirty="0" smtClean="0">
                <a:latin typeface="Open Sans"/>
                <a:cs typeface="Open Sans"/>
              </a:rPr>
              <a:t>CTR </a:t>
            </a:r>
            <a:r>
              <a:rPr lang="ru-RU" sz="2400" dirty="0" smtClean="0">
                <a:latin typeface="Open Sans"/>
                <a:cs typeface="Open Sans"/>
              </a:rPr>
              <a:t>в выдаче, но не 100%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необходимы компаниям с неуникальным названием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70" y="3363883"/>
            <a:ext cx="8386054" cy="35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48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Брендовые запросы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9147" y="576281"/>
            <a:ext cx="54575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Конкуренты в выдаче</a:t>
            </a:r>
            <a:r>
              <a:rPr lang="en-US" sz="4000" dirty="0" smtClean="0">
                <a:latin typeface="Open Sans"/>
                <a:cs typeface="Open Sans"/>
              </a:rPr>
              <a:t>!</a:t>
            </a:r>
            <a:r>
              <a:rPr lang="ru-RU" dirty="0" smtClean="0">
                <a:latin typeface="Open Sans"/>
                <a:cs typeface="Open Sans"/>
              </a:rPr>
              <a:t/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>
              <a:latin typeface="Open Sans"/>
              <a:cs typeface="Open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085"/>
            <a:ext cx="9144000" cy="4308691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06173"/>
            <a:ext cx="9144000" cy="18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4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31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Кластеризация глазами пользователей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187" y="1033509"/>
            <a:ext cx="87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Open Sans"/>
                <a:cs typeface="Open Sans"/>
              </a:rPr>
              <a:t>Устный перевод = синхронный </a:t>
            </a:r>
            <a:r>
              <a:rPr lang="en-US" sz="2800" dirty="0" smtClean="0">
                <a:latin typeface="Open Sans"/>
                <a:cs typeface="Open Sans"/>
              </a:rPr>
              <a:t>| </a:t>
            </a:r>
            <a:r>
              <a:rPr lang="ru-RU" sz="2800" dirty="0" smtClean="0">
                <a:latin typeface="Open Sans"/>
                <a:cs typeface="Open Sans"/>
              </a:rPr>
              <a:t>последовательный</a:t>
            </a:r>
            <a:endParaRPr lang="ru-RU" sz="2800" dirty="0"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" y="2115219"/>
            <a:ext cx="9144000" cy="47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18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2. Кластеризация глазами пользователей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851" y="818427"/>
            <a:ext cx="8839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Open Sans"/>
                <a:cs typeface="Open Sans"/>
              </a:rPr>
              <a:t>  </a:t>
            </a:r>
            <a:r>
              <a:rPr lang="ru-RU" sz="2800" dirty="0" smtClean="0">
                <a:latin typeface="Open Sans"/>
                <a:cs typeface="Open Sans"/>
              </a:rPr>
              <a:t>Устный перевод </a:t>
            </a:r>
            <a:r>
              <a:rPr lang="en-US" sz="2800" dirty="0" smtClean="0">
                <a:latin typeface="Open Sans"/>
                <a:cs typeface="Open Sans"/>
              </a:rPr>
              <a:t>|</a:t>
            </a:r>
            <a:r>
              <a:rPr lang="ru-RU" sz="2800" dirty="0" smtClean="0">
                <a:latin typeface="Open Sans"/>
                <a:cs typeface="Open Sans"/>
              </a:rPr>
              <a:t> синхронный </a:t>
            </a:r>
            <a:r>
              <a:rPr lang="en-US" sz="2800" dirty="0" smtClean="0">
                <a:latin typeface="Open Sans"/>
                <a:cs typeface="Open Sans"/>
              </a:rPr>
              <a:t>| </a:t>
            </a:r>
            <a:r>
              <a:rPr lang="ru-RU" sz="2800" dirty="0" smtClean="0">
                <a:latin typeface="Open Sans"/>
                <a:cs typeface="Open Sans"/>
              </a:rPr>
              <a:t>последовательный</a:t>
            </a:r>
            <a:endParaRPr lang="ru-RU" sz="2800" dirty="0">
              <a:latin typeface="Open Sans"/>
              <a:cs typeface="Open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46" y="1556729"/>
            <a:ext cx="6761753" cy="53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4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 Sans"/>
                <a:cs typeface="Open Sans"/>
              </a:rPr>
              <a:t>33. Кластеризация глазами пользователей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218" y="1454301"/>
            <a:ext cx="6506909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ru-RU" i="1" dirty="0" smtClean="0">
                <a:latin typeface="Open Sans"/>
                <a:cs typeface="Open Sans"/>
              </a:rPr>
              <a:t>Все три запроса на одной странице:</a:t>
            </a:r>
            <a:br>
              <a:rPr lang="ru-RU" i="1" dirty="0" smtClean="0">
                <a:latin typeface="Open Sans"/>
                <a:cs typeface="Open Sans"/>
              </a:rPr>
            </a:br>
            <a:r>
              <a:rPr lang="ru-RU" i="1" dirty="0" smtClean="0">
                <a:latin typeface="Open Sans"/>
                <a:cs typeface="Open Sans"/>
              </a:rPr>
              <a:t/>
            </a:r>
            <a:br>
              <a:rPr lang="ru-RU" i="1" dirty="0" smtClean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Видимость</a:t>
            </a:r>
            <a:r>
              <a:rPr lang="en-US" dirty="0" smtClean="0">
                <a:latin typeface="Open Sans"/>
                <a:cs typeface="Open Sans"/>
              </a:rPr>
              <a:t>:   </a:t>
            </a:r>
            <a:r>
              <a:rPr lang="en-US" b="1" dirty="0" smtClean="0">
                <a:latin typeface="Open Sans"/>
                <a:cs typeface="Open Sans"/>
              </a:rPr>
              <a:t>16%</a:t>
            </a:r>
            <a:r>
              <a:rPr lang="ru-RU" b="1" dirty="0" smtClean="0">
                <a:latin typeface="Open Sans"/>
                <a:cs typeface="Open Sans"/>
              </a:rPr>
              <a:t/>
            </a:r>
            <a:br>
              <a:rPr lang="ru-RU" b="1" dirty="0" smtClean="0">
                <a:latin typeface="Open Sans"/>
                <a:cs typeface="Open Sans"/>
              </a:rPr>
            </a:br>
            <a:r>
              <a:rPr lang="ru-RU" dirty="0" err="1" smtClean="0">
                <a:latin typeface="Open Sans"/>
                <a:cs typeface="Open Sans"/>
              </a:rPr>
              <a:t>Макроконверсия</a:t>
            </a:r>
            <a:r>
              <a:rPr lang="ru-RU" dirty="0" smtClean="0">
                <a:latin typeface="Open Sans"/>
                <a:cs typeface="Open Sans"/>
              </a:rPr>
              <a:t>:</a:t>
            </a:r>
            <a:r>
              <a:rPr lang="en-US" dirty="0">
                <a:latin typeface="Open Sans"/>
                <a:cs typeface="Open Sans"/>
              </a:rPr>
              <a:t> </a:t>
            </a:r>
            <a:r>
              <a:rPr lang="en-US" dirty="0" smtClean="0">
                <a:latin typeface="Open Sans"/>
                <a:cs typeface="Open Sans"/>
              </a:rPr>
              <a:t> </a:t>
            </a:r>
            <a:r>
              <a:rPr lang="en-US" b="1" dirty="0" smtClean="0">
                <a:latin typeface="Open Sans"/>
                <a:cs typeface="Open Sans"/>
              </a:rPr>
              <a:t> 4%</a:t>
            </a:r>
            <a:r>
              <a:rPr lang="ru-RU" b="1" dirty="0" smtClean="0">
                <a:latin typeface="Open Sans"/>
                <a:cs typeface="Open Sans"/>
              </a:rPr>
              <a:t/>
            </a:r>
            <a:br>
              <a:rPr lang="ru-RU" b="1" dirty="0" smtClean="0">
                <a:latin typeface="Open Sans"/>
                <a:cs typeface="Open Sans"/>
              </a:rPr>
            </a:br>
            <a:r>
              <a:rPr lang="en-US" dirty="0" smtClean="0">
                <a:latin typeface="Open Sans"/>
                <a:cs typeface="Open Sans"/>
              </a:rPr>
              <a:t> </a:t>
            </a:r>
            <a:endParaRPr lang="ru-RU" dirty="0" smtClean="0">
              <a:latin typeface="Open Sans"/>
              <a:cs typeface="Open Sans"/>
            </a:endParaRPr>
          </a:p>
          <a:p>
            <a:pPr marL="285750" indent="-285750">
              <a:buFont typeface="Wingdings" charset="2"/>
              <a:buChar char="ü"/>
            </a:pPr>
            <a:r>
              <a:rPr lang="ru-RU" i="1" dirty="0" smtClean="0">
                <a:latin typeface="Open Sans"/>
                <a:cs typeface="Open Sans"/>
              </a:rPr>
              <a:t>Отдельно синхронный и устный + последовательный:</a:t>
            </a:r>
            <a:br>
              <a:rPr lang="ru-RU" i="1" dirty="0" smtClean="0">
                <a:latin typeface="Open Sans"/>
                <a:cs typeface="Open Sans"/>
              </a:rPr>
            </a:br>
            <a:r>
              <a:rPr lang="en-US" i="1" dirty="0" smtClean="0">
                <a:latin typeface="Open Sans"/>
                <a:cs typeface="Open Sans"/>
              </a:rPr>
              <a:t/>
            </a:r>
            <a:br>
              <a:rPr lang="en-US" i="1" dirty="0" smtClean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Видимость:</a:t>
            </a:r>
            <a:r>
              <a:rPr lang="en-US" dirty="0" smtClean="0">
                <a:latin typeface="Open Sans"/>
                <a:cs typeface="Open Sans"/>
              </a:rPr>
              <a:t>   </a:t>
            </a:r>
            <a:r>
              <a:rPr lang="en-US" b="1" dirty="0" smtClean="0">
                <a:latin typeface="Open Sans"/>
                <a:cs typeface="Open Sans"/>
              </a:rPr>
              <a:t>24%</a:t>
            </a:r>
            <a:br>
              <a:rPr lang="en-US" b="1" dirty="0" smtClean="0">
                <a:latin typeface="Open Sans"/>
                <a:cs typeface="Open Sans"/>
              </a:rPr>
            </a:br>
            <a:r>
              <a:rPr lang="ru-RU" dirty="0" err="1" smtClean="0">
                <a:latin typeface="Open Sans"/>
                <a:cs typeface="Open Sans"/>
              </a:rPr>
              <a:t>Макроконверсия</a:t>
            </a:r>
            <a:r>
              <a:rPr lang="ru-RU" dirty="0" smtClean="0">
                <a:latin typeface="Open Sans"/>
                <a:cs typeface="Open Sans"/>
              </a:rPr>
              <a:t>:</a:t>
            </a:r>
            <a:r>
              <a:rPr lang="en-US" dirty="0" smtClean="0">
                <a:latin typeface="Open Sans"/>
                <a:cs typeface="Open Sans"/>
              </a:rPr>
              <a:t>   </a:t>
            </a:r>
            <a:r>
              <a:rPr lang="en-US" b="1" dirty="0" smtClean="0">
                <a:latin typeface="Open Sans"/>
                <a:cs typeface="Open Sans"/>
              </a:rPr>
              <a:t>17%</a:t>
            </a:r>
            <a:r>
              <a:rPr lang="ru-RU" b="1" dirty="0" smtClean="0">
                <a:latin typeface="Open Sans"/>
                <a:cs typeface="Open Sans"/>
              </a:rPr>
              <a:t/>
            </a:r>
            <a:br>
              <a:rPr lang="ru-RU" b="1" dirty="0" smtClean="0">
                <a:latin typeface="Open Sans"/>
                <a:cs typeface="Open Sans"/>
              </a:rPr>
            </a:br>
            <a:endParaRPr lang="ru-RU" b="1" dirty="0" smtClean="0">
              <a:latin typeface="Open Sans"/>
              <a:cs typeface="Open Sans"/>
            </a:endParaRPr>
          </a:p>
          <a:p>
            <a:pPr marL="285750" indent="-285750">
              <a:buFont typeface="Courier New"/>
              <a:buChar char="o"/>
            </a:pPr>
            <a:r>
              <a:rPr lang="ru-RU" i="1" dirty="0" smtClean="0">
                <a:latin typeface="Open Sans"/>
                <a:cs typeface="Open Sans"/>
              </a:rPr>
              <a:t>Все три запроса отдельно</a:t>
            </a:r>
            <a:r>
              <a:rPr lang="en-US" i="1" dirty="0">
                <a:latin typeface="Open Sans"/>
                <a:cs typeface="Open Sans"/>
              </a:rPr>
              <a:t>:</a:t>
            </a:r>
            <a:r>
              <a:rPr lang="ru-RU" i="1" dirty="0" smtClean="0">
                <a:latin typeface="Open Sans"/>
                <a:cs typeface="Open Sans"/>
              </a:rPr>
              <a:t/>
            </a:r>
            <a:br>
              <a:rPr lang="ru-RU" i="1" dirty="0" smtClean="0">
                <a:latin typeface="Open Sans"/>
                <a:cs typeface="Open Sans"/>
              </a:rPr>
            </a:br>
            <a:r>
              <a:rPr lang="ru-RU" i="1" dirty="0" smtClean="0">
                <a:latin typeface="Open Sans"/>
                <a:cs typeface="Open Sans"/>
              </a:rPr>
              <a:t/>
            </a:r>
            <a:br>
              <a:rPr lang="ru-RU" i="1" dirty="0" smtClean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Видимость:</a:t>
            </a:r>
            <a:r>
              <a:rPr lang="en-US" dirty="0" smtClean="0">
                <a:latin typeface="Open Sans"/>
                <a:cs typeface="Open Sans"/>
              </a:rPr>
              <a:t>   </a:t>
            </a:r>
            <a:r>
              <a:rPr lang="en-US" b="1" dirty="0" smtClean="0">
                <a:latin typeface="Open Sans"/>
                <a:cs typeface="Open Sans"/>
              </a:rPr>
              <a:t>31%</a:t>
            </a:r>
            <a:r>
              <a:rPr lang="ru-RU" b="1" dirty="0" smtClean="0">
                <a:latin typeface="Open Sans"/>
                <a:cs typeface="Open Sans"/>
              </a:rPr>
              <a:t/>
            </a:r>
            <a:br>
              <a:rPr lang="ru-RU" b="1" dirty="0" smtClean="0">
                <a:latin typeface="Open Sans"/>
                <a:cs typeface="Open Sans"/>
              </a:rPr>
            </a:br>
            <a:r>
              <a:rPr lang="ru-RU" dirty="0" err="1" smtClean="0">
                <a:latin typeface="Open Sans"/>
                <a:cs typeface="Open Sans"/>
              </a:rPr>
              <a:t>Макроконверсия</a:t>
            </a:r>
            <a:r>
              <a:rPr lang="ru-RU" dirty="0" smtClean="0">
                <a:latin typeface="Open Sans"/>
                <a:cs typeface="Open Sans"/>
              </a:rPr>
              <a:t>:</a:t>
            </a:r>
            <a:r>
              <a:rPr lang="en-US" dirty="0" smtClean="0">
                <a:latin typeface="Open Sans"/>
                <a:cs typeface="Open Sans"/>
              </a:rPr>
              <a:t>   </a:t>
            </a:r>
            <a:r>
              <a:rPr lang="en-US" b="1" dirty="0" smtClean="0">
                <a:latin typeface="Open Sans"/>
                <a:cs typeface="Open Sans"/>
              </a:rPr>
              <a:t>12%</a:t>
            </a:r>
            <a:r>
              <a:rPr lang="ru-RU" b="1" dirty="0" smtClean="0">
                <a:latin typeface="Open Sans"/>
                <a:cs typeface="Open Sans"/>
              </a:rPr>
              <a:t> </a:t>
            </a:r>
          </a:p>
          <a:p>
            <a:pPr marL="285750" indent="-285750">
              <a:buFontTx/>
              <a:buChar char="•"/>
            </a:pPr>
            <a:endParaRPr lang="ru-RU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en-US" b="1" dirty="0" smtClean="0">
                <a:latin typeface="Open Sans"/>
                <a:cs typeface="Open Sans"/>
              </a:rPr>
              <a:t>31</a:t>
            </a:r>
            <a:r>
              <a:rPr lang="ru-RU" b="1" dirty="0" smtClean="0">
                <a:latin typeface="Open Sans"/>
                <a:cs typeface="Open Sans"/>
              </a:rPr>
              <a:t> </a:t>
            </a:r>
            <a:r>
              <a:rPr lang="en-US" b="1" dirty="0" smtClean="0">
                <a:latin typeface="Open Sans"/>
                <a:cs typeface="Open Sans"/>
              </a:rPr>
              <a:t>* 12 &lt; 24 * 17   (372 &lt; 408)</a:t>
            </a:r>
            <a:endParaRPr lang="ru-RU" b="1" dirty="0">
              <a:latin typeface="Open Sans"/>
              <a:cs typeface="Open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18" y="6448216"/>
            <a:ext cx="9197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i="1" dirty="0">
                <a:latin typeface="Open Sans"/>
                <a:cs typeface="Open Sans"/>
              </a:rPr>
              <a:t>*</a:t>
            </a:r>
            <a:r>
              <a:rPr lang="ru-RU" sz="1300" b="1" i="1" dirty="0" smtClean="0">
                <a:latin typeface="Open Sans"/>
                <a:cs typeface="Open Sans"/>
              </a:rPr>
              <a:t>Видимость =</a:t>
            </a:r>
            <a:r>
              <a:rPr lang="en-US" sz="1300" b="1" i="1" dirty="0">
                <a:latin typeface="Open Sans"/>
                <a:cs typeface="Open Sans"/>
              </a:rPr>
              <a:t> </a:t>
            </a:r>
            <a:r>
              <a:rPr lang="en-US" sz="1300" b="1" i="1" dirty="0" smtClean="0">
                <a:latin typeface="Open Sans"/>
                <a:cs typeface="Open Sans"/>
              </a:rPr>
              <a:t>A</a:t>
            </a:r>
            <a:r>
              <a:rPr lang="ru-RU" sz="1300" b="1" i="1" dirty="0" smtClean="0">
                <a:latin typeface="Open Sans"/>
                <a:cs typeface="Open Sans"/>
              </a:rPr>
              <a:t> </a:t>
            </a:r>
            <a:r>
              <a:rPr lang="en-US" sz="1300" b="1" i="1" dirty="0" smtClean="0">
                <a:latin typeface="Open Sans"/>
                <a:cs typeface="Open Sans"/>
              </a:rPr>
              <a:t>* </a:t>
            </a:r>
            <a:r>
              <a:rPr lang="ru-RU" sz="1300" b="1" i="1" dirty="0" smtClean="0">
                <a:latin typeface="Open Sans"/>
                <a:cs typeface="Open Sans"/>
              </a:rPr>
              <a:t>(</a:t>
            </a:r>
            <a:r>
              <a:rPr lang="en-US" sz="1300" b="1" i="1" dirty="0" smtClean="0">
                <a:latin typeface="Open Sans"/>
                <a:cs typeface="Open Sans"/>
              </a:rPr>
              <a:t> </a:t>
            </a:r>
            <a:r>
              <a:rPr lang="ru-RU" sz="1300" b="1" i="1" dirty="0" smtClean="0">
                <a:latin typeface="Open Sans"/>
                <a:cs typeface="Open Sans"/>
              </a:rPr>
              <a:t>кол-во показов по Вебмастеру</a:t>
            </a:r>
            <a:r>
              <a:rPr lang="en-US" sz="1300" b="1" i="1" dirty="0" smtClean="0">
                <a:latin typeface="Open Sans"/>
                <a:cs typeface="Open Sans"/>
              </a:rPr>
              <a:t> </a:t>
            </a:r>
            <a:r>
              <a:rPr lang="ru-RU" sz="1300" b="1" i="1" dirty="0" smtClean="0">
                <a:latin typeface="Open Sans"/>
                <a:cs typeface="Open Sans"/>
              </a:rPr>
              <a:t>)</a:t>
            </a:r>
            <a:r>
              <a:rPr lang="en-US" sz="1300" b="1" i="1" dirty="0" smtClean="0">
                <a:latin typeface="Open Sans"/>
                <a:cs typeface="Open Sans"/>
              </a:rPr>
              <a:t>   /   [  N * </a:t>
            </a:r>
            <a:r>
              <a:rPr lang="ru-RU" sz="1300" b="1" i="1" dirty="0" smtClean="0">
                <a:latin typeface="Open Sans"/>
                <a:cs typeface="Open Sans"/>
              </a:rPr>
              <a:t>позиция в выдаче </a:t>
            </a:r>
            <a:r>
              <a:rPr lang="en-US" sz="1300" b="1" i="1" dirty="0" smtClean="0">
                <a:latin typeface="Open Sans"/>
                <a:cs typeface="Open Sans"/>
              </a:rPr>
              <a:t> *  ( 1 + </a:t>
            </a:r>
            <a:r>
              <a:rPr lang="ru-RU" sz="1300" b="1" i="1" dirty="0" smtClean="0">
                <a:latin typeface="Open Sans"/>
                <a:cs typeface="Open Sans"/>
              </a:rPr>
              <a:t>номер страницы</a:t>
            </a:r>
            <a:r>
              <a:rPr lang="en-US" sz="1300" b="1" i="1" dirty="0" smtClean="0">
                <a:latin typeface="Open Sans"/>
                <a:cs typeface="Open Sans"/>
              </a:rPr>
              <a:t> ) </a:t>
            </a:r>
            <a:r>
              <a:rPr lang="ru-RU" sz="1300" b="1" i="1" baseline="30000" dirty="0" smtClean="0">
                <a:latin typeface="Open Sans"/>
                <a:cs typeface="Open Sans"/>
              </a:rPr>
              <a:t>2</a:t>
            </a:r>
            <a:r>
              <a:rPr lang="en-US" sz="1300" b="1" i="1" baseline="30000" dirty="0" smtClean="0">
                <a:latin typeface="Open Sans"/>
                <a:cs typeface="Open Sans"/>
              </a:rPr>
              <a:t>   </a:t>
            </a:r>
            <a:r>
              <a:rPr lang="en-US" sz="1300" b="1" i="1" dirty="0" smtClean="0">
                <a:latin typeface="Open Sans"/>
                <a:cs typeface="Open Sans"/>
              </a:rPr>
              <a:t>]</a:t>
            </a:r>
            <a:endParaRPr lang="ru-RU" sz="1300" b="1" i="1" dirty="0">
              <a:latin typeface="Open Sans"/>
              <a:cs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218" y="709002"/>
            <a:ext cx="2748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Open Sans"/>
                <a:cs typeface="Open Sans"/>
              </a:rPr>
              <a:t>В результате</a:t>
            </a:r>
            <a:r>
              <a:rPr lang="en-US" sz="3200" dirty="0">
                <a:latin typeface="Open Sans"/>
                <a:cs typeface="Open Sans"/>
              </a:rPr>
              <a:t>:</a:t>
            </a:r>
            <a:endParaRPr lang="ru-RU" sz="32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34090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34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Кластеризация глазами пользователей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66" y="1433811"/>
            <a:ext cx="8406413" cy="5424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780" y="793392"/>
            <a:ext cx="781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Open Sans"/>
                <a:cs typeface="Open Sans"/>
              </a:rPr>
              <a:t>«Снять квартиру на Кировоградской 70» (несуществующий адрес)</a:t>
            </a:r>
            <a:endParaRPr lang="ru-RU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70933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5. Кластеризация глазами пользователей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780" y="793392"/>
            <a:ext cx="719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Open Sans"/>
                <a:cs typeface="Open Sans"/>
              </a:rPr>
              <a:t>«Снять квартиру на Кировоградской 28» (28, 28к1, 28к2, 28к3)</a:t>
            </a:r>
            <a:endParaRPr lang="ru-RU" b="1" dirty="0">
              <a:latin typeface="Open Sans"/>
              <a:cs typeface="Open 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02" y="1574800"/>
            <a:ext cx="4044950" cy="36957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54" y="1574800"/>
            <a:ext cx="413385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Выбор способа контакта с компанией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04" y="1353795"/>
            <a:ext cx="2501900" cy="28321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14028"/>
            <a:ext cx="9144000" cy="148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943" y="1374874"/>
            <a:ext cx="45433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Много телефонных номеров, какой актуальнее?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en-US" dirty="0" err="1" smtClean="0">
                <a:latin typeface="Open Sans"/>
                <a:cs typeface="Open Sans"/>
              </a:rPr>
              <a:t>ICQ+Jabber+Skype</a:t>
            </a:r>
            <a:r>
              <a:rPr lang="en-US" dirty="0" smtClean="0">
                <a:latin typeface="Open Sans"/>
                <a:cs typeface="Open Sans"/>
              </a:rPr>
              <a:t> – </a:t>
            </a:r>
            <a:r>
              <a:rPr lang="ru-RU" dirty="0" smtClean="0">
                <a:latin typeface="Open Sans"/>
                <a:cs typeface="Open Sans"/>
              </a:rPr>
              <a:t>только когда эти каналы действительно работают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dirty="0" smtClean="0">
                <a:latin typeface="Open Sans"/>
                <a:cs typeface="Open Sans"/>
              </a:rPr>
              <a:t>Почему у техподдержки контактов меньше чем у отдела продаж?</a:t>
            </a:r>
            <a:endParaRPr lang="ru-RU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42525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6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Конкуренты и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сниппеты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780" y="793392"/>
            <a:ext cx="852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Open Sans"/>
                <a:cs typeface="Open Sans"/>
              </a:rPr>
              <a:t>CTR </a:t>
            </a:r>
            <a:r>
              <a:rPr lang="ru-RU" b="1" dirty="0" smtClean="0">
                <a:latin typeface="Open Sans"/>
                <a:cs typeface="Open Sans"/>
              </a:rPr>
              <a:t>по брендовым – 13-78%                              СТ</a:t>
            </a:r>
            <a:r>
              <a:rPr lang="en-US" b="1" dirty="0" smtClean="0">
                <a:latin typeface="Open Sans"/>
                <a:cs typeface="Open Sans"/>
              </a:rPr>
              <a:t>R </a:t>
            </a:r>
            <a:r>
              <a:rPr lang="ru-RU" b="1" dirty="0" smtClean="0">
                <a:latin typeface="Open Sans"/>
                <a:cs typeface="Open Sans"/>
              </a:rPr>
              <a:t>по конкурентным – 0%</a:t>
            </a:r>
            <a:endParaRPr lang="ru-RU" b="1" dirty="0">
              <a:latin typeface="Open Sans"/>
              <a:cs typeface="Open San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0" y="1162724"/>
            <a:ext cx="7031558" cy="56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26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7. Конкуренты и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сниппеты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780" y="701214"/>
            <a:ext cx="648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Open Sans"/>
                <a:cs typeface="Open Sans"/>
              </a:rPr>
              <a:t>Бывают не только нули. Но 18%-</a:t>
            </a:r>
            <a:r>
              <a:rPr lang="ru-RU" b="1" dirty="0" err="1" smtClean="0">
                <a:latin typeface="Open Sans"/>
                <a:cs typeface="Open Sans"/>
              </a:rPr>
              <a:t>ным</a:t>
            </a:r>
            <a:r>
              <a:rPr lang="ru-RU" b="1" dirty="0" smtClean="0">
                <a:latin typeface="Open Sans"/>
                <a:cs typeface="Open Sans"/>
              </a:rPr>
              <a:t> </a:t>
            </a:r>
            <a:r>
              <a:rPr lang="en-US" b="1" dirty="0" smtClean="0">
                <a:latin typeface="Open Sans"/>
                <a:cs typeface="Open Sans"/>
              </a:rPr>
              <a:t>CTR </a:t>
            </a:r>
            <a:r>
              <a:rPr lang="ru-RU" b="1" dirty="0" smtClean="0">
                <a:latin typeface="Open Sans"/>
                <a:cs typeface="Open Sans"/>
              </a:rPr>
              <a:t>не пахнет. </a:t>
            </a:r>
            <a:r>
              <a:rPr lang="ru-RU" b="1" dirty="0" smtClean="0">
                <a:latin typeface="Open Sans"/>
                <a:cs typeface="Open Sans"/>
                <a:sym typeface="Wingdings"/>
              </a:rPr>
              <a:t> </a:t>
            </a:r>
            <a:endParaRPr lang="ru-RU" b="1" dirty="0">
              <a:latin typeface="Open Sans"/>
              <a:cs typeface="Open 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19" y="1163034"/>
            <a:ext cx="7125934" cy="56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2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8. Конкуренты и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сниппеты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780" y="793392"/>
            <a:ext cx="3581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Open Sans"/>
                <a:cs typeface="Open Sans"/>
              </a:rPr>
              <a:t>Яндекс.Маркет</a:t>
            </a:r>
            <a:r>
              <a:rPr lang="ru-RU" b="1" dirty="0" smtClean="0">
                <a:latin typeface="Open Sans"/>
                <a:cs typeface="Open Sans"/>
              </a:rPr>
              <a:t> х 3 – и это НЧ!</a:t>
            </a:r>
            <a:endParaRPr lang="ru-RU" b="1" dirty="0"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0" y="1403092"/>
            <a:ext cx="6689229" cy="54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83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3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9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Спецсимволы в выдаче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Google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Open-Sans"/>
              <a:cs typeface="Open-San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0" y="1275470"/>
            <a:ext cx="6585664" cy="103432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80" y="2444005"/>
            <a:ext cx="6515100" cy="104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780" y="813805"/>
            <a:ext cx="2884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Open Sans"/>
                <a:cs typeface="Open Sans"/>
              </a:rPr>
              <a:t>А вы используете?</a:t>
            </a:r>
            <a:endParaRPr lang="ru-RU" sz="2400" dirty="0">
              <a:latin typeface="Open Sans"/>
              <a:cs typeface="Open Sans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435" y="3604126"/>
            <a:ext cx="5133009" cy="314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40. Ценовые предложения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780" y="813805"/>
            <a:ext cx="85619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Open Sans"/>
                <a:cs typeface="Open Sans"/>
              </a:rPr>
              <a:t>«</a:t>
            </a:r>
            <a:r>
              <a:rPr lang="ru-RU" sz="2400" b="1" i="1" dirty="0" smtClean="0">
                <a:latin typeface="Open Sans"/>
                <a:cs typeface="Open Sans"/>
              </a:rPr>
              <a:t>Создание сайта цена</a:t>
            </a:r>
            <a:r>
              <a:rPr lang="ru-RU" sz="2400" i="1" dirty="0" smtClean="0">
                <a:latin typeface="Open Sans"/>
                <a:cs typeface="Open Sans"/>
              </a:rPr>
              <a:t>»</a:t>
            </a:r>
            <a:r>
              <a:rPr lang="ru-RU" sz="2400" dirty="0" smtClean="0">
                <a:latin typeface="Open Sans"/>
                <a:cs typeface="Open Sans"/>
              </a:rPr>
              <a:t> - сравниваем ценовые предложения «топов» в </a:t>
            </a:r>
            <a:r>
              <a:rPr lang="en-US" sz="2400" dirty="0" smtClean="0">
                <a:latin typeface="Open Sans"/>
                <a:cs typeface="Open Sans"/>
              </a:rPr>
              <a:t>Google</a:t>
            </a:r>
            <a:r>
              <a:rPr lang="ru-RU" sz="2400" dirty="0" smtClean="0">
                <a:latin typeface="Open Sans"/>
                <a:cs typeface="Open Sans"/>
              </a:rPr>
              <a:t/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/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1) 11 950 </a:t>
            </a:r>
            <a:r>
              <a:rPr lang="ru-RU" sz="2400" dirty="0" err="1" smtClean="0">
                <a:latin typeface="Open Sans"/>
                <a:cs typeface="Open Sans"/>
              </a:rPr>
              <a:t>руб</a:t>
            </a:r>
            <a:r>
              <a:rPr lang="ru-RU" sz="2400" dirty="0" smtClean="0">
                <a:latin typeface="Open Sans"/>
                <a:cs typeface="Open Sans"/>
              </a:rPr>
              <a:t/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2) 59 990 </a:t>
            </a:r>
            <a:r>
              <a:rPr lang="ru-RU" sz="2400" dirty="0" err="1" smtClean="0">
                <a:latin typeface="Open Sans"/>
                <a:cs typeface="Open Sans"/>
              </a:rPr>
              <a:t>руб</a:t>
            </a:r>
            <a:r>
              <a:rPr lang="ru-RU" sz="2400" dirty="0" smtClean="0">
                <a:latin typeface="Open Sans"/>
                <a:cs typeface="Open Sans"/>
              </a:rPr>
              <a:t/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3) 30 000 руб. </a:t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4) 18 999 руб.</a:t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5) 14 950 руб.</a:t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6) 50 990 руб.</a:t>
            </a:r>
            <a:br>
              <a:rPr lang="ru-RU" sz="2400" dirty="0" smtClean="0">
                <a:latin typeface="Open Sans"/>
                <a:cs typeface="Open Sans"/>
              </a:rPr>
            </a:br>
            <a:r>
              <a:rPr lang="ru-RU" sz="2400" dirty="0" smtClean="0">
                <a:latin typeface="Open Sans"/>
                <a:cs typeface="Open Sans"/>
              </a:rPr>
              <a:t>7) 38 100 руб.</a:t>
            </a:r>
            <a:endParaRPr lang="ru-RU" sz="2400" dirty="0">
              <a:latin typeface="Open Sans"/>
              <a:cs typeface="Open San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71" y="1518630"/>
            <a:ext cx="5033800" cy="488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55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68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41. Выводы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87" y="869525"/>
            <a:ext cx="8647531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Open Sans"/>
                <a:cs typeface="Open Sans"/>
              </a:rPr>
              <a:t>В сухом остатке:</a:t>
            </a:r>
            <a:r>
              <a:rPr lang="en-US" sz="4000" dirty="0">
                <a:latin typeface="Open Sans"/>
                <a:cs typeface="Open Sans"/>
              </a:rPr>
              <a:t/>
            </a:r>
            <a:br>
              <a:rPr lang="en-US" sz="4000" dirty="0">
                <a:latin typeface="Open Sans"/>
                <a:cs typeface="Open Sans"/>
              </a:rPr>
            </a:br>
            <a:r>
              <a:rPr lang="ru-RU" dirty="0" smtClean="0">
                <a:latin typeface="Open Sans"/>
                <a:cs typeface="Open Sans"/>
              </a:rPr>
              <a:t>(как работать с конверсиями)</a:t>
            </a:r>
            <a:br>
              <a:rPr lang="ru-RU" dirty="0" smtClean="0">
                <a:latin typeface="Open Sans"/>
                <a:cs typeface="Open Sans"/>
              </a:rPr>
            </a:br>
            <a:endParaRPr lang="ru-RU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тестируем и используем различные каналы связи</a:t>
            </a:r>
            <a:endParaRPr lang="ru-RU" sz="24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200" dirty="0" smtClean="0">
                <a:latin typeface="Open Sans"/>
                <a:cs typeface="Open Sans"/>
              </a:rPr>
              <a:t>слишком «уникальный» дизайн – не всегда препятствие к конверсии</a:t>
            </a:r>
            <a:endParaRPr lang="ru-RU" sz="2200" dirty="0">
              <a:latin typeface="Open Sans"/>
              <a:cs typeface="Open Sans"/>
            </a:endParaRP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органика не всегда даёт прямые конверсии в отрыве от других источников трафика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работают не только «продающие» запросы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по брендовым важна монополизация выдачи, по </a:t>
            </a:r>
            <a:r>
              <a:rPr lang="ru-RU" sz="2400" dirty="0" err="1" smtClean="0">
                <a:latin typeface="Open Sans"/>
                <a:cs typeface="Open Sans"/>
              </a:rPr>
              <a:t>конкурентнной</a:t>
            </a:r>
            <a:r>
              <a:rPr lang="ru-RU" sz="2400" dirty="0" smtClean="0">
                <a:latin typeface="Open Sans"/>
                <a:cs typeface="Open Sans"/>
              </a:rPr>
              <a:t> НЧ – увеличение конверсии всеми способами</a:t>
            </a:r>
          </a:p>
          <a:p>
            <a:pPr marL="571500" indent="-571500">
              <a:buFont typeface="Arial"/>
              <a:buChar char="•"/>
            </a:pPr>
            <a:r>
              <a:rPr lang="ru-RU" sz="2400" dirty="0" smtClean="0">
                <a:latin typeface="Open Sans"/>
                <a:cs typeface="Open Sans"/>
              </a:rPr>
              <a:t>соседи по выдаче могут формировать стоимость услуги в голове потребителя</a:t>
            </a:r>
          </a:p>
        </p:txBody>
      </p:sp>
    </p:spTree>
    <p:extLst>
      <p:ext uri="{BB962C8B-B14F-4D97-AF65-F5344CB8AC3E}">
        <p14:creationId xmlns:p14="http://schemas.microsoft.com/office/powerpoint/2010/main" val="29442475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Open-Sans"/>
                <a:cs typeface="Open-Sans"/>
              </a:rPr>
              <a:t>Вопросы?</a:t>
            </a:r>
            <a:endParaRPr lang="ru-RU" dirty="0">
              <a:latin typeface="Open-Sans"/>
              <a:cs typeface="Open-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44" y="5917282"/>
            <a:ext cx="2372706" cy="683661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86766" y="5746353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16720" y="6072719"/>
            <a:ext cx="479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максимально эффективный интернет-маркетинг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19104" y="2052668"/>
            <a:ext cx="8229600" cy="1966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dirty="0" smtClean="0">
                <a:latin typeface="Open-Sans"/>
                <a:cs typeface="Open-Sans"/>
                <a:hlinkClick r:id="rId4"/>
              </a:rPr>
              <a:t>yk@bitkey.ru</a:t>
            </a:r>
            <a:r>
              <a:rPr lang="en-US" dirty="0" smtClean="0">
                <a:latin typeface="Open-Sans"/>
                <a:cs typeface="Open-Sans"/>
              </a:rPr>
              <a:t> </a:t>
            </a:r>
            <a:endParaRPr lang="ru-RU" dirty="0" smtClean="0">
              <a:latin typeface="Open-Sans"/>
              <a:cs typeface="Open-Sans"/>
            </a:endParaRPr>
          </a:p>
          <a:p>
            <a:pPr>
              <a:buFontTx/>
              <a:buChar char="•"/>
            </a:pPr>
            <a:r>
              <a:rPr lang="en-US" dirty="0" err="1" smtClean="0">
                <a:latin typeface="Open-Sans"/>
                <a:cs typeface="Open-Sans"/>
              </a:rPr>
              <a:t>skype</a:t>
            </a:r>
            <a:r>
              <a:rPr lang="en-US" dirty="0" smtClean="0">
                <a:latin typeface="Open-Sans"/>
                <a:cs typeface="Open-Sans"/>
              </a:rPr>
              <a:t>: </a:t>
            </a:r>
            <a:r>
              <a:rPr lang="en-US" b="1" dirty="0" err="1" smtClean="0">
                <a:latin typeface="Open-Sans"/>
                <a:cs typeface="Open-Sans"/>
              </a:rPr>
              <a:t>sinsimit</a:t>
            </a:r>
            <a:endParaRPr lang="en-US" b="1" dirty="0" smtClean="0">
              <a:latin typeface="Open-Sans"/>
              <a:cs typeface="Open-Sans"/>
            </a:endParaRPr>
          </a:p>
          <a:p>
            <a:pPr>
              <a:buFontTx/>
              <a:buChar char="•"/>
            </a:pPr>
            <a:r>
              <a:rPr lang="en-US" dirty="0" err="1" smtClean="0">
                <a:latin typeface="Open-Sans"/>
                <a:cs typeface="Open-Sans"/>
              </a:rPr>
              <a:t>facebook</a:t>
            </a:r>
            <a:r>
              <a:rPr lang="en-US" dirty="0" smtClean="0">
                <a:latin typeface="Open-Sans"/>
                <a:cs typeface="Open-Sans"/>
              </a:rPr>
              <a:t>: </a:t>
            </a:r>
            <a:r>
              <a:rPr lang="ru-RU" b="1" dirty="0" smtClean="0">
                <a:latin typeface="Open-Sans"/>
                <a:cs typeface="Open-Sans"/>
              </a:rPr>
              <a:t>Юрий Хаит</a:t>
            </a:r>
            <a:r>
              <a:rPr lang="en-US" b="1" dirty="0" smtClean="0">
                <a:latin typeface="Open-Sans"/>
                <a:cs typeface="Open-Sans"/>
              </a:rPr>
              <a:t/>
            </a:r>
            <a:br>
              <a:rPr lang="en-US" b="1" dirty="0" smtClean="0">
                <a:latin typeface="Open-Sans"/>
                <a:cs typeface="Open-Sans"/>
              </a:rPr>
            </a:br>
            <a:r>
              <a:rPr lang="en-US" dirty="0" smtClean="0">
                <a:latin typeface="Open-Sans"/>
                <a:cs typeface="Open-Sans"/>
              </a:rPr>
              <a:t>( </a:t>
            </a:r>
            <a:r>
              <a:rPr lang="en-US" dirty="0" err="1" smtClean="0">
                <a:latin typeface="Open-Sans"/>
                <a:cs typeface="Open-Sans"/>
              </a:rPr>
              <a:t>fb.com</a:t>
            </a:r>
            <a:r>
              <a:rPr lang="en-US" dirty="0" smtClean="0">
                <a:latin typeface="Open-Sans"/>
                <a:cs typeface="Open-Sans"/>
              </a:rPr>
              <a:t>/</a:t>
            </a:r>
            <a:r>
              <a:rPr lang="en-US" dirty="0" err="1" smtClean="0">
                <a:latin typeface="Open-Sans"/>
                <a:cs typeface="Open-Sans"/>
              </a:rPr>
              <a:t>sinsimit</a:t>
            </a:r>
            <a:r>
              <a:rPr lang="en-US" dirty="0" smtClean="0">
                <a:latin typeface="Open-Sans"/>
                <a:cs typeface="Open-Sans"/>
              </a:rPr>
              <a:t> )</a:t>
            </a:r>
            <a:endParaRPr lang="ru-RU" dirty="0" smtClean="0">
              <a:latin typeface="Open-Sans"/>
              <a:cs typeface="Open-Sans"/>
            </a:endParaRPr>
          </a:p>
          <a:p>
            <a:pPr>
              <a:buFontTx/>
              <a:buChar char="•"/>
            </a:pPr>
            <a:endParaRPr lang="ru-RU" dirty="0" smtClean="0">
              <a:latin typeface="Open-Sans"/>
              <a:cs typeface="Open-Sans"/>
            </a:endParaRPr>
          </a:p>
          <a:p>
            <a:pPr marL="0" indent="0">
              <a:buFont typeface="Arial"/>
              <a:buNone/>
            </a:pPr>
            <a:endParaRPr lang="ru-RU" dirty="0" smtClean="0">
              <a:latin typeface="Open-Sans"/>
              <a:cs typeface="Open-Sans"/>
            </a:endParaRPr>
          </a:p>
          <a:p>
            <a:pPr marL="0" indent="0">
              <a:buFont typeface="Arial"/>
              <a:buNone/>
            </a:pPr>
            <a:endParaRPr lang="ru-RU" dirty="0" smtClean="0">
              <a:latin typeface="Open-Sans"/>
              <a:cs typeface="Open-Sans"/>
            </a:endParaRPr>
          </a:p>
          <a:p>
            <a:endParaRPr lang="ru-RU" dirty="0">
              <a:latin typeface="Open-Sans"/>
              <a:cs typeface="Open-Sans"/>
            </a:endParaRPr>
          </a:p>
        </p:txBody>
      </p:sp>
    </p:spTree>
    <p:extLst>
      <p:ext uri="{BB962C8B-B14F-4D97-AF65-F5344CB8AC3E}">
        <p14:creationId xmlns:p14="http://schemas.microsoft.com/office/powerpoint/2010/main" val="388939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4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Выбор способа контакта с компанией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87" y="5245736"/>
            <a:ext cx="8826500" cy="1460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916" y="641609"/>
            <a:ext cx="72958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Open Sans"/>
                <a:cs typeface="Open Sans"/>
              </a:rPr>
              <a:t>Анализируем конверсии в обращения: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en-US" sz="2000" i="1" dirty="0" smtClean="0">
                <a:latin typeface="Open Sans"/>
                <a:cs typeface="Open Sans"/>
              </a:rPr>
              <a:t>4 </a:t>
            </a:r>
            <a:r>
              <a:rPr lang="ru-RU" sz="2000" i="1" dirty="0" smtClean="0">
                <a:latin typeface="Open Sans"/>
                <a:cs typeface="Open Sans"/>
              </a:rPr>
              <a:t>телефонных номера, нет заказа обратного звонка</a:t>
            </a:r>
            <a:r>
              <a:rPr lang="ru-RU" sz="2000" dirty="0" smtClean="0">
                <a:latin typeface="Open Sans"/>
                <a:cs typeface="Open Sans"/>
              </a:rPr>
              <a:t/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116</a:t>
            </a:r>
            <a:r>
              <a:rPr lang="ru-RU" sz="2000" dirty="0" smtClean="0">
                <a:latin typeface="Open Sans"/>
                <a:cs typeface="Open Sans"/>
              </a:rPr>
              <a:t> звонков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i="1" dirty="0" smtClean="0">
                <a:latin typeface="Open Sans"/>
                <a:cs typeface="Open Sans"/>
              </a:rPr>
              <a:t>1 телефонный номер, есть заказ обратного звонка</a:t>
            </a:r>
            <a:br>
              <a:rPr lang="ru-RU" sz="2000" i="1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112</a:t>
            </a:r>
            <a:r>
              <a:rPr lang="ru-RU" sz="2000" dirty="0" smtClean="0">
                <a:latin typeface="Open Sans"/>
                <a:cs typeface="Open Sans"/>
              </a:rPr>
              <a:t> звонков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44</a:t>
            </a:r>
            <a:r>
              <a:rPr lang="ru-RU" sz="2000" dirty="0" smtClean="0">
                <a:latin typeface="Open Sans"/>
                <a:cs typeface="Open Sans"/>
              </a:rPr>
              <a:t> заказа звонка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i="1" dirty="0" smtClean="0">
                <a:latin typeface="Open Sans"/>
                <a:cs typeface="Open Sans"/>
              </a:rPr>
              <a:t>«спрятанный» телефонный номер, есть заказ звонка</a:t>
            </a:r>
            <a:br>
              <a:rPr lang="ru-RU" sz="2000" i="1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168</a:t>
            </a:r>
            <a:r>
              <a:rPr lang="ru-RU" sz="2000" dirty="0" smtClean="0">
                <a:latin typeface="Open Sans"/>
                <a:cs typeface="Open Sans"/>
              </a:rPr>
              <a:t> заказов звонка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6</a:t>
            </a:r>
            <a:r>
              <a:rPr lang="ru-RU" sz="2000" dirty="0" smtClean="0">
                <a:latin typeface="Open Sans"/>
                <a:cs typeface="Open Sans"/>
              </a:rPr>
              <a:t> звонков (вероятно, прямо из выдачи)</a:t>
            </a:r>
          </a:p>
          <a:p>
            <a:r>
              <a:rPr lang="ru-RU" sz="2000" dirty="0">
                <a:latin typeface="Open Sans"/>
                <a:cs typeface="Open Sans"/>
              </a:rPr>
              <a:t/>
            </a:r>
            <a:br>
              <a:rPr lang="ru-RU" sz="2000" dirty="0">
                <a:latin typeface="Open Sans"/>
                <a:cs typeface="Open Sans"/>
              </a:rPr>
            </a:br>
            <a:r>
              <a:rPr lang="ru-RU" sz="2000" i="1" dirty="0" smtClean="0">
                <a:latin typeface="Open Sans"/>
                <a:cs typeface="Open Sans"/>
              </a:rPr>
              <a:t>Важный нюанс – картина меняется в течение года</a:t>
            </a:r>
          </a:p>
        </p:txBody>
      </p:sp>
    </p:spTree>
    <p:extLst>
      <p:ext uri="{BB962C8B-B14F-4D97-AF65-F5344CB8AC3E}">
        <p14:creationId xmlns:p14="http://schemas.microsoft.com/office/powerpoint/2010/main" val="171933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5. Обратный звонок (свой скрипт)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80" y="1414157"/>
            <a:ext cx="8473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Насколько простой должна быть форма заказа обратного звонка?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Open Sans"/>
                <a:cs typeface="Open Sans"/>
              </a:rPr>
              <a:t>Если имени и телефона достаточно – зачем просить больше?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6364"/>
            <a:ext cx="853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6. Обратный звонок (свой скрипт)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264676"/>
            <a:ext cx="8807450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18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56688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7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. Обратный звонок (свой скрипт)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692"/>
            <a:ext cx="9144000" cy="51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076" y="149703"/>
            <a:ext cx="1100628" cy="317130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4780" y="525962"/>
            <a:ext cx="85619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9187" y="124553"/>
            <a:ext cx="51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Open-Sans"/>
                <a:cs typeface="Open-Sans"/>
              </a:rPr>
              <a:t>8. Обратный звонок (свой скрипт)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916" y="621125"/>
            <a:ext cx="82987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Open Sans"/>
                <a:cs typeface="Open Sans"/>
              </a:rPr>
              <a:t>Анализируем конверсии в </a:t>
            </a:r>
            <a:r>
              <a:rPr lang="ru-RU" sz="2000" b="1" dirty="0" smtClean="0">
                <a:latin typeface="Open Sans"/>
                <a:cs typeface="Open Sans"/>
              </a:rPr>
              <a:t>полезные</a:t>
            </a:r>
            <a:r>
              <a:rPr lang="ru-RU" sz="2000" dirty="0" smtClean="0">
                <a:latin typeface="Open Sans"/>
                <a:cs typeface="Open Sans"/>
              </a:rPr>
              <a:t> обращения: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 smtClean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i="1" dirty="0" smtClean="0">
                <a:latin typeface="Open Sans"/>
                <a:cs typeface="Open Sans"/>
              </a:rPr>
              <a:t>Только имя, телефон и время звонка:</a:t>
            </a:r>
            <a:br>
              <a:rPr lang="ru-RU" sz="2000" i="1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74</a:t>
            </a:r>
            <a:r>
              <a:rPr lang="ru-RU" sz="2000" dirty="0" smtClean="0">
                <a:latin typeface="Open Sans"/>
                <a:cs typeface="Open Sans"/>
              </a:rPr>
              <a:t> заказа звонка</a:t>
            </a:r>
            <a:br>
              <a:rPr lang="ru-RU" sz="2000" dirty="0" smtClean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26</a:t>
            </a:r>
            <a:r>
              <a:rPr lang="ru-RU" sz="2000" dirty="0" smtClean="0">
                <a:latin typeface="Open Sans"/>
                <a:cs typeface="Open Sans"/>
              </a:rPr>
              <a:t> человек не помнят, зачем они это сделали и кто им звонит</a:t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dirty="0">
              <a:latin typeface="Open Sans"/>
              <a:cs typeface="Open Sans"/>
            </a:endParaRPr>
          </a:p>
          <a:p>
            <a:pPr marL="285750" indent="-285750">
              <a:buFontTx/>
              <a:buChar char="•"/>
            </a:pPr>
            <a:r>
              <a:rPr lang="ru-RU" sz="2000" i="1" dirty="0" smtClean="0">
                <a:latin typeface="Open Sans"/>
                <a:cs typeface="Open Sans"/>
              </a:rPr>
              <a:t>Добавили выбор интересующей продукции:</a:t>
            </a:r>
            <a:r>
              <a:rPr lang="ru-RU" sz="2000" i="1" dirty="0">
                <a:latin typeface="Open Sans"/>
                <a:cs typeface="Open Sans"/>
              </a:rPr>
              <a:t/>
            </a:r>
            <a:br>
              <a:rPr lang="ru-RU" sz="2000" i="1" dirty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67</a:t>
            </a:r>
            <a:r>
              <a:rPr lang="ru-RU" sz="2000" dirty="0" smtClean="0">
                <a:latin typeface="Open Sans"/>
                <a:cs typeface="Open Sans"/>
              </a:rPr>
              <a:t> заказов </a:t>
            </a:r>
            <a:r>
              <a:rPr lang="ru-RU" sz="2000" dirty="0">
                <a:latin typeface="Open Sans"/>
                <a:cs typeface="Open Sans"/>
              </a:rPr>
              <a:t>звонка</a:t>
            </a:r>
            <a:br>
              <a:rPr lang="ru-RU" sz="2000" dirty="0">
                <a:latin typeface="Open Sans"/>
                <a:cs typeface="Open Sans"/>
              </a:rPr>
            </a:br>
            <a:r>
              <a:rPr lang="ru-RU" sz="2000" b="1" dirty="0" smtClean="0">
                <a:latin typeface="Open Sans"/>
                <a:cs typeface="Open Sans"/>
              </a:rPr>
              <a:t>1</a:t>
            </a:r>
            <a:r>
              <a:rPr lang="ru-RU" sz="2000" dirty="0" smtClean="0">
                <a:latin typeface="Open Sans"/>
                <a:cs typeface="Open Sans"/>
              </a:rPr>
              <a:t> </a:t>
            </a:r>
            <a:r>
              <a:rPr lang="ru-RU" sz="2000" dirty="0">
                <a:latin typeface="Open Sans"/>
                <a:cs typeface="Open Sans"/>
              </a:rPr>
              <a:t>человек не </a:t>
            </a:r>
            <a:r>
              <a:rPr lang="ru-RU" sz="2000" dirty="0" smtClean="0">
                <a:latin typeface="Open Sans"/>
                <a:cs typeface="Open Sans"/>
              </a:rPr>
              <a:t>понял, кто именно </a:t>
            </a:r>
            <a:r>
              <a:rPr lang="ru-RU" sz="2000" dirty="0">
                <a:latin typeface="Open Sans"/>
                <a:cs typeface="Open Sans"/>
              </a:rPr>
              <a:t>звонит</a:t>
            </a:r>
            <a:r>
              <a:rPr lang="ru-RU" sz="2000" dirty="0" smtClean="0">
                <a:latin typeface="Open Sans"/>
                <a:cs typeface="Open Sans"/>
              </a:rPr>
              <a:t/>
            </a:r>
            <a:br>
              <a:rPr lang="ru-RU" sz="2000" dirty="0" smtClean="0">
                <a:latin typeface="Open Sans"/>
                <a:cs typeface="Open Sans"/>
              </a:rPr>
            </a:br>
            <a:endParaRPr lang="ru-RU" sz="2000" i="1" dirty="0" smtClean="0">
              <a:latin typeface="Open Sans"/>
              <a:cs typeface="Open San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3862366"/>
            <a:ext cx="7289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4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4894</TotalTime>
  <Words>837</Words>
  <Application>Microsoft Macintosh PowerPoint</Application>
  <PresentationFormat>Экран (4:3)</PresentationFormat>
  <Paragraphs>174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Как слить бюджет на SEO?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Yuriy Khait</cp:lastModifiedBy>
  <cp:revision>126</cp:revision>
  <dcterms:created xsi:type="dcterms:W3CDTF">2010-04-12T23:12:02Z</dcterms:created>
  <dcterms:modified xsi:type="dcterms:W3CDTF">2016-02-17T06:24:46Z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