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88" r:id="rId3"/>
    <p:sldId id="290" r:id="rId4"/>
    <p:sldId id="291" r:id="rId5"/>
    <p:sldId id="292" r:id="rId6"/>
    <p:sldId id="294" r:id="rId7"/>
    <p:sldId id="293" r:id="rId8"/>
    <p:sldId id="295" r:id="rId9"/>
    <p:sldId id="296" r:id="rId10"/>
    <p:sldId id="299" r:id="rId11"/>
    <p:sldId id="298" r:id="rId12"/>
    <p:sldId id="300" r:id="rId13"/>
    <p:sldId id="301" r:id="rId14"/>
    <p:sldId id="302" r:id="rId15"/>
    <p:sldId id="303" r:id="rId16"/>
    <p:sldId id="304" r:id="rId17"/>
    <p:sldId id="305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6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B1F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29" autoAdjust="0"/>
  </p:normalViewPr>
  <p:slideViewPr>
    <p:cSldViewPr>
      <p:cViewPr varScale="1">
        <p:scale>
          <a:sx n="69" d="100"/>
          <a:sy n="69" d="100"/>
        </p:scale>
        <p:origin x="-1344" y="-102"/>
      </p:cViewPr>
      <p:guideLst>
        <p:guide orient="horz" pos="346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Сайты средней конкуренции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NoSEO </c:v>
                </c:pt>
                <c:pt idx="1">
                  <c:v>NoSEO+NoUsabiltity</c:v>
                </c:pt>
                <c:pt idx="2">
                  <c:v>NoSEO+KeyInDomain</c:v>
                </c:pt>
                <c:pt idx="3">
                  <c:v>YesSEO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Site1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 месяца</c:v>
                </c:pt>
                <c:pt idx="1">
                  <c:v>4 месяца</c:v>
                </c:pt>
                <c:pt idx="2">
                  <c:v>6 месяцев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</c:v>
                </c:pt>
                <c:pt idx="1">
                  <c:v>94</c:v>
                </c:pt>
                <c:pt idx="2">
                  <c:v>210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Site2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 месяца</c:v>
                </c:pt>
                <c:pt idx="1">
                  <c:v>4 месяца</c:v>
                </c:pt>
                <c:pt idx="2">
                  <c:v>6 месяцев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80</c:v>
                </c:pt>
                <c:pt idx="1">
                  <c:v>192</c:v>
                </c:pt>
                <c:pt idx="2">
                  <c:v>356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Site3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 месяца</c:v>
                </c:pt>
                <c:pt idx="1">
                  <c:v>4 месяца</c:v>
                </c:pt>
                <c:pt idx="2">
                  <c:v>6 месяцев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45</c:v>
                </c:pt>
                <c:pt idx="1">
                  <c:v>172</c:v>
                </c:pt>
                <c:pt idx="2">
                  <c:v>341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Site4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 месяца</c:v>
                </c:pt>
                <c:pt idx="1">
                  <c:v>4 месяца</c:v>
                </c:pt>
                <c:pt idx="2">
                  <c:v>6 месяцев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27</c:v>
                </c:pt>
                <c:pt idx="1">
                  <c:v>126</c:v>
                </c:pt>
                <c:pt idx="2">
                  <c:v>249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NoUs1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 месяца</c:v>
                </c:pt>
                <c:pt idx="1">
                  <c:v>4 месяца</c:v>
                </c:pt>
                <c:pt idx="2">
                  <c:v>6 месяцев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36</c:v>
                </c:pt>
                <c:pt idx="1">
                  <c:v>94</c:v>
                </c:pt>
                <c:pt idx="2">
                  <c:v>183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NoUs2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 месяца</c:v>
                </c:pt>
                <c:pt idx="1">
                  <c:v>4 месяца</c:v>
                </c:pt>
                <c:pt idx="2">
                  <c:v>6 месяцев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42</c:v>
                </c:pt>
                <c:pt idx="1">
                  <c:v>121</c:v>
                </c:pt>
                <c:pt idx="2">
                  <c:v>167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KeyDom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 месяца</c:v>
                </c:pt>
                <c:pt idx="1">
                  <c:v>4 месяца</c:v>
                </c:pt>
                <c:pt idx="2">
                  <c:v>6 месяцев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74</c:v>
                </c:pt>
                <c:pt idx="1">
                  <c:v>192</c:v>
                </c:pt>
                <c:pt idx="2">
                  <c:v>385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YesSeo1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 месяца</c:v>
                </c:pt>
                <c:pt idx="1">
                  <c:v>4 месяца</c:v>
                </c:pt>
                <c:pt idx="2">
                  <c:v>6 месяцев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241</c:v>
                </c:pt>
                <c:pt idx="1">
                  <c:v>464</c:v>
                </c:pt>
                <c:pt idx="2">
                  <c:v>749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YesSeo2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 месяца</c:v>
                </c:pt>
                <c:pt idx="1">
                  <c:v>4 месяца</c:v>
                </c:pt>
                <c:pt idx="2">
                  <c:v>6 месяцев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286</c:v>
                </c:pt>
                <c:pt idx="1">
                  <c:v>432</c:v>
                </c:pt>
                <c:pt idx="2">
                  <c:v>692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YesSeo3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2 месяца</c:v>
                </c:pt>
                <c:pt idx="1">
                  <c:v>4 месяца</c:v>
                </c:pt>
                <c:pt idx="2">
                  <c:v>6 месяцев</c:v>
                </c:pt>
              </c:strCache>
            </c:strRef>
          </c:cat>
          <c:val>
            <c:numRef>
              <c:f>Лист1!$K$2:$K$4</c:f>
              <c:numCache>
                <c:formatCode>General</c:formatCode>
                <c:ptCount val="3"/>
                <c:pt idx="0">
                  <c:v>231</c:v>
                </c:pt>
                <c:pt idx="1">
                  <c:v>487</c:v>
                </c:pt>
                <c:pt idx="2">
                  <c:v>804</c:v>
                </c:pt>
              </c:numCache>
            </c:numRef>
          </c:val>
        </c:ser>
        <c:marker val="1"/>
        <c:axId val="67209856"/>
        <c:axId val="67600384"/>
      </c:lineChart>
      <c:catAx>
        <c:axId val="67209856"/>
        <c:scaling>
          <c:orientation val="minMax"/>
        </c:scaling>
        <c:axPos val="b"/>
        <c:tickLblPos val="nextTo"/>
        <c:crossAx val="67600384"/>
        <c:crosses val="autoZero"/>
        <c:auto val="1"/>
        <c:lblAlgn val="ctr"/>
        <c:lblOffset val="100"/>
      </c:catAx>
      <c:valAx>
        <c:axId val="67600384"/>
        <c:scaling>
          <c:orientation val="minMax"/>
        </c:scaling>
        <c:axPos val="l"/>
        <c:majorGridlines/>
        <c:numFmt formatCode="General" sourceLinked="1"/>
        <c:tickLblPos val="nextTo"/>
        <c:crossAx val="67209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Site1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1-2 месяц</c:v>
                </c:pt>
                <c:pt idx="1">
                  <c:v>3-4 месяц</c:v>
                </c:pt>
                <c:pt idx="2">
                  <c:v>5-6 месяц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112</c:v>
                </c:pt>
                <c:pt idx="1">
                  <c:v>192</c:v>
                </c:pt>
                <c:pt idx="2">
                  <c:v>377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Site2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1-2 месяц</c:v>
                </c:pt>
                <c:pt idx="1">
                  <c:v>3-4 месяц</c:v>
                </c:pt>
                <c:pt idx="2">
                  <c:v>5-6 месяц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115</c:v>
                </c:pt>
                <c:pt idx="1">
                  <c:v>204</c:v>
                </c:pt>
                <c:pt idx="2">
                  <c:v>411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Site3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1-2 месяц</c:v>
                </c:pt>
                <c:pt idx="1">
                  <c:v>3-4 месяц</c:v>
                </c:pt>
                <c:pt idx="2">
                  <c:v>5-6 месяц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184</c:v>
                </c:pt>
                <c:pt idx="1">
                  <c:v>295</c:v>
                </c:pt>
                <c:pt idx="2">
                  <c:v>492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Site4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1-2 месяц</c:v>
                </c:pt>
                <c:pt idx="1">
                  <c:v>3-4 месяц</c:v>
                </c:pt>
                <c:pt idx="2">
                  <c:v>5-6 месяц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141</c:v>
                </c:pt>
                <c:pt idx="1">
                  <c:v>321</c:v>
                </c:pt>
                <c:pt idx="2">
                  <c:v>511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NoUs1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1-2 месяц</c:v>
                </c:pt>
                <c:pt idx="1">
                  <c:v>3-4 месяц</c:v>
                </c:pt>
                <c:pt idx="2">
                  <c:v>5-6 месяц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129</c:v>
                </c:pt>
                <c:pt idx="1">
                  <c:v>194</c:v>
                </c:pt>
                <c:pt idx="2">
                  <c:v>325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NoUs2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1-2 месяц</c:v>
                </c:pt>
                <c:pt idx="1">
                  <c:v>3-4 месяц</c:v>
                </c:pt>
                <c:pt idx="2">
                  <c:v>5-6 месяц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133</c:v>
                </c:pt>
                <c:pt idx="1">
                  <c:v>218</c:v>
                </c:pt>
                <c:pt idx="2">
                  <c:v>308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KeyDom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1-2 месяц</c:v>
                </c:pt>
                <c:pt idx="1">
                  <c:v>3-4 месяц</c:v>
                </c:pt>
                <c:pt idx="2">
                  <c:v>5-6 месяц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151</c:v>
                </c:pt>
                <c:pt idx="1">
                  <c:v>272</c:v>
                </c:pt>
                <c:pt idx="2">
                  <c:v>430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YesSeo1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1-2 месяц</c:v>
                </c:pt>
                <c:pt idx="1">
                  <c:v>3-4 месяц</c:v>
                </c:pt>
                <c:pt idx="2">
                  <c:v>5-6 месяц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392</c:v>
                </c:pt>
                <c:pt idx="1">
                  <c:v>511</c:v>
                </c:pt>
                <c:pt idx="2">
                  <c:v>1031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YesSeo2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1-2 месяц</c:v>
                </c:pt>
                <c:pt idx="1">
                  <c:v>3-4 месяц</c:v>
                </c:pt>
                <c:pt idx="2">
                  <c:v>5-6 месяц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408</c:v>
                </c:pt>
                <c:pt idx="1">
                  <c:v>531</c:v>
                </c:pt>
                <c:pt idx="2">
                  <c:v>1120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YesSeo3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1-2 месяц</c:v>
                </c:pt>
                <c:pt idx="1">
                  <c:v>3-4 месяц</c:v>
                </c:pt>
                <c:pt idx="2">
                  <c:v>5-6 месяц</c:v>
                </c:pt>
              </c:strCache>
            </c:strRef>
          </c:cat>
          <c:val>
            <c:numRef>
              <c:f>Лист1!$K$2:$K$4</c:f>
              <c:numCache>
                <c:formatCode>General</c:formatCode>
                <c:ptCount val="3"/>
                <c:pt idx="0">
                  <c:v>385</c:v>
                </c:pt>
                <c:pt idx="1">
                  <c:v>487</c:v>
                </c:pt>
                <c:pt idx="2">
                  <c:v>981</c:v>
                </c:pt>
              </c:numCache>
            </c:numRef>
          </c:val>
        </c:ser>
        <c:marker val="1"/>
        <c:axId val="167411712"/>
        <c:axId val="174865024"/>
      </c:lineChart>
      <c:catAx>
        <c:axId val="167411712"/>
        <c:scaling>
          <c:orientation val="minMax"/>
        </c:scaling>
        <c:axPos val="b"/>
        <c:tickLblPos val="nextTo"/>
        <c:crossAx val="174865024"/>
        <c:crosses val="autoZero"/>
        <c:auto val="1"/>
        <c:lblAlgn val="ctr"/>
        <c:lblOffset val="100"/>
      </c:catAx>
      <c:valAx>
        <c:axId val="174865024"/>
        <c:scaling>
          <c:orientation val="minMax"/>
        </c:scaling>
        <c:axPos val="l"/>
        <c:majorGridlines/>
        <c:numFmt formatCode="General" sourceLinked="1"/>
        <c:tickLblPos val="nextTo"/>
        <c:crossAx val="1674117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SEOYandex</c:v>
                </c:pt>
              </c:strCache>
            </c:strRef>
          </c:tx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1 месяц</c:v>
                </c:pt>
                <c:pt idx="1">
                  <c:v>2 месяц</c:v>
                </c:pt>
                <c:pt idx="2">
                  <c:v>3 месяц</c:v>
                </c:pt>
                <c:pt idx="3">
                  <c:v>4 месяц</c:v>
                </c:pt>
                <c:pt idx="4">
                  <c:v>5 месяц</c:v>
                </c:pt>
                <c:pt idx="5">
                  <c:v>6 месяц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</c:v>
                </c:pt>
                <c:pt idx="1">
                  <c:v>19</c:v>
                </c:pt>
                <c:pt idx="2">
                  <c:v>27</c:v>
                </c:pt>
                <c:pt idx="3">
                  <c:v>41</c:v>
                </c:pt>
                <c:pt idx="4">
                  <c:v>55</c:v>
                </c:pt>
                <c:pt idx="5">
                  <c:v>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SEOGoogle</c:v>
                </c:pt>
              </c:strCache>
            </c:strRef>
          </c:tx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1 месяц</c:v>
                </c:pt>
                <c:pt idx="1">
                  <c:v>2 месяц</c:v>
                </c:pt>
                <c:pt idx="2">
                  <c:v>3 месяц</c:v>
                </c:pt>
                <c:pt idx="3">
                  <c:v>4 месяц</c:v>
                </c:pt>
                <c:pt idx="4">
                  <c:v>5 месяц</c:v>
                </c:pt>
                <c:pt idx="5">
                  <c:v>6 месяц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17</c:v>
                </c:pt>
                <c:pt idx="1">
                  <c:v>23</c:v>
                </c:pt>
                <c:pt idx="2">
                  <c:v>36</c:v>
                </c:pt>
                <c:pt idx="3">
                  <c:v>52</c:v>
                </c:pt>
                <c:pt idx="4">
                  <c:v>61</c:v>
                </c:pt>
                <c:pt idx="5">
                  <c:v>74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SEOBrandYandex</c:v>
                </c:pt>
              </c:strCache>
            </c:strRef>
          </c:tx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1 месяц</c:v>
                </c:pt>
                <c:pt idx="1">
                  <c:v>2 месяц</c:v>
                </c:pt>
                <c:pt idx="2">
                  <c:v>3 месяц</c:v>
                </c:pt>
                <c:pt idx="3">
                  <c:v>4 месяц</c:v>
                </c:pt>
                <c:pt idx="4">
                  <c:v>5 месяц</c:v>
                </c:pt>
                <c:pt idx="5">
                  <c:v>6 месяц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14</c:v>
                </c:pt>
                <c:pt idx="1">
                  <c:v>24</c:v>
                </c:pt>
                <c:pt idx="2">
                  <c:v>42</c:v>
                </c:pt>
                <c:pt idx="3">
                  <c:v>61</c:v>
                </c:pt>
                <c:pt idx="4">
                  <c:v>77</c:v>
                </c:pt>
                <c:pt idx="5">
                  <c:v>82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SeoBrandGoogle</c:v>
                </c:pt>
              </c:strCache>
            </c:strRef>
          </c:tx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1 месяц</c:v>
                </c:pt>
                <c:pt idx="1">
                  <c:v>2 месяц</c:v>
                </c:pt>
                <c:pt idx="2">
                  <c:v>3 месяц</c:v>
                </c:pt>
                <c:pt idx="3">
                  <c:v>4 месяц</c:v>
                </c:pt>
                <c:pt idx="4">
                  <c:v>5 месяц</c:v>
                </c:pt>
                <c:pt idx="5">
                  <c:v>6 месяц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21</c:v>
                </c:pt>
                <c:pt idx="1">
                  <c:v>34</c:v>
                </c:pt>
                <c:pt idx="2">
                  <c:v>51</c:v>
                </c:pt>
                <c:pt idx="3">
                  <c:v>58</c:v>
                </c:pt>
                <c:pt idx="4">
                  <c:v>65</c:v>
                </c:pt>
                <c:pt idx="5">
                  <c:v>78</c:v>
                </c:pt>
              </c:numCache>
            </c:numRef>
          </c:val>
        </c:ser>
        <c:marker val="1"/>
        <c:axId val="176775552"/>
        <c:axId val="176777088"/>
      </c:lineChart>
      <c:catAx>
        <c:axId val="176775552"/>
        <c:scaling>
          <c:orientation val="minMax"/>
        </c:scaling>
        <c:axPos val="b"/>
        <c:tickLblPos val="nextTo"/>
        <c:crossAx val="176777088"/>
        <c:crosses val="autoZero"/>
        <c:auto val="1"/>
        <c:lblAlgn val="ctr"/>
        <c:lblOffset val="100"/>
      </c:catAx>
      <c:valAx>
        <c:axId val="176777088"/>
        <c:scaling>
          <c:orientation val="minMax"/>
        </c:scaling>
        <c:axPos val="l"/>
        <c:majorGridlines/>
        <c:numFmt formatCode="General" sourceLinked="1"/>
        <c:tickLblPos val="nextTo"/>
        <c:crossAx val="1767755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F8D86-ADC9-434F-B74D-8474C11D2FA7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05398-F8E9-4BE7-AFF9-F1E98BC686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813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868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405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933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470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404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533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773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808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715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328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786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C3474-3FD2-4CCF-93AC-F793C25DAEFB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064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7200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57B1F2"/>
                </a:solidFill>
                <a:latin typeface="Roboto Cn" pitchFamily="2" charset="0"/>
                <a:ea typeface="Roboto Cn" pitchFamily="2" charset="0"/>
              </a:rPr>
              <a:t>О компании </a:t>
            </a:r>
            <a:endParaRPr lang="ru-RU" sz="2000" dirty="0">
              <a:solidFill>
                <a:srgbClr val="57B1F2"/>
              </a:solidFill>
              <a:latin typeface="Roboto Cn" pitchFamily="2" charset="0"/>
              <a:ea typeface="Roboto Cn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28876"/>
            <a:ext cx="2448272" cy="5331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2348880"/>
            <a:ext cx="8136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Влияние витального трафика на </a:t>
            </a:r>
            <a:r>
              <a:rPr lang="ru-RU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поисковое продвижение</a:t>
            </a:r>
            <a:endParaRPr lang="ru-RU" sz="5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6309320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Виталий Кравченко, </a:t>
            </a:r>
            <a:r>
              <a:rPr lang="ru-RU" dirty="0" smtClean="0">
                <a:solidFill>
                  <a:schemeClr val="bg1"/>
                </a:solidFill>
              </a:rPr>
              <a:t>201</a:t>
            </a:r>
            <a:r>
              <a:rPr lang="en-US" dirty="0" smtClean="0">
                <a:solidFill>
                  <a:schemeClr val="bg1"/>
                </a:solidFill>
              </a:rPr>
              <a:t>6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г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6372036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#</a:t>
            </a:r>
            <a:r>
              <a:rPr lang="en-US" dirty="0" err="1" smtClean="0">
                <a:solidFill>
                  <a:schemeClr val="bg1"/>
                </a:solidFill>
              </a:rPr>
              <a:t>allintopconf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56443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484784"/>
            <a:ext cx="8208912" cy="37444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514350" lvl="0" indent="-514350" algn="ctr">
              <a:spcBef>
                <a:spcPct val="0"/>
              </a:spcBef>
            </a:pPr>
            <a:r>
              <a:rPr lang="ru-RU" sz="3500" dirty="0" smtClean="0"/>
              <a:t>Скорость роста проектов с применением </a:t>
            </a:r>
            <a:r>
              <a:rPr lang="en-US" sz="3500" dirty="0" smtClean="0"/>
              <a:t>SEO</a:t>
            </a:r>
            <a:r>
              <a:rPr lang="ru-RU" sz="3500" dirty="0" smtClean="0"/>
              <a:t>-технологий</a:t>
            </a:r>
            <a:r>
              <a:rPr lang="en-US" sz="3500" dirty="0" smtClean="0"/>
              <a:t> </a:t>
            </a:r>
            <a:r>
              <a:rPr lang="ru-RU" sz="3500" dirty="0" smtClean="0"/>
              <a:t>и без отличается примерно в 1,5 раза.</a:t>
            </a:r>
            <a:endParaRPr lang="ru-RU" sz="3500" dirty="0"/>
          </a:p>
        </p:txBody>
      </p:sp>
    </p:spTree>
    <p:extLst>
      <p:ext uri="{BB962C8B-B14F-4D97-AF65-F5344CB8AC3E}">
        <p14:creationId xmlns="" xmlns:p14="http://schemas.microsoft.com/office/powerpoint/2010/main" val="4164674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484784"/>
            <a:ext cx="8208912" cy="37444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Сайты</a:t>
            </a:r>
            <a:r>
              <a:rPr kumimoji="0" lang="ru-RU" sz="35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витальным трафиком, но без применений 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SEO</a:t>
            </a:r>
            <a:r>
              <a:rPr kumimoji="0" lang="ru-RU" sz="35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-технологий имеют </a:t>
            </a:r>
            <a:r>
              <a:rPr lang="ru-RU" sz="3500" dirty="0" smtClean="0"/>
              <a:t>порог видимости в среднем в 42%, дальше которого не могут выходить без дополнительных технологий.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4674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484784"/>
            <a:ext cx="8208912" cy="37444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500" dirty="0" smtClean="0"/>
              <a:t>Для </a:t>
            </a:r>
            <a:r>
              <a:rPr lang="en-US" sz="3500" dirty="0" smtClean="0"/>
              <a:t>Google</a:t>
            </a:r>
            <a:r>
              <a:rPr lang="ru-RU" sz="3500" dirty="0" smtClean="0"/>
              <a:t> витальный трафик практически не имеет значения. Положительную динамику видимости в течении первых 2-3 кварталов имеют все сайты с трафиком или внутренней оптимизацией.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4674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Сравнение видимости</a:t>
            </a:r>
            <a:r>
              <a:rPr kumimoji="0" lang="ru-RU" sz="35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ядра по поисковым системам между продвигаемыми сайтами (топ-50)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ct val="20000"/>
              </a:spcBef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67544" y="1397000"/>
          <a:ext cx="8208912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4164674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484784"/>
            <a:ext cx="8208912" cy="37444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500" dirty="0" smtClean="0"/>
              <a:t>  Усредненная разница по </a:t>
            </a:r>
            <a:r>
              <a:rPr lang="en-US" sz="3500" dirty="0" smtClean="0"/>
              <a:t>Google </a:t>
            </a:r>
            <a:r>
              <a:rPr lang="ru-RU" sz="3500" dirty="0" smtClean="0"/>
              <a:t>– 4%</a:t>
            </a:r>
            <a:br>
              <a:rPr lang="ru-RU" sz="3500" dirty="0" smtClean="0"/>
            </a:br>
            <a:r>
              <a:rPr lang="ru-RU" sz="3500" dirty="0" smtClean="0"/>
              <a:t>Усредненная разница по </a:t>
            </a:r>
            <a:r>
              <a:rPr lang="ru-RU" sz="3500" dirty="0" err="1" smtClean="0"/>
              <a:t>Яндекс</a:t>
            </a:r>
            <a:r>
              <a:rPr lang="ru-RU" sz="3500" dirty="0" smtClean="0"/>
              <a:t> – 13%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4674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484784"/>
            <a:ext cx="8208912" cy="37444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Витальный трафик </a:t>
            </a:r>
            <a:r>
              <a:rPr lang="ru-RU" sz="3500" dirty="0" smtClean="0"/>
              <a:t>позволяет улучшить результаты продвижения по </a:t>
            </a:r>
            <a:r>
              <a:rPr lang="ru-RU" sz="3500" dirty="0" err="1" smtClean="0"/>
              <a:t>Яндекс</a:t>
            </a:r>
            <a:r>
              <a:rPr lang="ru-RU" sz="3500" dirty="0" smtClean="0"/>
              <a:t> и практически не влияет на </a:t>
            </a:r>
            <a:r>
              <a:rPr lang="en-US" sz="3500" dirty="0" smtClean="0"/>
              <a:t>Google</a:t>
            </a:r>
            <a:r>
              <a:rPr lang="ru-RU" sz="3500" dirty="0" smtClean="0"/>
              <a:t>. 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4674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484784"/>
            <a:ext cx="8208912" cy="37444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5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Сайты с </a:t>
            </a:r>
            <a:r>
              <a:rPr lang="ru-RU" sz="3500" dirty="0" smtClean="0"/>
              <a:t>«плохим» </a:t>
            </a:r>
            <a:r>
              <a:rPr lang="ru-RU" sz="3500" dirty="0" err="1" smtClean="0"/>
              <a:t>брендовым</a:t>
            </a:r>
            <a:r>
              <a:rPr lang="ru-RU" sz="3500" dirty="0" smtClean="0"/>
              <a:t> трафиком имели такие же показатели как и </a:t>
            </a:r>
            <a:r>
              <a:rPr lang="ru-RU" sz="3500" dirty="0" err="1" smtClean="0"/>
              <a:t>непродвигаемые</a:t>
            </a:r>
            <a:r>
              <a:rPr lang="ru-RU" sz="3500" dirty="0" smtClean="0"/>
              <a:t> сайты. Витальный трафик влияет только на ПФ.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4674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484784"/>
            <a:ext cx="8208912" cy="37444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5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привлечении витального трафика для 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SEO</a:t>
            </a:r>
            <a:r>
              <a:rPr kumimoji="0" lang="ru-RU" sz="35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нет смысла если это не более рентабельный канал трафика, чем другие существующие</a:t>
            </a:r>
            <a:r>
              <a:rPr lang="ru-RU" sz="3500" dirty="0" smtClean="0"/>
              <a:t>.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4674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7200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57B1F2"/>
                </a:solidFill>
                <a:latin typeface="Roboto Cn" pitchFamily="2" charset="0"/>
                <a:ea typeface="Roboto Cn" pitchFamily="2" charset="0"/>
              </a:rPr>
              <a:t>О компании </a:t>
            </a:r>
            <a:endParaRPr lang="ru-RU" sz="2000" dirty="0">
              <a:solidFill>
                <a:srgbClr val="57B1F2"/>
              </a:solidFill>
              <a:latin typeface="Roboto Cn" pitchFamily="2" charset="0"/>
              <a:ea typeface="Roboto Cn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28876"/>
            <a:ext cx="2448272" cy="5331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256490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Спасибо за внимание!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59123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Способы получения витального трафика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Оффлайн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реклама.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Мотивация пользователей.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Скрытый маркетинг (+крауд-маркетинг).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Контент-маркетинг.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Другие инструменты маркетинга.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4674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Косвенная эффективность привлечения витального трафика 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Рост упоминаний бренда.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Рост естественных обратных ссылок.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Влияние на поисковые подсказки.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Влияние на поведенческий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профиль.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3200" baseline="0" dirty="0" smtClean="0">
                <a:solidFill>
                  <a:schemeClr val="tx1">
                    <a:tint val="75000"/>
                  </a:schemeClr>
                </a:solidFill>
              </a:rPr>
              <a:t>Снижение рисков наложения санкций.</a:t>
            </a: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4674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Влияние витального трафика на видимость</a:t>
            </a:r>
            <a:r>
              <a:rPr kumimoji="0" lang="ru-RU" sz="35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сайта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ct val="20000"/>
              </a:spcBef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39552" y="1772816"/>
          <a:ext cx="80648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4164674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Влияние витального трафика на видимость</a:t>
            </a:r>
            <a:r>
              <a:rPr kumimoji="0" lang="ru-RU" sz="35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сайта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ct val="20000"/>
              </a:spcBef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1772816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 сайты коммерческие.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Все сайты уникальные и «белые» проекты.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noProof="0" dirty="0" smtClean="0">
                <a:solidFill>
                  <a:schemeClr val="tx1">
                    <a:tint val="75000"/>
                  </a:schemeClr>
                </a:solidFill>
              </a:rPr>
              <a:t>Отсутствие первичных признаков </a:t>
            </a:r>
            <a:r>
              <a:rPr lang="en-US" sz="3200" noProof="0" dirty="0" smtClean="0">
                <a:solidFill>
                  <a:schemeClr val="tx1">
                    <a:tint val="75000"/>
                  </a:schemeClr>
                </a:solidFill>
              </a:rPr>
              <a:t>SEO</a:t>
            </a:r>
            <a:r>
              <a:rPr lang="ru-RU" sz="3200" noProof="0" dirty="0" smtClean="0">
                <a:solidFill>
                  <a:schemeClr val="tx1">
                    <a:tint val="75000"/>
                  </a:schemeClr>
                </a:solidFill>
              </a:rPr>
              <a:t>. 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Начальная до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ля </a:t>
            </a:r>
            <a:r>
              <a:rPr kumimoji="0" lang="ru-RU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брендового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трафика </a:t>
            </a: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80</a:t>
            </a: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%&lt;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Итоговая доля </a:t>
            </a:r>
            <a:r>
              <a:rPr lang="ru-RU" sz="3200" dirty="0" err="1" smtClean="0">
                <a:solidFill>
                  <a:schemeClr val="tx1">
                    <a:tint val="75000"/>
                  </a:schemeClr>
                </a:solidFill>
              </a:rPr>
              <a:t>брендового</a:t>
            </a: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 трафика 2</a:t>
            </a: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0%&lt;</a:t>
            </a: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. 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Все сайты имеют 1 тематику и регион. </a:t>
            </a:r>
          </a:p>
        </p:txBody>
      </p:sp>
    </p:spTree>
    <p:extLst>
      <p:ext uri="{BB962C8B-B14F-4D97-AF65-F5344CB8AC3E}">
        <p14:creationId xmlns="" xmlns:p14="http://schemas.microsoft.com/office/powerpoint/2010/main" val="4164674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Влияние витального трафика на видимость</a:t>
            </a:r>
            <a:r>
              <a:rPr kumimoji="0" lang="ru-RU" sz="35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сайта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2060849"/>
            <a:ext cx="8229600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ct val="20000"/>
              </a:spcBef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2492896"/>
            <a:ext cx="8229600" cy="3600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Примерная емкость ядра – </a:t>
            </a: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~</a:t>
            </a: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1200 ключей.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Показатель в </a:t>
            </a:r>
            <a:r>
              <a:rPr lang="ru-RU" sz="3200" dirty="0" err="1" smtClean="0">
                <a:solidFill>
                  <a:schemeClr val="tx1">
                    <a:tint val="75000"/>
                  </a:schemeClr>
                </a:solidFill>
              </a:rPr>
              <a:t>Яндексе</a:t>
            </a: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 – топ-50.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Показатель в </a:t>
            </a: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Google </a:t>
            </a: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– топ-100. 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«Голых» сайтов для сравнения - 5.</a:t>
            </a:r>
          </a:p>
        </p:txBody>
      </p:sp>
    </p:spTree>
    <p:extLst>
      <p:ext uri="{BB962C8B-B14F-4D97-AF65-F5344CB8AC3E}">
        <p14:creationId xmlns="" xmlns:p14="http://schemas.microsoft.com/office/powerpoint/2010/main" val="4164674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График видимости</a:t>
            </a:r>
            <a:r>
              <a:rPr kumimoji="0" lang="ru-RU" sz="35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проектов в </a:t>
            </a:r>
            <a:r>
              <a:rPr kumimoji="0" lang="ru-RU" sz="35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Яндексе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ct val="20000"/>
              </a:spcBef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67544" y="1397000"/>
          <a:ext cx="8208912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4164674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График видимости проектов в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Google</a:t>
            </a:r>
            <a:endParaRPr kumimoji="0" lang="ru-RU" sz="35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ct val="20000"/>
              </a:spcBef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67544" y="1397000"/>
          <a:ext cx="8208912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4164674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Информация для размышления </a:t>
            </a:r>
            <a:endParaRPr lang="ru-RU" sz="35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ct val="20000"/>
              </a:spcBef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1916833"/>
            <a:ext cx="8229600" cy="3312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Инструменты маркетинга не способны заменить </a:t>
            </a: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SEO</a:t>
            </a: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.</a:t>
            </a:r>
            <a:b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</a:br>
            <a:endParaRPr lang="ru-RU" sz="32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err="1" smtClean="0">
                <a:solidFill>
                  <a:schemeClr val="tx1">
                    <a:tint val="75000"/>
                  </a:schemeClr>
                </a:solidFill>
              </a:rPr>
              <a:t>Брендовый</a:t>
            </a: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 трафик – хороший инструмент на старте продвижения.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endParaRPr lang="ru-RU" sz="32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В некоторых подсказках бренд начал появляться только через 5-6 месяцев.</a:t>
            </a:r>
            <a:b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</a:br>
            <a:endParaRPr lang="ru-RU" sz="320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Разница</a:t>
            </a: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результатов </a:t>
            </a:r>
            <a:r>
              <a:rPr lang="en-US" sz="3200" dirty="0" err="1" smtClean="0">
                <a:solidFill>
                  <a:schemeClr val="tx1">
                    <a:tint val="75000"/>
                  </a:schemeClr>
                </a:solidFill>
              </a:rPr>
              <a:t>maxNoSEO</a:t>
            </a: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 и </a:t>
            </a:r>
            <a:r>
              <a:rPr lang="en-US" sz="3200" dirty="0" err="1" smtClean="0">
                <a:solidFill>
                  <a:schemeClr val="tx1">
                    <a:tint val="75000"/>
                  </a:schemeClr>
                </a:solidFill>
              </a:rPr>
              <a:t>minYesSeo</a:t>
            </a: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составила 79% по </a:t>
            </a:r>
            <a:r>
              <a:rPr lang="ru-RU" sz="3200" dirty="0" err="1" smtClean="0">
                <a:solidFill>
                  <a:schemeClr val="tx1">
                    <a:tint val="75000"/>
                  </a:schemeClr>
                </a:solidFill>
              </a:rPr>
              <a:t>Яндекс</a:t>
            </a: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  и </a:t>
            </a: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92</a:t>
            </a: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%</a:t>
            </a: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по </a:t>
            </a: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Google</a:t>
            </a:r>
            <a: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  <a:t>. </a:t>
            </a:r>
            <a:br>
              <a:rPr lang="ru-RU" sz="3200" dirty="0" smtClean="0">
                <a:solidFill>
                  <a:schemeClr val="tx1">
                    <a:tint val="75000"/>
                  </a:schemeClr>
                </a:solidFill>
              </a:rPr>
            </a:br>
            <a:endParaRPr lang="ru-RU" sz="3200" dirty="0" smtClean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46744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</TotalTime>
  <Words>351</Words>
  <Application>Microsoft Office PowerPoint</Application>
  <PresentationFormat>Экран (4:3)</PresentationFormat>
  <Paragraphs>72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sng</dc:creator>
  <cp:lastModifiedBy>Виталий</cp:lastModifiedBy>
  <cp:revision>145</cp:revision>
  <dcterms:created xsi:type="dcterms:W3CDTF">2014-12-07T15:01:09Z</dcterms:created>
  <dcterms:modified xsi:type="dcterms:W3CDTF">2016-02-15T11:44:38Z</dcterms:modified>
</cp:coreProperties>
</file>