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79" r:id="rId3"/>
    <p:sldId id="356" r:id="rId4"/>
    <p:sldId id="347" r:id="rId5"/>
    <p:sldId id="336" r:id="rId6"/>
    <p:sldId id="357" r:id="rId7"/>
    <p:sldId id="326" r:id="rId8"/>
    <p:sldId id="361" r:id="rId9"/>
    <p:sldId id="358" r:id="rId10"/>
    <p:sldId id="365" r:id="rId11"/>
    <p:sldId id="367" r:id="rId12"/>
    <p:sldId id="364" r:id="rId13"/>
    <p:sldId id="363" r:id="rId14"/>
    <p:sldId id="362" r:id="rId15"/>
    <p:sldId id="366" r:id="rId16"/>
    <p:sldId id="359" r:id="rId17"/>
    <p:sldId id="373" r:id="rId18"/>
    <p:sldId id="374" r:id="rId19"/>
    <p:sldId id="368" r:id="rId20"/>
    <p:sldId id="369" r:id="rId21"/>
    <p:sldId id="370" r:id="rId22"/>
    <p:sldId id="371" r:id="rId23"/>
    <p:sldId id="372" r:id="rId24"/>
    <p:sldId id="348" r:id="rId25"/>
    <p:sldId id="354" r:id="rId26"/>
    <p:sldId id="343" r:id="rId27"/>
    <p:sldId id="31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1" autoAdjust="0"/>
    <p:restoredTop sz="93096" autoAdjust="0"/>
  </p:normalViewPr>
  <p:slideViewPr>
    <p:cSldViewPr snapToGrid="0">
      <p:cViewPr varScale="1">
        <p:scale>
          <a:sx n="63" d="100"/>
          <a:sy n="63" d="100"/>
        </p:scale>
        <p:origin x="414" y="60"/>
      </p:cViewPr>
      <p:guideLst>
        <p:guide orient="horz" pos="2251"/>
        <p:guide pos="3817"/>
      </p:guideLst>
    </p:cSldViewPr>
  </p:slideViewPr>
  <p:outlineViewPr>
    <p:cViewPr>
      <p:scale>
        <a:sx n="33" d="100"/>
        <a:sy n="33" d="100"/>
      </p:scale>
      <p:origin x="0" y="-86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01565-5724-4D1A-8AF1-40ED9122E91C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12EBB-56DA-460E-B9AD-22AD987DE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36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12EBB-56DA-460E-B9AD-22AD987DE9D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0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D7EB-E6D7-4FEB-AFC3-3EC3753AACCC}" type="datetime1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3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92792-D97E-4380-8473-4AB1FDE4C492}" type="datetime1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6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7A16-0409-4CC1-BF80-DE908342797C}" type="datetime1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6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1555-2E0D-4C19-B48C-CFAAE47D4363}" type="datetime1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6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5283-F490-4AFA-9B68-7165265355DA}" type="datetime1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2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0BC7-FEB9-4080-836C-28BE7FAE788A}" type="datetime1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3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53EF-73D4-4126-BF6A-8FFBD92311A7}" type="datetime1">
              <a:rPr lang="ru-RU" smtClean="0"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3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2ADE-7809-45AB-819E-CCAE337CA2B7}" type="datetime1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9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B924-5BD0-4994-BE4F-563F47DC2435}" type="datetime1">
              <a:rPr lang="ru-RU" smtClean="0"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52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38E9-0725-465F-8F76-9ABA16C72D5D}" type="datetime1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77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A394-D4DA-4F9D-ADA8-DE247797838A}" type="datetime1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6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8A48-CA91-4D36-B601-1E397C3520F7}" type="datetime1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151D-788A-41E0-B07D-4FF17F6B9B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9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246891"/>
            <a:ext cx="9144000" cy="6531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  <a:cs typeface="Arial" panose="020B0604020202020204" pitchFamily="34" charset="0"/>
              </a:rPr>
              <a:t>СТРАСТИ ПО ССЫЛКАМ</a:t>
            </a:r>
            <a:endParaRPr lang="ru-RU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93120"/>
            <a:ext cx="9144000" cy="11943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cs typeface="Arial" panose="020B0604020202020204" pitchFamily="34" charset="0"/>
              </a:rPr>
              <a:t>Сергей ЛЮДКЕВИЧ,</a:t>
            </a:r>
          </a:p>
          <a:p>
            <a:r>
              <a:rPr lang="ru-RU" sz="2800" b="1" dirty="0">
                <a:cs typeface="Arial" panose="020B0604020202020204" pitchFamily="34" charset="0"/>
              </a:rPr>
              <a:t>н</a:t>
            </a:r>
            <a:r>
              <a:rPr lang="ru-RU" sz="2800" b="1" dirty="0" smtClean="0">
                <a:cs typeface="Arial" panose="020B0604020202020204" pitchFamily="34" charset="0"/>
              </a:rPr>
              <a:t>езависимый консультант</a:t>
            </a:r>
            <a:endParaRPr lang="ru-RU" sz="2800" b="1" dirty="0"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4760" y="397611"/>
            <a:ext cx="7415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All in Top </a:t>
            </a:r>
            <a:r>
              <a:rPr lang="en-US" sz="2400" dirty="0" err="1" smtClean="0"/>
              <a:t>Conf</a:t>
            </a:r>
            <a:r>
              <a:rPr lang="en-US" sz="2400" dirty="0" smtClean="0"/>
              <a:t> </a:t>
            </a:r>
            <a:r>
              <a:rPr lang="ru-RU" sz="2400" dirty="0" smtClean="0"/>
              <a:t>2016</a:t>
            </a:r>
          </a:p>
          <a:p>
            <a:pPr algn="r"/>
            <a:r>
              <a:rPr lang="en-US" sz="2400" dirty="0" smtClean="0"/>
              <a:t>16-17 </a:t>
            </a:r>
            <a:r>
              <a:rPr lang="ru-RU" sz="2400" dirty="0" smtClean="0"/>
              <a:t>февраля 2016 г.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78" y="383682"/>
            <a:ext cx="3905970" cy="12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МЕТОДИКА ОПРЕДЕЛЕНИЯ НЕПОТ-ФИЛЬТРА 2015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10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29600" y="1690688"/>
            <a:ext cx="3676650" cy="4848223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Контрольный замер </a:t>
            </a:r>
          </a:p>
          <a:p>
            <a:pPr marL="0" indent="0">
              <a:buNone/>
            </a:pPr>
            <a:r>
              <a:rPr lang="ru-RU" dirty="0" smtClean="0"/>
              <a:t>С помощью недокументированных операторов </a:t>
            </a:r>
            <a:r>
              <a:rPr lang="en-US" b="1" i="1" dirty="0" err="1" smtClean="0"/>
              <a:t>inlink</a:t>
            </a:r>
            <a:r>
              <a:rPr lang="ru-RU" b="1" i="1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b="1" i="1" dirty="0" err="1" smtClean="0"/>
              <a:t>intext</a:t>
            </a:r>
            <a:r>
              <a:rPr lang="ru-RU" b="1" i="1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убеждаемся, что точная фраза находится именно в </a:t>
            </a:r>
            <a:r>
              <a:rPr lang="ru-RU" dirty="0" err="1" smtClean="0"/>
              <a:t>анкор</a:t>
            </a:r>
            <a:r>
              <a:rPr lang="ru-RU" dirty="0" smtClean="0"/>
              <a:t>-файле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433470"/>
            <a:ext cx="7222537" cy="27575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4479840"/>
            <a:ext cx="7222537" cy="208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НЕДОКУМЕНТИРОВАННЫЕ ОПЕРАТОРЫ 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en-US" sz="2800" b="1" dirty="0" smtClean="0">
                <a:latin typeface="+mn-lt"/>
                <a:cs typeface="Arial" panose="020B0604020202020204" pitchFamily="34" charset="0"/>
              </a:rPr>
            </a:b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INLINK: </a:t>
            </a:r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И 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INTEXT: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11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5800" y="1690688"/>
            <a:ext cx="11220450" cy="4848223"/>
          </a:xfrm>
        </p:spPr>
        <p:txBody>
          <a:bodyPr>
            <a:normAutofit/>
          </a:bodyPr>
          <a:lstStyle/>
          <a:p>
            <a:r>
              <a:rPr lang="en-US" b="1" i="1" dirty="0" err="1"/>
              <a:t>inlink</a:t>
            </a:r>
            <a:r>
              <a:rPr lang="ru-RU" b="1" i="1" dirty="0"/>
              <a:t>: </a:t>
            </a:r>
            <a:endParaRPr lang="en-US" b="1" i="1" dirty="0" smtClean="0"/>
          </a:p>
          <a:p>
            <a:pPr marL="182563" indent="0">
              <a:buNone/>
            </a:pPr>
            <a:r>
              <a:rPr lang="ru-RU" dirty="0" smtClean="0"/>
              <a:t>Поиск только по </a:t>
            </a:r>
            <a:r>
              <a:rPr lang="ru-RU" dirty="0" err="1" smtClean="0"/>
              <a:t>анкор</a:t>
            </a:r>
            <a:r>
              <a:rPr lang="ru-RU" dirty="0" smtClean="0"/>
              <a:t>-файлу. Обнуляет значения текстовых динамических (зависящих от запроса) факторов. Работает только справа от оператора </a:t>
            </a:r>
            <a:r>
              <a:rPr lang="en-US" b="1" dirty="0" smtClean="0"/>
              <a:t>&lt;&lt;</a:t>
            </a:r>
            <a:r>
              <a:rPr lang="en-US" dirty="0" smtClean="0"/>
              <a:t> (</a:t>
            </a:r>
            <a:r>
              <a:rPr lang="ru-RU" i="1" dirty="0" smtClean="0"/>
              <a:t>«</a:t>
            </a:r>
            <a:r>
              <a:rPr lang="ru-RU" i="1" dirty="0" err="1" smtClean="0"/>
              <a:t>неранжирующее</a:t>
            </a:r>
            <a:r>
              <a:rPr lang="ru-RU" i="1" dirty="0" smtClean="0"/>
              <a:t> ИЛИ»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en-US" dirty="0"/>
          </a:p>
          <a:p>
            <a:r>
              <a:rPr lang="en-US" b="1" i="1" dirty="0" err="1" smtClean="0"/>
              <a:t>intext</a:t>
            </a:r>
            <a:r>
              <a:rPr lang="ru-RU" b="1" i="1" dirty="0" smtClean="0"/>
              <a:t>:</a:t>
            </a:r>
            <a:r>
              <a:rPr lang="en-US" dirty="0" smtClean="0"/>
              <a:t> </a:t>
            </a:r>
            <a:endParaRPr lang="ru-RU" dirty="0" smtClean="0"/>
          </a:p>
          <a:p>
            <a:pPr marL="182563" indent="0">
              <a:buNone/>
            </a:pPr>
            <a:r>
              <a:rPr lang="ru-RU" dirty="0" smtClean="0"/>
              <a:t>Поиск только </a:t>
            </a:r>
            <a:r>
              <a:rPr lang="ru-RU" dirty="0"/>
              <a:t>по тексту. Обнуляет значения </a:t>
            </a:r>
            <a:r>
              <a:rPr lang="ru-RU" dirty="0" smtClean="0"/>
              <a:t>ссылочных </a:t>
            </a:r>
            <a:r>
              <a:rPr lang="ru-RU" dirty="0"/>
              <a:t>динамических </a:t>
            </a:r>
            <a:r>
              <a:rPr lang="ru-RU" dirty="0" smtClean="0"/>
              <a:t>факторов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СВОЙСТВА НЕПОТ-ФИЛЬТРА 2015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12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29600" y="1825625"/>
            <a:ext cx="344805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Не зависит от запроса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825625"/>
            <a:ext cx="7237282" cy="2104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4254911"/>
            <a:ext cx="7237282" cy="21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СВОЙСТВА НЕПОТ-ФИЛЬТРА 2015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13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51520" y="1825625"/>
            <a:ext cx="332613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Не зависит от региона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825625"/>
            <a:ext cx="7198044" cy="2081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4313315"/>
            <a:ext cx="7198044" cy="20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СВОЙСТВА НЕПОТ-ФИЛЬТРА 2015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14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962900" y="1825625"/>
            <a:ext cx="371475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Не зависит от наличия сохраненной копии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425108"/>
            <a:ext cx="7262812" cy="27694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4511675"/>
            <a:ext cx="7262812" cy="210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СВОЙСТВА НЕПОТ-ФИЛЬТРА 2015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15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2437" y="1825625"/>
            <a:ext cx="112252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Интересные особенности:</a:t>
            </a:r>
          </a:p>
          <a:p>
            <a:r>
              <a:rPr lang="ru-RU" dirty="0" smtClean="0"/>
              <a:t>Накладывается на конкретную ссылку, а не на донора (документ, кластер сайта или сайт). Из разных ссылок с одной страницы-донора одни могут быть под </a:t>
            </a:r>
            <a:r>
              <a:rPr lang="ru-RU" dirty="0" err="1" smtClean="0"/>
              <a:t>непот</a:t>
            </a:r>
            <a:r>
              <a:rPr lang="ru-RU" dirty="0" smtClean="0"/>
              <a:t>-фильтром, другие – нет. </a:t>
            </a:r>
          </a:p>
          <a:p>
            <a:endParaRPr lang="ru-RU" dirty="0" smtClean="0"/>
          </a:p>
          <a:p>
            <a:r>
              <a:rPr lang="ru-RU" dirty="0" smtClean="0"/>
              <a:t>Не найдено случаев попадания под фильтр внутренних ссылок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МЕТОДИКА ОПРЕДЕЛЕНИЯ НЕПОТ-ФИЛЬТРА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16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70195" y="1690688"/>
            <a:ext cx="6480810" cy="4665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Продвинутый вариант </a:t>
            </a:r>
          </a:p>
          <a:p>
            <a:pPr marL="0" indent="0">
              <a:buNone/>
            </a:pPr>
            <a:r>
              <a:rPr lang="ru-RU" dirty="0" smtClean="0"/>
              <a:t>(работает и для страниц</a:t>
            </a:r>
            <a:r>
              <a:rPr lang="ru-RU" dirty="0"/>
              <a:t>, содержащих точную фразу в </a:t>
            </a:r>
            <a:r>
              <a:rPr lang="ru-RU" dirty="0" smtClean="0"/>
              <a:t>тексте)</a:t>
            </a:r>
          </a:p>
          <a:p>
            <a:pPr marL="0" indent="0">
              <a:buNone/>
            </a:pPr>
            <a:r>
              <a:rPr lang="ru-RU" dirty="0" smtClean="0"/>
              <a:t>Альтернативное оператору </a:t>
            </a:r>
            <a:r>
              <a:rPr lang="en-US" b="1" i="1" dirty="0" err="1" smtClean="0"/>
              <a:t>inlink</a:t>
            </a:r>
            <a:r>
              <a:rPr lang="en-US" b="1" i="1" dirty="0" smtClean="0"/>
              <a:t>: </a:t>
            </a:r>
            <a:r>
              <a:rPr lang="ru-RU" dirty="0" smtClean="0"/>
              <a:t>решение</a:t>
            </a:r>
            <a:r>
              <a:rPr lang="en-US" dirty="0" smtClean="0"/>
              <a:t> (</a:t>
            </a:r>
            <a:r>
              <a:rPr lang="ru-RU" b="1" i="1" dirty="0" smtClean="0"/>
              <a:t>«секретный запрос»</a:t>
            </a:r>
            <a:r>
              <a:rPr lang="en-US" dirty="0" smtClean="0"/>
              <a:t>)</a:t>
            </a:r>
            <a:r>
              <a:rPr lang="ru-RU" dirty="0" smtClean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специальным образом </a:t>
            </a:r>
            <a:r>
              <a:rPr lang="ru-RU" dirty="0"/>
              <a:t>сконструированный с помощью документированных операторов запрос </a:t>
            </a:r>
            <a:r>
              <a:rPr lang="ru-RU" dirty="0" smtClean="0"/>
              <a:t>для поиска по </a:t>
            </a:r>
            <a:r>
              <a:rPr lang="ru-RU" dirty="0" err="1" smtClean="0"/>
              <a:t>анкор</a:t>
            </a:r>
            <a:r>
              <a:rPr lang="ru-RU" dirty="0" smtClean="0"/>
              <a:t>-файлу</a:t>
            </a:r>
          </a:p>
          <a:p>
            <a:pPr marL="0" indent="0">
              <a:buNone/>
            </a:pPr>
            <a:r>
              <a:rPr lang="ru-RU" dirty="0"/>
              <a:t>Позволяет примерно оценить долю «</a:t>
            </a:r>
            <a:r>
              <a:rPr lang="ru-RU" dirty="0" err="1"/>
              <a:t>занепоченных</a:t>
            </a:r>
            <a:r>
              <a:rPr lang="ru-RU" dirty="0"/>
              <a:t>» </a:t>
            </a:r>
            <a:r>
              <a:rPr lang="ru-RU" dirty="0" smtClean="0"/>
              <a:t>документов по </a:t>
            </a:r>
            <a:r>
              <a:rPr lang="ru-RU" dirty="0"/>
              <a:t>запросу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690688"/>
            <a:ext cx="4445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МЕТОДИКА ОПРЕДЕЛЕНИЯ НЕПОТ-ФИЛЬТРА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17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412480" y="1690688"/>
            <a:ext cx="3265170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Формирует выдачу, аналогичную оператору </a:t>
            </a:r>
            <a:r>
              <a:rPr lang="en-US" b="1" i="1" dirty="0" err="1" smtClean="0"/>
              <a:t>inlink</a:t>
            </a:r>
            <a:r>
              <a:rPr lang="en-US" b="1" i="1" dirty="0" smtClean="0"/>
              <a:t>:</a:t>
            </a:r>
            <a:r>
              <a:rPr lang="ru-RU" dirty="0"/>
              <a:t> </a:t>
            </a:r>
            <a:r>
              <a:rPr lang="ru-RU" dirty="0" smtClean="0"/>
              <a:t>при использовании справа от оператора </a:t>
            </a:r>
            <a:r>
              <a:rPr lang="en-US" b="1" dirty="0" smtClean="0"/>
              <a:t>&lt;&lt;</a:t>
            </a:r>
            <a:r>
              <a:rPr lang="ru-RU" dirty="0" smtClean="0"/>
              <a:t> («</a:t>
            </a:r>
            <a:r>
              <a:rPr lang="ru-RU" i="1" dirty="0" err="1" smtClean="0"/>
              <a:t>неранжирующее</a:t>
            </a:r>
            <a:r>
              <a:rPr lang="ru-RU" i="1" dirty="0" smtClean="0"/>
              <a:t> ИЛИ</a:t>
            </a:r>
            <a:r>
              <a:rPr lang="ru-RU" dirty="0" smtClean="0"/>
              <a:t>»)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7" y="1386047"/>
            <a:ext cx="5082938" cy="4374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39" y="2318823"/>
            <a:ext cx="5082938" cy="421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МЕТОДИКА ОПРЕДЕЛЕНИЯ НЕПОТ-ФИЛЬТРА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18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21040" y="1690688"/>
            <a:ext cx="3356610" cy="4665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Работает </a:t>
            </a:r>
            <a:r>
              <a:rPr lang="ru-RU" dirty="0" smtClean="0"/>
              <a:t>при </a:t>
            </a:r>
            <a:r>
              <a:rPr lang="ru-RU" dirty="0"/>
              <a:t>использовании </a:t>
            </a:r>
            <a:r>
              <a:rPr lang="ru-RU" dirty="0" smtClean="0"/>
              <a:t>слева </a:t>
            </a:r>
            <a:r>
              <a:rPr lang="ru-RU" dirty="0"/>
              <a:t>от оператора </a:t>
            </a:r>
            <a:r>
              <a:rPr lang="en-US" b="1" dirty="0"/>
              <a:t>&lt;&lt;</a:t>
            </a:r>
            <a:r>
              <a:rPr lang="ru-RU" dirty="0"/>
              <a:t> («</a:t>
            </a:r>
            <a:r>
              <a:rPr lang="ru-RU" i="1" dirty="0" err="1"/>
              <a:t>неранжирующее</a:t>
            </a:r>
            <a:r>
              <a:rPr lang="ru-RU" i="1" dirty="0"/>
              <a:t> ИЛИ</a:t>
            </a:r>
            <a:r>
              <a:rPr lang="ru-RU" dirty="0"/>
              <a:t>»)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77" y="2407920"/>
            <a:ext cx="6025407" cy="41309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6" y="1352034"/>
            <a:ext cx="6025407" cy="17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СВОЙСТВА НЕПОТ-ФИЛЬТРА-2015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19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40080" y="1690688"/>
            <a:ext cx="1085088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Проверка гипотезы о полном обнулении динамических ссылочных факторов для документов под непот-фильтром-2015, имеющих ненулевую текстовую релевантность</a:t>
            </a:r>
          </a:p>
          <a:p>
            <a:pPr marL="0" indent="0">
              <a:buNone/>
            </a:pPr>
            <a:r>
              <a:rPr lang="ru-RU" dirty="0" smtClean="0"/>
              <a:t>С помощью взвешивания с использованием оператора </a:t>
            </a:r>
            <a:r>
              <a:rPr lang="en-US" b="1" dirty="0" smtClean="0"/>
              <a:t>|</a:t>
            </a:r>
            <a:r>
              <a:rPr lang="ru-RU" dirty="0" smtClean="0"/>
              <a:t> </a:t>
            </a:r>
            <a:r>
              <a:rPr lang="ru-RU" i="1" dirty="0" smtClean="0"/>
              <a:t>(«ИЛИ»</a:t>
            </a:r>
            <a:r>
              <a:rPr lang="ru-RU" dirty="0" smtClean="0"/>
              <a:t>) по специально построенной «сетке» (метод ортогональных запросов) сравним позиции контрольного документа по базовому запросу и запросу с использованием оператора </a:t>
            </a:r>
            <a:r>
              <a:rPr lang="en-US" b="1" i="1" dirty="0" err="1" smtClean="0"/>
              <a:t>intext</a:t>
            </a:r>
            <a:r>
              <a:rPr lang="en-US" b="1" i="1" dirty="0" smtClean="0"/>
              <a:t>: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Я ВАС ПОРОДИЛ, Я ВАС И УБЬЮ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64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cs typeface="Arial" panose="020B0604020202020204" pitchFamily="34" charset="0"/>
              </a:rPr>
              <a:t> 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2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5" y="2012892"/>
            <a:ext cx="5073245" cy="3581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75" y="365125"/>
            <a:ext cx="2295525" cy="723900"/>
          </a:xfrm>
          <a:prstGeom prst="rect">
            <a:avLst/>
          </a:prstGeom>
        </p:spPr>
      </p:pic>
      <p:sp>
        <p:nvSpPr>
          <p:cNvPr id="10" name="Объект 3"/>
          <p:cNvSpPr txBox="1">
            <a:spLocks/>
          </p:cNvSpPr>
          <p:nvPr/>
        </p:nvSpPr>
        <p:spPr>
          <a:xfrm>
            <a:off x="6059488" y="1690688"/>
            <a:ext cx="5842952" cy="48777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2002 год – одна из первых </a:t>
            </a:r>
            <a:r>
              <a:rPr lang="en-US" dirty="0" smtClean="0"/>
              <a:t>SEO</a:t>
            </a:r>
            <a:r>
              <a:rPr lang="ru-RU" dirty="0" smtClean="0"/>
              <a:t>-ссылок </a:t>
            </a:r>
            <a:r>
              <a:rPr lang="ru-RU" dirty="0"/>
              <a:t>с </a:t>
            </a:r>
            <a:r>
              <a:rPr lang="ru-RU" dirty="0" err="1"/>
              <a:t>анкором</a:t>
            </a:r>
            <a:r>
              <a:rPr lang="ru-RU" dirty="0"/>
              <a:t> «</a:t>
            </a:r>
            <a:r>
              <a:rPr lang="ru-RU" i="1" dirty="0"/>
              <a:t>где купить </a:t>
            </a:r>
            <a:r>
              <a:rPr lang="ru-RU" i="1" dirty="0" smtClean="0"/>
              <a:t>тележку</a:t>
            </a:r>
            <a:r>
              <a:rPr lang="ru-RU" dirty="0" smtClean="0"/>
              <a:t>» </a:t>
            </a:r>
            <a:r>
              <a:rPr lang="ru-RU" dirty="0"/>
              <a:t>была проставлена на украинском портале </a:t>
            </a:r>
            <a:r>
              <a:rPr lang="ru-RU" dirty="0" err="1"/>
              <a:t>Бигмир</a:t>
            </a:r>
            <a:r>
              <a:rPr lang="ru-RU" dirty="0"/>
              <a:t> компанией </a:t>
            </a:r>
            <a:r>
              <a:rPr lang="en-US" dirty="0" err="1"/>
              <a:t>AdLabs</a:t>
            </a:r>
            <a:r>
              <a:rPr lang="ru-RU" dirty="0"/>
              <a:t>, </a:t>
            </a:r>
            <a:r>
              <a:rPr lang="ru-RU" dirty="0" smtClean="0"/>
              <a:t>руководителем </a:t>
            </a:r>
            <a:r>
              <a:rPr lang="ru-RU" dirty="0"/>
              <a:t>отдела продвижения которой был Александр Садовский</a:t>
            </a:r>
          </a:p>
          <a:p>
            <a:endParaRPr lang="ru-RU" dirty="0"/>
          </a:p>
          <a:p>
            <a:r>
              <a:rPr lang="ru-RU" dirty="0"/>
              <a:t>2015 год </a:t>
            </a:r>
            <a:r>
              <a:rPr lang="ru-RU" dirty="0" smtClean="0"/>
              <a:t>– руководитель </a:t>
            </a:r>
            <a:r>
              <a:rPr lang="ru-RU" dirty="0"/>
              <a:t>поисковых сервисов </a:t>
            </a:r>
            <a:r>
              <a:rPr lang="ru-RU" dirty="0" smtClean="0"/>
              <a:t>Яндекса </a:t>
            </a:r>
            <a:r>
              <a:rPr lang="ru-RU" dirty="0"/>
              <a:t>Александр Садовский, </a:t>
            </a:r>
            <a:r>
              <a:rPr lang="ru-RU" dirty="0" smtClean="0"/>
              <a:t>объявил о полном прекращении учета Яндексом </a:t>
            </a:r>
            <a:r>
              <a:rPr lang="en-US" dirty="0" smtClean="0"/>
              <a:t>SEO-</a:t>
            </a:r>
            <a:r>
              <a:rPr lang="ru-RU" dirty="0" smtClean="0"/>
              <a:t>ссылок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3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СВОЙСТВА НЕПОТ-ФИЛЬТРА-2015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20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001000" y="1690688"/>
            <a:ext cx="3718560" cy="46656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1-й этап</a:t>
            </a:r>
          </a:p>
          <a:p>
            <a:pPr marL="0" indent="0">
              <a:buNone/>
            </a:pPr>
            <a:r>
              <a:rPr lang="ru-RU" dirty="0"/>
              <a:t>Сначала проверим, как оператор </a:t>
            </a:r>
            <a:r>
              <a:rPr lang="en-US" b="1" i="1" dirty="0" err="1"/>
              <a:t>intext</a:t>
            </a:r>
            <a:r>
              <a:rPr lang="en-US" b="1" i="1" dirty="0"/>
              <a:t>: </a:t>
            </a:r>
            <a:r>
              <a:rPr lang="ru-RU" dirty="0"/>
              <a:t>ведет себя на документах с ненулевой текстовой релевантностью, не имеющих вхождения запроса в </a:t>
            </a:r>
            <a:r>
              <a:rPr lang="ru-RU" dirty="0" err="1"/>
              <a:t>анкор</a:t>
            </a:r>
            <a:r>
              <a:rPr lang="ru-RU" dirty="0"/>
              <a:t>-лист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Найдем такой документ – контрольный документ</a:t>
            </a:r>
            <a:r>
              <a:rPr lang="en-US" dirty="0" smtClean="0"/>
              <a:t> #1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" y="4268411"/>
            <a:ext cx="7106603" cy="2063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5" y="1601017"/>
            <a:ext cx="7106603" cy="242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СВОЙСТВА НЕПОТ-ФИЛЬТРА-2015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21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2437" y="5690140"/>
            <a:ext cx="11038523" cy="6662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Контрольный документ</a:t>
            </a:r>
            <a:r>
              <a:rPr lang="en-US" dirty="0" smtClean="0"/>
              <a:t> #1</a:t>
            </a:r>
            <a:r>
              <a:rPr lang="ru-RU" dirty="0" smtClean="0"/>
              <a:t> по обоим запросам занимает одинаковые места в ортогональной сетке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607540"/>
            <a:ext cx="6039802" cy="31123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60" y="2409180"/>
            <a:ext cx="6048840" cy="310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СВОЙСТВА НЕПОТ-ФИЛЬТРА-2015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22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848600" y="1690688"/>
            <a:ext cx="4008120" cy="46656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2-й этап</a:t>
            </a:r>
          </a:p>
          <a:p>
            <a:pPr marL="0" indent="0">
              <a:buNone/>
            </a:pPr>
            <a:r>
              <a:rPr lang="ru-RU" dirty="0" smtClean="0"/>
              <a:t>Теперь проверим поведение оператора </a:t>
            </a:r>
            <a:r>
              <a:rPr lang="en-US" b="1" i="1" dirty="0" err="1"/>
              <a:t>intext</a:t>
            </a:r>
            <a:r>
              <a:rPr lang="en-US" b="1" i="1" dirty="0"/>
              <a:t>: </a:t>
            </a:r>
            <a:r>
              <a:rPr lang="ru-RU" dirty="0" smtClean="0"/>
              <a:t>на </a:t>
            </a:r>
            <a:r>
              <a:rPr lang="ru-RU" dirty="0"/>
              <a:t>документах с ненулевой текстовой релевантностью, </a:t>
            </a:r>
            <a:r>
              <a:rPr lang="ru-RU" dirty="0" smtClean="0"/>
              <a:t>имеющих </a:t>
            </a:r>
            <a:r>
              <a:rPr lang="ru-RU" dirty="0"/>
              <a:t>вхождения запроса в </a:t>
            </a:r>
            <a:r>
              <a:rPr lang="ru-RU" dirty="0" err="1" smtClean="0"/>
              <a:t>анкор</a:t>
            </a:r>
            <a:r>
              <a:rPr lang="ru-RU" dirty="0" smtClean="0"/>
              <a:t>-лист, но попадающий под </a:t>
            </a:r>
            <a:r>
              <a:rPr lang="ru-RU" dirty="0" err="1" smtClean="0"/>
              <a:t>непот</a:t>
            </a:r>
            <a:r>
              <a:rPr lang="ru-RU" dirty="0" smtClean="0"/>
              <a:t>-фильтр при поиске по </a:t>
            </a:r>
            <a:r>
              <a:rPr lang="ru-RU" dirty="0" err="1" smtClean="0"/>
              <a:t>анкор</a:t>
            </a:r>
            <a:r>
              <a:rPr lang="ru-RU" dirty="0" smtClean="0"/>
              <a:t>-листу.</a:t>
            </a:r>
          </a:p>
          <a:p>
            <a:pPr marL="0" indent="0">
              <a:buNone/>
            </a:pPr>
            <a:r>
              <a:rPr lang="ru-RU" dirty="0" smtClean="0"/>
              <a:t>Найдем такой документ</a:t>
            </a:r>
            <a:r>
              <a:rPr lang="en-US" dirty="0" smtClean="0"/>
              <a:t> – </a:t>
            </a:r>
            <a:r>
              <a:rPr lang="ru-RU" dirty="0" smtClean="0"/>
              <a:t>контрольный документ </a:t>
            </a:r>
            <a:r>
              <a:rPr lang="en-US" dirty="0" smtClean="0"/>
              <a:t>#2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6" y="4709857"/>
            <a:ext cx="6893243" cy="17808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6" y="1439536"/>
            <a:ext cx="6878003" cy="20053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2" y="3252628"/>
            <a:ext cx="6908348" cy="20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СВОЙСТВА НЕПОТ-ФИЛЬТРА-2015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23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2437" y="5690140"/>
            <a:ext cx="11038523" cy="8630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Контрольный документ</a:t>
            </a:r>
            <a:r>
              <a:rPr lang="en-US" dirty="0" smtClean="0"/>
              <a:t> #2</a:t>
            </a:r>
            <a:r>
              <a:rPr lang="ru-RU" dirty="0" smtClean="0"/>
              <a:t> по запросу с оператором </a:t>
            </a:r>
            <a:r>
              <a:rPr lang="en-US" b="1" i="1" dirty="0" err="1" smtClean="0"/>
              <a:t>intext</a:t>
            </a:r>
            <a:r>
              <a:rPr lang="ru-RU" b="1" i="1" dirty="0" smtClean="0"/>
              <a:t>:</a:t>
            </a:r>
            <a:r>
              <a:rPr lang="ru-RU" dirty="0" smtClean="0"/>
              <a:t> находится ниже, чем по базовому. Гипотеза о полном обнулении ссылочных динамических факторов не подтверждается.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1326529"/>
            <a:ext cx="6009324" cy="34523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476" y="2084714"/>
            <a:ext cx="6009324" cy="343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ГДЕ БРАТЬ НЕ 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SEO-</a:t>
            </a:r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ССЫЛКИ?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24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059488" y="1690688"/>
            <a:ext cx="5475513" cy="448627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Оцениваем риски. </a:t>
            </a:r>
            <a:r>
              <a:rPr lang="ru-RU" dirty="0"/>
              <a:t>Г</a:t>
            </a:r>
            <a:r>
              <a:rPr lang="ru-RU" dirty="0" smtClean="0"/>
              <a:t>де больше вероятность подцепить «нехорошую болезнь» </a:t>
            </a:r>
            <a:r>
              <a:rPr lang="en-US" dirty="0" smtClean="0"/>
              <a:t>SEO-</a:t>
            </a:r>
            <a:r>
              <a:rPr lang="ru-RU" dirty="0" err="1" smtClean="0"/>
              <a:t>ссылочности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Минимизируем риски – находим постоянных «стабильных» партнеров, верных только вам, или выращиваем собственные ресурсы, не «ходящие на сторону»</a:t>
            </a:r>
            <a:endParaRPr lang="en-US" dirty="0" smtClean="0"/>
          </a:p>
          <a:p>
            <a:r>
              <a:rPr lang="ru-RU" dirty="0" smtClean="0"/>
              <a:t>Активно используем внутренние ссылки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0111"/>
            <a:ext cx="4876800" cy="3990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9" y="365125"/>
            <a:ext cx="22955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ЧТО, ЕСЛИ НЕ ССЫЛКИ?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7878" y="1949937"/>
            <a:ext cx="4385386" cy="4399285"/>
          </a:xfrm>
        </p:spPr>
        <p:txBody>
          <a:bodyPr>
            <a:noAutofit/>
          </a:bodyPr>
          <a:lstStyle/>
          <a:p>
            <a:r>
              <a:rPr lang="ru-RU" dirty="0" smtClean="0">
                <a:cs typeface="Arial" panose="020B0604020202020204" pitchFamily="34" charset="0"/>
              </a:rPr>
              <a:t>Успех </a:t>
            </a:r>
            <a:r>
              <a:rPr lang="ru-RU" dirty="0">
                <a:cs typeface="Arial" panose="020B0604020202020204" pitchFamily="34" charset="0"/>
              </a:rPr>
              <a:t>находится на стыке коммерческих и поведенческих </a:t>
            </a:r>
            <a:r>
              <a:rPr lang="ru-RU" dirty="0" smtClean="0">
                <a:cs typeface="Arial" panose="020B0604020202020204" pitchFamily="34" charset="0"/>
              </a:rPr>
              <a:t>факторов</a:t>
            </a:r>
          </a:p>
          <a:p>
            <a:r>
              <a:rPr lang="ru-RU" dirty="0">
                <a:cs typeface="Arial" panose="020B0604020202020204" pitchFamily="34" charset="0"/>
              </a:rPr>
              <a:t>Грамотное представление продукции и услуг</a:t>
            </a:r>
          </a:p>
          <a:p>
            <a:r>
              <a:rPr lang="ru-RU" dirty="0" smtClean="0">
                <a:cs typeface="Arial" panose="020B0604020202020204" pitchFamily="34" charset="0"/>
              </a:rPr>
              <a:t>Стимуляция </a:t>
            </a:r>
            <a:r>
              <a:rPr lang="ru-RU" dirty="0">
                <a:cs typeface="Arial" panose="020B0604020202020204" pitchFamily="34" charset="0"/>
              </a:rPr>
              <a:t>активности пользователей на </a:t>
            </a:r>
            <a:r>
              <a:rPr lang="ru-RU" dirty="0" smtClean="0">
                <a:cs typeface="Arial" panose="020B0604020202020204" pitchFamily="34" charset="0"/>
              </a:rPr>
              <a:t>сайте, вовлечение их в интерактивный диалог</a:t>
            </a:r>
          </a:p>
          <a:p>
            <a:pPr marL="0" indent="0">
              <a:buNone/>
            </a:pPr>
            <a:endParaRPr lang="ru-RU" dirty="0" smtClean="0"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25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9937"/>
            <a:ext cx="6087410" cy="40622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ВЫ ЕЩЕ ПОКУПАЕТЕ 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SEO</a:t>
            </a:r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-ССЫЛКИ?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26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65" y="1825625"/>
            <a:ext cx="4465669" cy="435133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2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649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000" b="1" dirty="0" smtClean="0">
              <a:latin typeface="Mistral" panose="03090702030407020403" pitchFamily="66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6600" b="1" dirty="0" smtClean="0">
                <a:latin typeface="Mistral" panose="03090702030407020403" pitchFamily="66" charset="0"/>
                <a:cs typeface="Arial" panose="020B0604020202020204" pitchFamily="34" charset="0"/>
              </a:rPr>
              <a:t>ВОПРОСЫ</a:t>
            </a:r>
            <a:r>
              <a:rPr lang="ru-RU" sz="6600" b="1" dirty="0">
                <a:latin typeface="Mistral" panose="03090702030407020403" pitchFamily="66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ru-RU" sz="1400" b="1" dirty="0">
              <a:latin typeface="Mistral" panose="03090702030407020403" pitchFamily="66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4400" b="1" dirty="0">
                <a:latin typeface="Mistral" panose="03090702030407020403" pitchFamily="66" charset="0"/>
                <a:cs typeface="Arial" panose="020B0604020202020204" pitchFamily="34" charset="0"/>
              </a:rPr>
              <a:t>Сергей ЛЮДКЕВИЧ</a:t>
            </a:r>
          </a:p>
          <a:p>
            <a:pPr marL="0" indent="0">
              <a:buNone/>
            </a:pPr>
            <a:endParaRPr lang="ru-RU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Clr>
                <a:srgbClr val="653D84"/>
              </a:buClr>
              <a:buNone/>
            </a:pPr>
            <a:r>
              <a:rPr lang="en-US" altLang="ru-RU" sz="4000" dirty="0" smtClean="0">
                <a:latin typeface="Mistral" panose="03090702030407020403" pitchFamily="66" charset="0"/>
              </a:rPr>
              <a:t>LUDKIEWICZ@YA.RU</a:t>
            </a:r>
            <a:endParaRPr lang="ru-RU" altLang="ru-RU" sz="4000" dirty="0" smtClean="0">
              <a:latin typeface="Mistral" panose="03090702030407020403" pitchFamily="66" charset="0"/>
            </a:endParaRPr>
          </a:p>
          <a:p>
            <a:pPr marL="0" indent="0" algn="r">
              <a:buClr>
                <a:srgbClr val="653D84"/>
              </a:buClr>
              <a:buNone/>
            </a:pPr>
            <a:r>
              <a:rPr lang="en-US" altLang="ru-RU" sz="4000" dirty="0" smtClean="0">
                <a:latin typeface="Mistral" panose="03090702030407020403" pitchFamily="66" charset="0"/>
              </a:rPr>
              <a:t>MOIKRUG.RU/LUDKIEWICZ</a:t>
            </a:r>
            <a:endParaRPr lang="en-US" altLang="ru-RU" sz="4000" dirty="0">
              <a:latin typeface="Mistral" panose="03090702030407020403" pitchFamily="66" charset="0"/>
            </a:endParaRPr>
          </a:p>
          <a:p>
            <a:pPr marL="0" indent="0" algn="r">
              <a:buClr>
                <a:srgbClr val="653D84"/>
              </a:buClr>
              <a:buNone/>
            </a:pPr>
            <a:r>
              <a:rPr lang="en-US" altLang="ru-RU" sz="4000" dirty="0">
                <a:latin typeface="Mistral" panose="03090702030407020403" pitchFamily="66" charset="0"/>
              </a:rPr>
              <a:t>FACEBOOK.COM/SERGE.LUDKIEWICZ</a:t>
            </a:r>
            <a:endParaRPr lang="ru-RU" altLang="ru-RU" sz="4000" dirty="0">
              <a:latin typeface="Mistral" panose="03090702030407020403" pitchFamily="66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27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0" y="365125"/>
            <a:ext cx="824484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«МИНУСИНСК» – 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SEO-</a:t>
            </a:r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ССЫЛКИ ВНЕ ИГРЫ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3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553736" y="1886987"/>
            <a:ext cx="6113727" cy="4273064"/>
          </a:xfrm>
        </p:spPr>
        <p:txBody>
          <a:bodyPr/>
          <a:lstStyle/>
          <a:p>
            <a:r>
              <a:rPr lang="ru-RU" b="1" dirty="0" smtClean="0"/>
              <a:t>Уход от парадигмы «плохие</a:t>
            </a:r>
            <a:r>
              <a:rPr lang="en-US" b="1" dirty="0" smtClean="0"/>
              <a:t>/</a:t>
            </a:r>
            <a:r>
              <a:rPr lang="ru-RU" b="1" dirty="0" smtClean="0"/>
              <a:t>хорошие» ссылки к парадигме «</a:t>
            </a:r>
            <a:r>
              <a:rPr lang="en-US" b="1" dirty="0" smtClean="0"/>
              <a:t>SEO/</a:t>
            </a:r>
            <a:r>
              <a:rPr lang="ru-RU" b="1" dirty="0" smtClean="0"/>
              <a:t>естественные» ссылки</a:t>
            </a:r>
          </a:p>
          <a:p>
            <a:r>
              <a:rPr lang="ru-RU" dirty="0" smtClean="0"/>
              <a:t>Четкое обозначение </a:t>
            </a:r>
            <a:r>
              <a:rPr lang="en-US" dirty="0" smtClean="0"/>
              <a:t>SEO-</a:t>
            </a:r>
            <a:r>
              <a:rPr lang="ru-RU" dirty="0" smtClean="0"/>
              <a:t>ссылок как поисковый спам</a:t>
            </a:r>
          </a:p>
          <a:p>
            <a:r>
              <a:rPr lang="ru-RU" dirty="0" smtClean="0"/>
              <a:t>Санкции за использование </a:t>
            </a:r>
            <a:r>
              <a:rPr lang="en-US" dirty="0" smtClean="0"/>
              <a:t>SEO</a:t>
            </a:r>
            <a:r>
              <a:rPr lang="ru-RU" dirty="0" smtClean="0"/>
              <a:t>-ссылок</a:t>
            </a:r>
          </a:p>
          <a:p>
            <a:r>
              <a:rPr lang="ru-RU" dirty="0" err="1" smtClean="0"/>
              <a:t>Неучет</a:t>
            </a:r>
            <a:r>
              <a:rPr lang="ru-RU" dirty="0" smtClean="0"/>
              <a:t> </a:t>
            </a:r>
            <a:r>
              <a:rPr lang="en-US" dirty="0" smtClean="0"/>
              <a:t>SEO</a:t>
            </a:r>
            <a:r>
              <a:rPr lang="ru-RU" dirty="0" smtClean="0"/>
              <a:t>-ссылок в ранжировании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96" y="1690687"/>
            <a:ext cx="3818014" cy="42995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" y="365125"/>
            <a:ext cx="22955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  <a:cs typeface="Arial" panose="020B0604020202020204" pitchFamily="34" charset="0"/>
              </a:rPr>
              <a:t>ЧТО ТАКОЕ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SEO</a:t>
            </a:r>
            <a:r>
              <a:rPr lang="ru-RU" sz="2800" b="1" dirty="0">
                <a:latin typeface="+mn-lt"/>
                <a:cs typeface="Arial" panose="020B0604020202020204" pitchFamily="34" charset="0"/>
              </a:rPr>
              <a:t>-ССЫЛКА?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4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461241" y="1886987"/>
            <a:ext cx="2206221" cy="4273064"/>
          </a:xfrm>
        </p:spPr>
        <p:txBody>
          <a:bodyPr>
            <a:normAutofit/>
          </a:bodyPr>
          <a:lstStyle/>
          <a:p>
            <a:r>
              <a:rPr lang="ru-RU" dirty="0" smtClean="0"/>
              <a:t>Явный знак равенства между </a:t>
            </a:r>
            <a:r>
              <a:rPr lang="en-US" dirty="0" smtClean="0"/>
              <a:t>SEO</a:t>
            </a:r>
            <a:r>
              <a:rPr lang="ru-RU" dirty="0" smtClean="0"/>
              <a:t>- ссылками и покупными ссылками</a:t>
            </a:r>
            <a:endParaRPr lang="ru-RU" dirty="0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8287138" cy="4723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22955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КАК ДЕТЕКТИРУЮТСЯ 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SEO-</a:t>
            </a:r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ССЫЛКИ?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5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059488" y="1508760"/>
            <a:ext cx="5475513" cy="501396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Яндекс </a:t>
            </a:r>
            <a:r>
              <a:rPr lang="ru-RU" b="1" dirty="0"/>
              <a:t>не «держит </a:t>
            </a:r>
            <a:r>
              <a:rPr lang="ru-RU" b="1" dirty="0" smtClean="0"/>
              <a:t>свечку» над «таинством» покупки конкретной ссылки, он оценивает вероятность, что ссылка куплена</a:t>
            </a:r>
          </a:p>
          <a:p>
            <a:r>
              <a:rPr lang="ru-RU" dirty="0" smtClean="0"/>
              <a:t>«Мадридский доклад» с серьезными усовершенствованиями</a:t>
            </a:r>
          </a:p>
          <a:p>
            <a:r>
              <a:rPr lang="ru-RU" dirty="0"/>
              <a:t>М</a:t>
            </a:r>
            <a:r>
              <a:rPr lang="ru-RU" dirty="0" smtClean="0"/>
              <a:t>ашинное обучение с использованием 100+ факторов</a:t>
            </a:r>
          </a:p>
          <a:p>
            <a:r>
              <a:rPr lang="ru-RU" dirty="0" smtClean="0"/>
              <a:t>Полнота – 99%</a:t>
            </a:r>
          </a:p>
          <a:p>
            <a:r>
              <a:rPr lang="ru-RU" dirty="0" smtClean="0"/>
              <a:t>Точность – 96%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8252"/>
            <a:ext cx="4878140" cy="37283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" y="476250"/>
            <a:ext cx="22955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  <a:cs typeface="Arial" panose="020B0604020202020204" pitchFamily="34" charset="0"/>
              </a:rPr>
              <a:t>ОФИЦИАЛЬНОЕ ВОЗВРАЩЕНИЕ ССЫЛОЧНЫХ </a:t>
            </a:r>
            <a:br>
              <a:rPr lang="ru-RU" sz="2800" b="1" dirty="0">
                <a:latin typeface="+mn-lt"/>
                <a:cs typeface="Arial" panose="020B0604020202020204" pitchFamily="34" charset="0"/>
              </a:rPr>
            </a:br>
            <a:r>
              <a:rPr lang="ru-RU" sz="2800" b="1" dirty="0">
                <a:latin typeface="+mn-lt"/>
                <a:cs typeface="Arial" panose="020B0604020202020204" pitchFamily="34" charset="0"/>
              </a:rPr>
              <a:t>ФАКТОРОВ В КОММЕРЧЕСКОЕ РАНЖИРОВАНИЕ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6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307494" y="1825625"/>
            <a:ext cx="5046306" cy="4351338"/>
          </a:xfrm>
        </p:spPr>
        <p:txBody>
          <a:bodyPr/>
          <a:lstStyle/>
          <a:p>
            <a:r>
              <a:rPr lang="ru-RU" b="1" dirty="0" smtClean="0"/>
              <a:t>Амнистию получили только естественные ссылки</a:t>
            </a:r>
            <a:endParaRPr lang="ru-RU" b="1" dirty="0"/>
          </a:p>
          <a:p>
            <a:r>
              <a:rPr lang="ru-RU" dirty="0" smtClean="0"/>
              <a:t>Заметного влияния возвращенных ссылочных факторов на ранжирование не замечено</a:t>
            </a:r>
          </a:p>
          <a:p>
            <a:r>
              <a:rPr lang="ru-RU" dirty="0" smtClean="0"/>
              <a:t>«Непот-фильтр»-2015 (осень 2015)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1686451"/>
            <a:ext cx="3639346" cy="48524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КЛАССИЧЕСКИЙ НЕПОТ-ФИЛЬТР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7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81900" y="1619250"/>
            <a:ext cx="4057650" cy="4895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Название «</a:t>
            </a:r>
            <a:r>
              <a:rPr lang="ru-RU" b="1" dirty="0" err="1"/>
              <a:t>непот</a:t>
            </a:r>
            <a:r>
              <a:rPr lang="ru-RU" b="1" dirty="0"/>
              <a:t>-фильтр» </a:t>
            </a:r>
            <a:r>
              <a:rPr lang="ru-RU" dirty="0"/>
              <a:t>получило </a:t>
            </a:r>
            <a:r>
              <a:rPr lang="ru-RU" dirty="0" smtClean="0"/>
              <a:t>в 2000-х годах следующее явление (наблюдалось до февраля </a:t>
            </a:r>
            <a:r>
              <a:rPr lang="ru-RU" dirty="0"/>
              <a:t>2008 </a:t>
            </a:r>
            <a:r>
              <a:rPr lang="ru-RU" dirty="0" smtClean="0"/>
              <a:t>года):</a:t>
            </a:r>
            <a:endParaRPr lang="ru-RU" dirty="0"/>
          </a:p>
          <a:p>
            <a:r>
              <a:rPr lang="ru-RU" b="1" dirty="0" smtClean="0"/>
              <a:t>Ссылка на доноре проиндексирована</a:t>
            </a:r>
          </a:p>
          <a:p>
            <a:r>
              <a:rPr lang="ru-RU" b="1" dirty="0" smtClean="0"/>
              <a:t>Акцептор по тексту ссылки не находится</a:t>
            </a:r>
          </a:p>
          <a:p>
            <a:pPr marL="0" indent="0">
              <a:buNone/>
            </a:pPr>
            <a:r>
              <a:rPr lang="ru-RU" dirty="0" smtClean="0"/>
              <a:t>Фильтр накладывался </a:t>
            </a:r>
            <a:r>
              <a:rPr lang="ru-RU" dirty="0"/>
              <a:t>на кластер сайта-донора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2103119"/>
            <a:ext cx="6794207" cy="32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НЕПОТ-ФИЛЬТР 2014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8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10300" y="1825625"/>
            <a:ext cx="5467350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Появился в мае 2014 г. после объявления о полном </a:t>
            </a:r>
            <a:r>
              <a:rPr lang="ru-RU" dirty="0" err="1" smtClean="0"/>
              <a:t>неучете</a:t>
            </a:r>
            <a:r>
              <a:rPr lang="ru-RU" dirty="0" smtClean="0"/>
              <a:t> ссылочного в некоторых коммерческих тематиках выдачи для Москвы</a:t>
            </a:r>
          </a:p>
          <a:p>
            <a:r>
              <a:rPr lang="ru-RU" dirty="0" smtClean="0"/>
              <a:t>Зависимость от запроса</a:t>
            </a:r>
          </a:p>
          <a:p>
            <a:r>
              <a:rPr lang="ru-RU" dirty="0" smtClean="0"/>
              <a:t>Зависимость от региона  (наблюдался только в выдаче для Москвы)</a:t>
            </a:r>
          </a:p>
          <a:p>
            <a:r>
              <a:rPr lang="ru-RU" dirty="0" smtClean="0"/>
              <a:t>Зависимость от наличия сохраненной копии (не наблюдался для документов без сохраненной копии)</a:t>
            </a:r>
          </a:p>
          <a:p>
            <a:r>
              <a:rPr lang="ru-RU" dirty="0" smtClean="0"/>
              <a:t>Перестал наблюдаться осенью 2015 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2142331"/>
            <a:ext cx="5088468" cy="28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520" y="365125"/>
            <a:ext cx="871728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+mn-lt"/>
                <a:cs typeface="Arial" panose="020B0604020202020204" pitchFamily="34" charset="0"/>
              </a:rPr>
              <a:t>МЕТОДИКА ОПРЕДЕЛЕНИЯ НЕПОТ-ФИЛЬТРА 2015</a:t>
            </a:r>
            <a:endParaRPr lang="ru-RU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151D-788A-41E0-B07D-4FF17F6B9BE5}" type="slidenum">
              <a:rPr lang="ru-RU" smtClean="0"/>
              <a:t>9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046720" y="1690688"/>
            <a:ext cx="3859530" cy="484822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Простой вариант </a:t>
            </a:r>
          </a:p>
          <a:p>
            <a:pPr marL="0" indent="0">
              <a:buNone/>
            </a:pPr>
            <a:r>
              <a:rPr lang="ru-RU" dirty="0" smtClean="0"/>
              <a:t>(работает только для страниц, не содержащих точную фразу в тексте)</a:t>
            </a:r>
          </a:p>
          <a:p>
            <a:pPr marL="0" indent="0">
              <a:buNone/>
            </a:pPr>
            <a:r>
              <a:rPr lang="ru-RU" dirty="0" smtClean="0"/>
              <a:t>Поиск по точной фразе из уникального в рамках акцептора </a:t>
            </a:r>
            <a:r>
              <a:rPr lang="ru-RU" dirty="0" err="1" smtClean="0"/>
              <a:t>анкора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разные результаты при разном построении запроса с использованием оператора </a:t>
            </a:r>
            <a:r>
              <a:rPr lang="en-US" b="1" dirty="0" smtClean="0"/>
              <a:t>&lt;&lt;</a:t>
            </a:r>
            <a:r>
              <a:rPr lang="en-US" dirty="0" smtClean="0"/>
              <a:t> (</a:t>
            </a:r>
            <a:r>
              <a:rPr lang="ru-RU" i="1" dirty="0" smtClean="0"/>
              <a:t>«</a:t>
            </a:r>
            <a:r>
              <a:rPr lang="ru-RU" i="1" dirty="0" err="1" smtClean="0"/>
              <a:t>неранжирующее</a:t>
            </a:r>
            <a:r>
              <a:rPr lang="ru-RU" i="1" dirty="0" smtClean="0"/>
              <a:t> ИЛИ»</a:t>
            </a:r>
            <a:r>
              <a:rPr lang="en-US" i="1" dirty="0" smtClean="0"/>
              <a:t>)</a:t>
            </a:r>
            <a:endParaRPr lang="ru-RU" i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65125"/>
            <a:ext cx="2295525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1425478"/>
            <a:ext cx="7243763" cy="2759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4425865"/>
            <a:ext cx="7243763" cy="20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18914</TotalTime>
  <Words>863</Words>
  <Application>Microsoft Office PowerPoint</Application>
  <PresentationFormat>Широкоэкранный</PresentationFormat>
  <Paragraphs>132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Mistral</vt:lpstr>
      <vt:lpstr>Тема Office</vt:lpstr>
      <vt:lpstr>СТРАСТИ ПО ССЫЛКАМ</vt:lpstr>
      <vt:lpstr>Я ВАС ПОРОДИЛ, Я ВАС И УБЬЮ</vt:lpstr>
      <vt:lpstr>«МИНУСИНСК» – SEO-ССЫЛКИ ВНЕ ИГРЫ</vt:lpstr>
      <vt:lpstr>ЧТО ТАКОЕ SEO-ССЫЛКА?</vt:lpstr>
      <vt:lpstr>КАК ДЕТЕКТИРУЮТСЯ SEO-ССЫЛКИ?</vt:lpstr>
      <vt:lpstr>ОФИЦИАЛЬНОЕ ВОЗВРАЩЕНИЕ ССЫЛОЧНЫХ  ФАКТОРОВ В КОММЕРЧЕСКОЕ РАНЖИРОВАНИЕ</vt:lpstr>
      <vt:lpstr>КЛАССИЧЕСКИЙ НЕПОТ-ФИЛЬТР</vt:lpstr>
      <vt:lpstr>НЕПОТ-ФИЛЬТР 2014</vt:lpstr>
      <vt:lpstr>МЕТОДИКА ОПРЕДЕЛЕНИЯ НЕПОТ-ФИЛЬТРА 2015</vt:lpstr>
      <vt:lpstr>МЕТОДИКА ОПРЕДЕЛЕНИЯ НЕПОТ-ФИЛЬТРА 2015</vt:lpstr>
      <vt:lpstr>НЕДОКУМЕНТИРОВАННЫЕ ОПЕРАТОРЫ  INLINK: И INTEXT:</vt:lpstr>
      <vt:lpstr>СВОЙСТВА НЕПОТ-ФИЛЬТРА 2015</vt:lpstr>
      <vt:lpstr>СВОЙСТВА НЕПОТ-ФИЛЬТРА 2015</vt:lpstr>
      <vt:lpstr>СВОЙСТВА НЕПОТ-ФИЛЬТРА 2015</vt:lpstr>
      <vt:lpstr>СВОЙСТВА НЕПОТ-ФИЛЬТРА 2015</vt:lpstr>
      <vt:lpstr>МЕТОДИКА ОПРЕДЕЛЕНИЯ НЕПОТ-ФИЛЬТРА</vt:lpstr>
      <vt:lpstr>МЕТОДИКА ОПРЕДЕЛЕНИЯ НЕПОТ-ФИЛЬТРА</vt:lpstr>
      <vt:lpstr>МЕТОДИКА ОПРЕДЕЛЕНИЯ НЕПОТ-ФИЛЬТРА</vt:lpstr>
      <vt:lpstr>СВОЙСТВА НЕПОТ-ФИЛЬТРА-2015</vt:lpstr>
      <vt:lpstr>СВОЙСТВА НЕПОТ-ФИЛЬТРА-2015</vt:lpstr>
      <vt:lpstr>СВОЙСТВА НЕПОТ-ФИЛЬТРА-2015</vt:lpstr>
      <vt:lpstr>СВОЙСТВА НЕПОТ-ФИЛЬТРА-2015</vt:lpstr>
      <vt:lpstr>СВОЙСТВА НЕПОТ-ФИЛЬТРА-2015</vt:lpstr>
      <vt:lpstr>ГДЕ БРАТЬ НЕ SEO-ССЫЛКИ?</vt:lpstr>
      <vt:lpstr>ЧТО, ЕСЛИ НЕ ССЫЛКИ?</vt:lpstr>
      <vt:lpstr>ВЫ ЕЩЕ ПОКУПАЕТЕ SEO-ССЫЛКИ?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определения отключения ссылочного ранжирования по запросу в Яндексе</dc:title>
  <dc:creator>ludkiewicz</dc:creator>
  <cp:lastModifiedBy>ludkiewicz</cp:lastModifiedBy>
  <cp:revision>521</cp:revision>
  <dcterms:created xsi:type="dcterms:W3CDTF">2014-09-23T17:37:01Z</dcterms:created>
  <dcterms:modified xsi:type="dcterms:W3CDTF">2016-02-17T00:44:20Z</dcterms:modified>
</cp:coreProperties>
</file>