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71" r:id="rId4"/>
    <p:sldId id="307" r:id="rId5"/>
    <p:sldId id="309" r:id="rId6"/>
    <p:sldId id="360" r:id="rId7"/>
    <p:sldId id="308" r:id="rId8"/>
    <p:sldId id="329" r:id="rId9"/>
    <p:sldId id="310" r:id="rId10"/>
    <p:sldId id="344" r:id="rId11"/>
    <p:sldId id="331" r:id="rId12"/>
    <p:sldId id="330" r:id="rId13"/>
    <p:sldId id="347" r:id="rId14"/>
    <p:sldId id="346" r:id="rId15"/>
    <p:sldId id="345" r:id="rId16"/>
    <p:sldId id="313" r:id="rId17"/>
    <p:sldId id="332" r:id="rId18"/>
    <p:sldId id="349" r:id="rId19"/>
    <p:sldId id="352" r:id="rId20"/>
    <p:sldId id="333" r:id="rId21"/>
    <p:sldId id="358" r:id="rId22"/>
    <p:sldId id="316" r:id="rId23"/>
    <p:sldId id="334" r:id="rId24"/>
    <p:sldId id="359" r:id="rId25"/>
    <p:sldId id="335" r:id="rId26"/>
    <p:sldId id="319" r:id="rId27"/>
    <p:sldId id="336" r:id="rId28"/>
    <p:sldId id="337" r:id="rId29"/>
    <p:sldId id="357" r:id="rId30"/>
    <p:sldId id="322" r:id="rId31"/>
    <p:sldId id="356" r:id="rId32"/>
    <p:sldId id="355" r:id="rId33"/>
    <p:sldId id="353" r:id="rId34"/>
    <p:sldId id="338" r:id="rId35"/>
    <p:sldId id="339" r:id="rId36"/>
    <p:sldId id="325" r:id="rId37"/>
    <p:sldId id="340" r:id="rId38"/>
    <p:sldId id="341" r:id="rId39"/>
    <p:sldId id="327" r:id="rId40"/>
    <p:sldId id="351" r:id="rId41"/>
    <p:sldId id="26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D6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2856" y="-1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25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0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3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4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9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4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6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7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27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7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1487-EE72-42FA-8E31-7BED8BCE119E}" type="datetimeFigureOut">
              <a:rPr lang="ru-RU" smtClean="0"/>
              <a:pPr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6820-EFEF-4F7F-8E42-3E3C217ED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3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Денис\Desktop\deni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8322" y="777081"/>
            <a:ext cx="3893964" cy="398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-4978" y="4359851"/>
            <a:ext cx="12196977" cy="2498149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651" y="4759746"/>
            <a:ext cx="12063718" cy="20240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chemeClr val="bg1"/>
                </a:solidFill>
              </a:rPr>
              <a:t>РАБОТА С КОНВЕРСИЕЙ: 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узнать </a:t>
            </a:r>
            <a:r>
              <a:rPr lang="ru-RU" sz="4400" b="1" dirty="0">
                <a:solidFill>
                  <a:schemeClr val="bg1"/>
                </a:solidFill>
              </a:rPr>
              <a:t>где вы теряете клиентов просто!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7796" y="846911"/>
            <a:ext cx="7920813" cy="3697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cap="none" spc="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Н</a:t>
            </a:r>
            <a: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арижный</a:t>
            </a:r>
            <a:r>
              <a:rPr lang="ru-RU" sz="2400" b="1" cap="none" spc="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cap="none" spc="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Д</a:t>
            </a:r>
            <a: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енис</a:t>
            </a:r>
            <a:r>
              <a:rPr lang="ru-RU" sz="16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/>
            </a:r>
            <a:br>
              <a:rPr lang="ru-RU" sz="16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</a:br>
            <a:endParaRPr lang="ru-RU" sz="1600" b="1" cap="none" spc="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algn="r">
              <a:lnSpc>
                <a:spcPct val="150000"/>
              </a:lnSpc>
            </a:pPr>
            <a:r>
              <a:rPr lang="ru-RU" sz="2000" cap="none" dirty="0">
                <a:latin typeface="+mn-lt"/>
              </a:rPr>
              <a:t>Р</a:t>
            </a:r>
            <a:r>
              <a:rPr lang="ru-RU" sz="2000" cap="none" dirty="0" smtClean="0">
                <a:latin typeface="+mn-lt"/>
              </a:rPr>
              <a:t>уководитель интернет-агентства </a:t>
            </a:r>
            <a:r>
              <a:rPr lang="en-US" sz="2000" cap="none" dirty="0" smtClean="0">
                <a:latin typeface="+mn-lt"/>
              </a:rPr>
              <a:t>S</a:t>
            </a:r>
            <a:r>
              <a:rPr lang="ru-RU" sz="2000" cap="none" dirty="0" err="1" smtClean="0">
                <a:latin typeface="+mn-lt"/>
              </a:rPr>
              <a:t>tudio</a:t>
            </a:r>
            <a:r>
              <a:rPr lang="en-US" sz="2000" cap="none" dirty="0" smtClean="0">
                <a:latin typeface="+mn-lt"/>
              </a:rPr>
              <a:t>F</a:t>
            </a:r>
            <a:r>
              <a:rPr lang="ru-RU" sz="2000" cap="none" dirty="0" smtClean="0">
                <a:latin typeface="+mn-lt"/>
              </a:rPr>
              <a:t>1</a:t>
            </a:r>
            <a:r>
              <a:rPr lang="en-US" sz="2000" cap="none" dirty="0" smtClean="0">
                <a:latin typeface="+mn-lt"/>
              </a:rPr>
              <a:t>.</a:t>
            </a:r>
            <a:r>
              <a:rPr lang="en-US" sz="2000" cap="none" dirty="0" err="1" smtClean="0">
                <a:latin typeface="+mn-lt"/>
              </a:rPr>
              <a:t>ru</a:t>
            </a:r>
            <a:r>
              <a:rPr lang="ru-RU" sz="2000" cap="none" dirty="0" smtClean="0">
                <a:latin typeface="+mn-lt"/>
              </a:rPr>
              <a:t/>
            </a:r>
            <a:br>
              <a:rPr lang="ru-RU" sz="2000" cap="none" dirty="0" smtClean="0">
                <a:latin typeface="+mn-lt"/>
              </a:rPr>
            </a:br>
            <a:r>
              <a:rPr lang="ru-RU" sz="2000" cap="none" dirty="0">
                <a:latin typeface="+mn-lt"/>
              </a:rPr>
              <a:t>А</a:t>
            </a:r>
            <a:r>
              <a:rPr lang="ru-RU" sz="2000" cap="none" dirty="0" smtClean="0">
                <a:latin typeface="+mn-lt"/>
              </a:rPr>
              <a:t>втор сервиса по улучшению usability сайтов </a:t>
            </a:r>
            <a:r>
              <a:rPr lang="en-US" sz="2000" cap="none" dirty="0">
                <a:latin typeface="+mn-lt"/>
              </a:rPr>
              <a:t>A</a:t>
            </a:r>
            <a:r>
              <a:rPr lang="ru-RU" sz="2000" cap="none" dirty="0" err="1" smtClean="0">
                <a:latin typeface="+mn-lt"/>
              </a:rPr>
              <a:t>sk</a:t>
            </a:r>
            <a:r>
              <a:rPr lang="en-US" sz="2000" cap="none" dirty="0" smtClean="0">
                <a:latin typeface="+mn-lt"/>
              </a:rPr>
              <a:t>U</a:t>
            </a:r>
            <a:r>
              <a:rPr lang="ru-RU" sz="2000" cap="none" dirty="0" smtClean="0">
                <a:latin typeface="+mn-lt"/>
              </a:rPr>
              <a:t>sers</a:t>
            </a:r>
            <a:r>
              <a:rPr lang="en-US" sz="2000" cap="none" dirty="0" smtClean="0">
                <a:latin typeface="+mn-lt"/>
              </a:rPr>
              <a:t>.</a:t>
            </a:r>
            <a:r>
              <a:rPr lang="en-US" sz="2000" cap="none" dirty="0" err="1" smtClean="0">
                <a:latin typeface="+mn-lt"/>
              </a:rPr>
              <a:t>ru</a:t>
            </a:r>
            <a:r>
              <a:rPr lang="ru-RU" sz="2000" cap="none" dirty="0" smtClean="0">
                <a:latin typeface="+mn-lt"/>
              </a:rPr>
              <a:t/>
            </a:r>
            <a:br>
              <a:rPr lang="ru-RU" sz="2000" cap="none" dirty="0" smtClean="0">
                <a:latin typeface="+mn-lt"/>
              </a:rPr>
            </a:br>
            <a:r>
              <a:rPr lang="ru-RU" sz="2000" cap="none" dirty="0" smtClean="0">
                <a:latin typeface="+mn-lt"/>
              </a:rPr>
              <a:t>Преподаватель обучающего центра онлайн образования НЕТОЛОГИЯ</a:t>
            </a:r>
            <a:endParaRPr lang="en-US" sz="2000" cap="none" dirty="0" smtClean="0">
              <a:latin typeface="+mn-lt"/>
            </a:endParaRPr>
          </a:p>
          <a:p>
            <a:pPr algn="r">
              <a:lnSpc>
                <a:spcPct val="150000"/>
              </a:lnSpc>
            </a:pPr>
            <a:r>
              <a:rPr lang="ru-RU" sz="2000" cap="none" dirty="0" smtClean="0">
                <a:latin typeface="+mn-lt"/>
              </a:rPr>
              <a:t>Докладчик на отраслевых конференциях: </a:t>
            </a:r>
            <a:r>
              <a:rPr lang="en-US" sz="2000" cap="none" dirty="0" smtClean="0">
                <a:latin typeface="+mn-lt"/>
              </a:rPr>
              <a:t>AllinTopConf</a:t>
            </a:r>
            <a:r>
              <a:rPr lang="ru-RU" sz="2000" cap="none" dirty="0" smtClean="0">
                <a:latin typeface="+mn-lt"/>
              </a:rPr>
              <a:t>, Стачка, </a:t>
            </a:r>
            <a:r>
              <a:rPr lang="en-US" sz="2000" cap="none" dirty="0" smtClean="0">
                <a:latin typeface="+mn-lt"/>
              </a:rPr>
              <a:t>BalticDigitalDays</a:t>
            </a:r>
            <a:endParaRPr lang="ru-RU" sz="2000" cap="none" spc="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4" y="173238"/>
            <a:ext cx="3464026" cy="15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32387"/>
            <a:ext cx="12196977" cy="5825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387"/>
            <a:ext cx="12196977" cy="58256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87"/>
            <a:ext cx="12196977" cy="5825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19952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8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387"/>
            <a:ext cx="12196977" cy="5825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19952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2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09" y="1032387"/>
            <a:ext cx="9791558" cy="5839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19952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1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387"/>
            <a:ext cx="12192000" cy="58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Посмотрите </a:t>
            </a:r>
            <a:r>
              <a:rPr lang="ru-RU" sz="2400" dirty="0"/>
              <a:t>предложенный сайт и еще 4 сайта данной тематики. Составьте свой рейтинг, проставив каждому из сайтов оценку от 1 до 10. Обоснуйте оценки. </a:t>
            </a:r>
            <a:endParaRPr lang="ru-RU" sz="2400" dirty="0" smtClean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Какая </a:t>
            </a:r>
            <a:r>
              <a:rPr lang="ru-RU" sz="2400" dirty="0"/>
              <a:t>информация является, по-вашему, самой важной на сайте? На какой/каких страницах она подробно раскрыта? Сколько нужно кликов, чтобы добраться до нее с главной/внутренней страницы?</a:t>
            </a:r>
          </a:p>
        </p:txBody>
      </p:sp>
    </p:spTree>
    <p:extLst>
      <p:ext uri="{BB962C8B-B14F-4D97-AF65-F5344CB8AC3E}">
        <p14:creationId xmlns:p14="http://schemas.microsoft.com/office/powerpoint/2010/main" val="18979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32387"/>
            <a:ext cx="12192000" cy="5825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58" y="1024378"/>
            <a:ext cx="12198258" cy="58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32387"/>
            <a:ext cx="10467610" cy="567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5" y="414779"/>
            <a:ext cx="12153010" cy="9992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О чем поговорим?</a:t>
            </a: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16307" y="2008638"/>
            <a:ext cx="95892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dirty="0" smtClean="0"/>
              <a:t>1. Поделюсь статистикой сервиса </a:t>
            </a:r>
            <a:r>
              <a:rPr lang="en-US" sz="2400" dirty="0" err="1" smtClean="0"/>
              <a:t>AskUsers</a:t>
            </a:r>
            <a:r>
              <a:rPr lang="en-US" sz="2400" dirty="0" smtClean="0"/>
              <a:t> </a:t>
            </a:r>
            <a:r>
              <a:rPr lang="ru-RU" sz="2400" dirty="0" smtClean="0"/>
              <a:t>за год</a:t>
            </a:r>
            <a:br>
              <a:rPr lang="ru-RU" sz="2400" dirty="0" smtClean="0"/>
            </a:br>
            <a:r>
              <a:rPr lang="ru-RU" sz="2400" dirty="0" smtClean="0"/>
              <a:t>2. Покажу примеры самых распространенных ошибок</a:t>
            </a:r>
            <a:br>
              <a:rPr lang="ru-RU" sz="2400" dirty="0" smtClean="0"/>
            </a:br>
            <a:r>
              <a:rPr lang="ru-RU" sz="2400" dirty="0" smtClean="0"/>
              <a:t>3. Приведу примеры вопросов, позволяющих находить ошибки</a:t>
            </a:r>
            <a:br>
              <a:rPr lang="ru-RU" sz="2400" dirty="0" smtClean="0"/>
            </a:br>
            <a:r>
              <a:rPr lang="ru-RU" sz="2400" dirty="0" smtClean="0"/>
              <a:t>4. Дам практические советы по работе с конверсией</a:t>
            </a:r>
            <a:endParaRPr lang="ru-RU" sz="24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99529"/>
            <a:ext cx="12153010" cy="832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О ЧЕМ ПОГОВОРИМ?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388"/>
            <a:ext cx="12196977" cy="582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53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3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УДОБСТВО </a:t>
            </a:r>
            <a:r>
              <a:rPr lang="ru-RU" b="1" dirty="0" smtClean="0">
                <a:solidFill>
                  <a:schemeClr val="bg1"/>
                </a:solidFill>
              </a:rPr>
              <a:t>(3665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53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1032387"/>
            <a:ext cx="12216026" cy="601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0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43967" y="0"/>
            <a:ext cx="1223596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КОНТЕНТ </a:t>
            </a:r>
            <a:r>
              <a:rPr lang="ru-RU" b="1" dirty="0" smtClean="0">
                <a:solidFill>
                  <a:schemeClr val="bg1"/>
                </a:solidFill>
              </a:rPr>
              <a:t>(3552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Посмотрите основные страницы сайта. Можете ли вы понять, о чем они, бегло пролистав их? Оцените удобство восприятия контента 5 просмотренных страниц сайта по десятибалльной шкале. Что можно улучшить</a:t>
            </a:r>
            <a:r>
              <a:rPr lang="ru-RU" sz="2400" dirty="0" smtClean="0"/>
              <a:t>?</a:t>
            </a:r>
            <a:br>
              <a:rPr lang="ru-RU" sz="2400" dirty="0" smtClean="0"/>
            </a:br>
            <a:endParaRPr lang="ru-RU" sz="2400" dirty="0" smtClean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После 3 секунд на сайте вам хочется остаться на нем или сразу его закрыть? Почему? Куда вы посмотрели в первую очередь (3 элемента сайта)? Куда вам хочется нажать в первую очередь и почему? </a:t>
            </a:r>
          </a:p>
        </p:txBody>
      </p:sp>
    </p:spTree>
    <p:extLst>
      <p:ext uri="{BB962C8B-B14F-4D97-AF65-F5344CB8AC3E}">
        <p14:creationId xmlns:p14="http://schemas.microsoft.com/office/powerpoint/2010/main" val="40147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43967" y="0"/>
            <a:ext cx="1223596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КОНТЕНТ </a:t>
            </a:r>
            <a:r>
              <a:rPr lang="ru-RU" b="1" dirty="0" smtClean="0">
                <a:solidFill>
                  <a:schemeClr val="bg1"/>
                </a:solidFill>
              </a:rPr>
              <a:t>(3552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6889"/>
          <a:stretch/>
        </p:blipFill>
        <p:spPr bwMode="auto">
          <a:xfrm>
            <a:off x="-43968" y="1038234"/>
            <a:ext cx="12235967" cy="581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1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43967" y="0"/>
            <a:ext cx="1223596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КОНТЕНТ </a:t>
            </a:r>
            <a:r>
              <a:rPr lang="ru-RU" b="1" dirty="0" smtClean="0">
                <a:solidFill>
                  <a:schemeClr val="bg1"/>
                </a:solidFill>
              </a:rPr>
              <a:t>(3552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107"/>
            <a:ext cx="12192000" cy="58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" y="0"/>
            <a:ext cx="12210160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КОНТЕНТ </a:t>
            </a:r>
            <a:r>
              <a:rPr lang="ru-RU" b="1" dirty="0" smtClean="0">
                <a:solidFill>
                  <a:schemeClr val="bg1"/>
                </a:solidFill>
              </a:rPr>
              <a:t>(3552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92" y="1216183"/>
            <a:ext cx="4134955" cy="56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97" y="1235234"/>
            <a:ext cx="4266203" cy="56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182"/>
            <a:ext cx="4470447" cy="56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53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ДОВЕРИЕ </a:t>
            </a:r>
            <a:r>
              <a:rPr lang="ru-RU" b="1" dirty="0" smtClean="0">
                <a:solidFill>
                  <a:schemeClr val="bg1"/>
                </a:solidFill>
              </a:rPr>
              <a:t>(2789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Данный </a:t>
            </a:r>
            <a:r>
              <a:rPr lang="ru-RU" sz="2400" dirty="0"/>
              <a:t>сайт вызывает у вас доверие? Стали бы вы пользоваться услугами этой компании или обратились в другую? Почему? Оцените свой уровень доверия к данному сайту по десятибалльной </a:t>
            </a:r>
            <a:r>
              <a:rPr lang="ru-RU" sz="2400" dirty="0" smtClean="0"/>
              <a:t>шкале.</a:t>
            </a:r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Попробуйте найти в поиске сайт конкурента, который вызывает у вас больше доверия? Почему? Укажите несколько основных причин. Укажите адрес понравившегося сайта и количество просмотренных сайтов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28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ДОВЕРИЕ </a:t>
            </a:r>
            <a:r>
              <a:rPr lang="ru-RU" b="1" dirty="0" smtClean="0">
                <a:solidFill>
                  <a:schemeClr val="bg1"/>
                </a:solidFill>
              </a:rPr>
              <a:t>(2789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" y="1032387"/>
            <a:ext cx="12190773" cy="5826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ДОВЕРИЕ </a:t>
            </a:r>
            <a:r>
              <a:rPr lang="ru-RU" b="1" dirty="0" smtClean="0">
                <a:solidFill>
                  <a:schemeClr val="bg1"/>
                </a:solidFill>
              </a:rPr>
              <a:t>(2789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56" y="1032388"/>
            <a:ext cx="8716148" cy="5827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53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ДОВЕРИЕ </a:t>
            </a:r>
            <a:r>
              <a:rPr lang="ru-RU" b="1" dirty="0" smtClean="0">
                <a:solidFill>
                  <a:schemeClr val="bg1"/>
                </a:solidFill>
              </a:rPr>
              <a:t>(2789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38" y="1314450"/>
            <a:ext cx="8191500" cy="53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53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1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1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9" y="1409238"/>
            <a:ext cx="4672473" cy="263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4" y="1451268"/>
            <a:ext cx="4089218" cy="54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1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62" y="2324582"/>
            <a:ext cx="3460900" cy="453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:\Users\Денис\Desktop\12244146_1664205630503539_57732950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12" y="2233799"/>
            <a:ext cx="4614533" cy="25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:\Users\Денис\Desktop\12248883_1664205600503542_166591505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24" y="3201394"/>
            <a:ext cx="3084939" cy="365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Денис\Desktop\12244010_1664205593836876_705304589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49" y="4037006"/>
            <a:ext cx="2161775" cy="282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C:\Users\Денис\Desktop\12270541_1664205663836869_823184805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038" y="3779776"/>
            <a:ext cx="3776346" cy="212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3347878" y="3251779"/>
            <a:ext cx="5560143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Shape 169"/>
          <p:cNvSpPr>
            <a:spLocks noChangeArrowheads="1"/>
          </p:cNvSpPr>
          <p:nvPr/>
        </p:nvSpPr>
        <p:spPr bwMode="auto">
          <a:xfrm>
            <a:off x="3347878" y="3491562"/>
            <a:ext cx="5560143" cy="6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&gt; </a:t>
            </a: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14 0</a:t>
            </a:r>
            <a:r>
              <a:rPr lang="en-US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00 </a:t>
            </a: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анкет асессоров</a:t>
            </a:r>
            <a:endParaRPr lang="ru-RU" altLang="ru-RU" sz="3200" dirty="0">
              <a:solidFill>
                <a:schemeClr val="bg1"/>
              </a:solidFill>
              <a:latin typeface="+mn-lt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К какой тематике относится данный сайт? Как быстро вы это определили? Соответствует ли содержимое сайта ожиданиям от сайта данной тематики? В чем именно это выражается?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Перечислите 5 задач, которые можно решать с помощью этого сайта? Каждую из задач оцените по десятибалльной шкале в зависимости ее степени важности/актуальности для вас.</a:t>
            </a:r>
          </a:p>
        </p:txBody>
      </p:sp>
    </p:spTree>
    <p:extLst>
      <p:ext uri="{BB962C8B-B14F-4D97-AF65-F5344CB8AC3E}">
        <p14:creationId xmlns:p14="http://schemas.microsoft.com/office/powerpoint/2010/main" val="17118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1\Desktop\где корз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2" y="1032387"/>
            <a:ext cx="10563778" cy="58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0" y="1032810"/>
            <a:ext cx="10263199" cy="57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86" y="1032387"/>
            <a:ext cx="8425438" cy="584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68" y="1032386"/>
            <a:ext cx="12235968" cy="5833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ЛОГИКА ДЕЙСТВИЙ </a:t>
            </a:r>
            <a:r>
              <a:rPr lang="ru-RU" b="1" dirty="0" smtClean="0">
                <a:solidFill>
                  <a:schemeClr val="bg1"/>
                </a:solidFill>
              </a:rPr>
              <a:t>(943 ЗАМЕЧАНИЯ)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387"/>
            <a:ext cx="12153010" cy="5825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ТЕХНИЧЕСКИЕ ОШИБКИ </a:t>
            </a:r>
            <a:r>
              <a:rPr lang="ru-RU" b="1" dirty="0" smtClean="0">
                <a:solidFill>
                  <a:schemeClr val="bg1"/>
                </a:solidFill>
              </a:rPr>
              <a:t>(755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Посмотрите основные страницы сайта. Назовите основные моменты, которые вам не понравились и почему? Предложите несколько решений, которые помогли бы сделать данный сайт удобнее</a:t>
            </a:r>
            <a:r>
              <a:rPr lang="ru-RU" sz="2400" dirty="0" smtClean="0"/>
              <a:t>.</a:t>
            </a:r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Какими способами можно оформить заказ на сайте. Перечислите все. Достаточно ли вам представленных вариантов? Все ли из них для вас понятны? Какие еще способы вам были бы удобны?</a:t>
            </a:r>
          </a:p>
        </p:txBody>
      </p:sp>
    </p:spTree>
    <p:extLst>
      <p:ext uri="{BB962C8B-B14F-4D97-AF65-F5344CB8AC3E}">
        <p14:creationId xmlns:p14="http://schemas.microsoft.com/office/powerpoint/2010/main" val="28654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ТЕХНИЧЕСКИЕ ОШИБКИ </a:t>
            </a:r>
            <a:r>
              <a:rPr lang="ru-RU" b="1" dirty="0" smtClean="0">
                <a:solidFill>
                  <a:schemeClr val="bg1"/>
                </a:solidFill>
              </a:rPr>
              <a:t>(755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40" y="1032387"/>
            <a:ext cx="11001829" cy="5833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ТЕХНИЧЕСКИЕ ОШИБКИ </a:t>
            </a:r>
            <a:r>
              <a:rPr lang="ru-RU" b="1" dirty="0" smtClean="0">
                <a:solidFill>
                  <a:schemeClr val="bg1"/>
                </a:solidFill>
              </a:rPr>
              <a:t>(755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32388"/>
            <a:ext cx="12196977" cy="582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0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НЕ ПОВТОРЯЙТЕ ЧУЖИЕ ОШИБКИ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9850" y="2008638"/>
            <a:ext cx="95892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dirty="0" smtClean="0"/>
              <a:t>1. Элементы должны располагаться в привычных местах</a:t>
            </a:r>
            <a:br>
              <a:rPr lang="ru-RU" sz="2400" dirty="0" smtClean="0"/>
            </a:br>
            <a:r>
              <a:rPr lang="ru-RU" sz="2400" dirty="0" smtClean="0"/>
              <a:t>2. Пользователи должны понимать что они </a:t>
            </a:r>
            <a:r>
              <a:rPr lang="ru-RU" sz="2400" dirty="0"/>
              <a:t>совершают действие</a:t>
            </a:r>
            <a:br>
              <a:rPr lang="ru-RU" sz="2400" dirty="0"/>
            </a:br>
            <a:r>
              <a:rPr lang="ru-RU" sz="2400" dirty="0" smtClean="0"/>
              <a:t>3. Пользователи </a:t>
            </a:r>
            <a:r>
              <a:rPr lang="ru-RU" sz="2400" dirty="0"/>
              <a:t>должны понимать </a:t>
            </a:r>
            <a:r>
              <a:rPr lang="ru-RU" sz="2400" dirty="0" smtClean="0"/>
              <a:t>что действие произошло</a:t>
            </a:r>
            <a:br>
              <a:rPr lang="ru-RU" sz="2400" dirty="0" smtClean="0"/>
            </a:br>
            <a:r>
              <a:rPr lang="ru-RU" sz="2400" dirty="0"/>
              <a:t>4</a:t>
            </a:r>
            <a:r>
              <a:rPr lang="ru-RU" sz="2400" dirty="0" smtClean="0"/>
              <a:t>. Активные элементы должны быть контрастнее</a:t>
            </a:r>
            <a:br>
              <a:rPr lang="ru-RU" sz="2400" dirty="0" smtClean="0"/>
            </a:br>
            <a:r>
              <a:rPr lang="ru-RU" sz="2400" dirty="0" smtClean="0"/>
              <a:t>5. Формы должны быть проще, с проверкой и подсказками</a:t>
            </a:r>
            <a:br>
              <a:rPr lang="ru-RU" sz="2400" dirty="0" smtClean="0"/>
            </a:br>
            <a:r>
              <a:rPr lang="ru-RU" sz="2400" dirty="0" smtClean="0"/>
              <a:t>6. Пользователя ничего не должно отвлекать от целевого действия</a:t>
            </a:r>
            <a:br>
              <a:rPr lang="ru-RU" sz="2400" dirty="0" smtClean="0"/>
            </a:br>
            <a:r>
              <a:rPr lang="ru-RU" sz="2400" dirty="0" smtClean="0"/>
              <a:t>7. Пользователь должен получать ответы на интересующие вопросы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80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Shape 12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0" y="1232324"/>
            <a:ext cx="2970129" cy="554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2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76" y="1228120"/>
            <a:ext cx="2923067" cy="552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87" y="1247636"/>
            <a:ext cx="2908687" cy="549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871" y="1247636"/>
            <a:ext cx="2653464" cy="5494478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347878" y="3251779"/>
            <a:ext cx="5560143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Shape 169"/>
          <p:cNvSpPr>
            <a:spLocks noChangeArrowheads="1"/>
          </p:cNvSpPr>
          <p:nvPr/>
        </p:nvSpPr>
        <p:spPr bwMode="auto">
          <a:xfrm>
            <a:off x="3347878" y="3491562"/>
            <a:ext cx="5560143" cy="6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473</a:t>
            </a:r>
            <a:r>
              <a:rPr lang="en-US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 </a:t>
            </a: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отчета</a:t>
            </a:r>
            <a:endParaRPr lang="ru-RU" altLang="ru-RU" sz="3200" dirty="0">
              <a:solidFill>
                <a:schemeClr val="bg1"/>
              </a:solidFill>
              <a:latin typeface="+mn-lt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КТО ИЗ ВАС УВЕРЕН В ОТСУТСТВИИ ЭТИХ ОШИБОК У СЕБЯ?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72" y="1032387"/>
            <a:ext cx="8759350" cy="58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Денис\Desktop\deni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3015" y="789324"/>
            <a:ext cx="3913606" cy="400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-4978" y="4359851"/>
            <a:ext cx="12196977" cy="2498149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1207" y="5269213"/>
            <a:ext cx="4027955" cy="950477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ВОПРОСЫ?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970130" y="2299104"/>
            <a:ext cx="3017507" cy="2331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Нарижный</a:t>
            </a:r>
            <a:r>
              <a:rPr lang="ru-RU" sz="2400" b="1" cap="none" spc="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Денис</a:t>
            </a:r>
            <a:b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</a:br>
            <a: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/>
            </a:r>
            <a:br>
              <a:rPr lang="ru-RU" sz="2400" b="1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</a:br>
            <a:r>
              <a:rPr lang="en-US" sz="2000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den@askusers.ru</a:t>
            </a:r>
            <a:br>
              <a:rPr lang="en-US" sz="2000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</a:br>
            <a:r>
              <a:rPr lang="en-US" sz="2000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facebook.com/</a:t>
            </a:r>
            <a:r>
              <a:rPr lang="en-US" sz="2000" cap="none" spc="0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narizhniydv</a:t>
            </a:r>
            <a:endParaRPr lang="en-US" sz="2000" cap="none" spc="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algn="r"/>
            <a:endParaRPr lang="ru-RU" sz="1600" b="1" cap="none" spc="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94209" y="319406"/>
            <a:ext cx="4076646" cy="2654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СПАСИБО ЗА </a:t>
            </a:r>
          </a:p>
          <a:p>
            <a:r>
              <a:rPr lang="ru-RU" sz="5400" cap="none" spc="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ВНИМАНИЕ!</a:t>
            </a:r>
          </a:p>
          <a:p>
            <a:pPr algn="r"/>
            <a:endParaRPr lang="ru-RU" sz="1600" cap="none" spc="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94" y="2739571"/>
            <a:ext cx="3464026" cy="15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llaboutall.ru/media/k2/items/cache/18cb4412b3fd96d4c2c15944894f7ea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387"/>
            <a:ext cx="12153010" cy="58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347878" y="3251779"/>
            <a:ext cx="5560143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Shape 169"/>
          <p:cNvSpPr>
            <a:spLocks noChangeArrowheads="1"/>
          </p:cNvSpPr>
          <p:nvPr/>
        </p:nvSpPr>
        <p:spPr bwMode="auto">
          <a:xfrm>
            <a:off x="3347878" y="3491562"/>
            <a:ext cx="5560143" cy="6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SzPct val="25000"/>
            </a:pPr>
            <a:r>
              <a:rPr lang="ru-RU" altLang="ru-RU" sz="3200" dirty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&gt; 1 </a:t>
            </a: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800 часов </a:t>
            </a:r>
            <a:r>
              <a:rPr lang="ru-RU" altLang="ru-RU" sz="3200" dirty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на обработку</a:t>
            </a:r>
          </a:p>
        </p:txBody>
      </p:sp>
    </p:spTree>
    <p:extLst>
      <p:ext uri="{BB962C8B-B14F-4D97-AF65-F5344CB8AC3E}">
        <p14:creationId xmlns:p14="http://schemas.microsoft.com/office/powerpoint/2010/main" val="30639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048.radikal.ru/1102/92/da62bf947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91" y="1032387"/>
            <a:ext cx="9525000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347878" y="3251779"/>
            <a:ext cx="5560143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Shape 169"/>
          <p:cNvSpPr>
            <a:spLocks noChangeArrowheads="1"/>
          </p:cNvSpPr>
          <p:nvPr/>
        </p:nvSpPr>
        <p:spPr bwMode="auto">
          <a:xfrm>
            <a:off x="3347878" y="3491562"/>
            <a:ext cx="5560143" cy="6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SzPct val="25000"/>
            </a:pPr>
            <a:r>
              <a:rPr lang="ru-RU" altLang="ru-RU" sz="3200" dirty="0" smtClean="0">
                <a:solidFill>
                  <a:schemeClr val="bg1"/>
                </a:solidFill>
                <a:latin typeface="+mn-lt"/>
                <a:sym typeface="Calibri" panose="020F0502020204030204" pitchFamily="34" charset="0"/>
              </a:rPr>
              <a:t>Ошибки разные, но похожие</a:t>
            </a:r>
            <a:endParaRPr lang="ru-RU" altLang="ru-RU" sz="3200" dirty="0">
              <a:solidFill>
                <a:schemeClr val="bg1"/>
              </a:solidFill>
              <a:latin typeface="+mn-lt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3081" y="1505691"/>
            <a:ext cx="11544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15 822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замечания на </a:t>
            </a:r>
            <a:r>
              <a:rPr lang="ru-RU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473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сайтах</a:t>
            </a:r>
            <a:br>
              <a:rPr lang="ru-RU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(где выполнялась обработка данных)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410" y="2846152"/>
            <a:ext cx="3328087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заказа   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Доверие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Удобство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Логика действий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Контент</a:t>
            </a:r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Технические ошибки</a:t>
            </a:r>
            <a:endParaRPr lang="ru-RU" sz="2400" dirty="0"/>
          </a:p>
        </p:txBody>
      </p:sp>
      <p:pic>
        <p:nvPicPr>
          <p:cNvPr id="2050" name="Picture 2" descr="http://design-n-develop.com/images/slider/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93" y="2342675"/>
            <a:ext cx="5341740" cy="453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79910" y="3563784"/>
            <a:ext cx="201857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Clr>
                <a:srgbClr val="72AD6B"/>
              </a:buClr>
            </a:pPr>
            <a:r>
              <a:rPr lang="ru-RU" sz="9600" b="1" dirty="0" smtClean="0">
                <a:solidFill>
                  <a:srgbClr val="72AD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ru-RU" sz="9600" b="1" dirty="0">
              <a:solidFill>
                <a:srgbClr val="72AD6B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СТАТИСТИКА ЗА ГОД РАБОТЫ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47" y="1507498"/>
            <a:ext cx="7955915" cy="4749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2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-15720"/>
            <a:ext cx="12196977" cy="1048107"/>
          </a:xfrm>
          <a:prstGeom prst="rect">
            <a:avLst/>
          </a:prstGeom>
          <a:gradFill flip="none" rotWithShape="1">
            <a:gsLst>
              <a:gs pos="0">
                <a:srgbClr val="72AD6B">
                  <a:shade val="30000"/>
                  <a:satMod val="115000"/>
                </a:srgbClr>
              </a:gs>
              <a:gs pos="50000">
                <a:srgbClr val="72AD6B">
                  <a:shade val="67500"/>
                  <a:satMod val="115000"/>
                </a:srgbClr>
              </a:gs>
              <a:gs pos="100000">
                <a:srgbClr val="72AD6B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AD6B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9529"/>
            <a:ext cx="12153010" cy="83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УСЛОВИЯ ЗАКАЗА </a:t>
            </a:r>
            <a:r>
              <a:rPr lang="ru-RU" b="1" dirty="0" smtClean="0">
                <a:solidFill>
                  <a:schemeClr val="bg1"/>
                </a:solidFill>
              </a:rPr>
              <a:t>(4118 ЗАМЕЧАНИЙ)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enis\Desktop\стачка\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91" y="6056225"/>
            <a:ext cx="1307638" cy="6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9072" y="1612354"/>
            <a:ext cx="7267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/>
              <a:t>Найдите на сайте товары или услуги, подходящие вам, и попробуйте заказать </a:t>
            </a:r>
            <a:r>
              <a:rPr lang="ru-RU" sz="2400" dirty="0" err="1"/>
              <a:t>online</a:t>
            </a:r>
            <a:r>
              <a:rPr lang="ru-RU" sz="2400" dirty="0"/>
              <a:t>. Все ли получилось? Какие сложности возникли? За счет чего можно было бы сделать оформление заказа удобнее</a:t>
            </a:r>
            <a:r>
              <a:rPr lang="ru-RU" sz="2400" dirty="0" smtClean="0"/>
              <a:t>?</a:t>
            </a:r>
            <a:br>
              <a:rPr lang="ru-RU" sz="2400" dirty="0" smtClean="0"/>
            </a:br>
            <a:endParaRPr lang="ru-RU" sz="2400" dirty="0" smtClean="0"/>
          </a:p>
          <a:p>
            <a:pPr marL="342900" indent="-342900">
              <a:buClr>
                <a:srgbClr val="72AD6B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Укажите </a:t>
            </a:r>
            <a:r>
              <a:rPr lang="ru-RU" sz="2400" dirty="0"/>
              <a:t>5 ваших критериев выбора заказанного товара или услуги. Расположите их в порядке значимости для вас. Предложите несколько решений, которые подтолкнули бы вас заказать товар на этом сайте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46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12128</TotalTime>
  <Words>551</Words>
  <Application>Microsoft Office PowerPoint</Application>
  <PresentationFormat>Произвольный</PresentationFormat>
  <Paragraphs>77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1</cp:lastModifiedBy>
  <cp:revision>96</cp:revision>
  <dcterms:created xsi:type="dcterms:W3CDTF">2015-08-28T07:10:35Z</dcterms:created>
  <dcterms:modified xsi:type="dcterms:W3CDTF">2016-02-12T21:54:16Z</dcterms:modified>
</cp:coreProperties>
</file>