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78" r:id="rId5"/>
    <p:sldId id="279" r:id="rId6"/>
    <p:sldId id="282" r:id="rId7"/>
    <p:sldId id="280" r:id="rId8"/>
    <p:sldId id="284" r:id="rId9"/>
    <p:sldId id="281" r:id="rId10"/>
    <p:sldId id="285" r:id="rId11"/>
    <p:sldId id="283" r:id="rId12"/>
    <p:sldId id="286" r:id="rId13"/>
    <p:sldId id="272" r:id="rId14"/>
    <p:sldId id="274" r:id="rId15"/>
    <p:sldId id="271" r:id="rId16"/>
    <p:sldId id="273" r:id="rId17"/>
    <p:sldId id="287" r:id="rId18"/>
    <p:sldId id="265" r:id="rId19"/>
    <p:sldId id="275" r:id="rId20"/>
    <p:sldId id="270" r:id="rId21"/>
    <p:sldId id="269" r:id="rId22"/>
    <p:sldId id="276" r:id="rId23"/>
    <p:sldId id="268" r:id="rId24"/>
    <p:sldId id="267" r:id="rId25"/>
    <p:sldId id="266" r:id="rId26"/>
    <p:sldId id="277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>
      <p:cViewPr varScale="1">
        <p:scale>
          <a:sx n="87" d="100"/>
          <a:sy n="87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an@nikitin.bi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van@nikitin.bi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appalyzer.com/categories/analyt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768752" cy="3312368"/>
          </a:xfrm>
        </p:spPr>
        <p:txBody>
          <a:bodyPr/>
          <a:lstStyle/>
          <a:p>
            <a:r>
              <a:rPr lang="ru-RU" dirty="0"/>
              <a:t>Сравнение популярных систем а</a:t>
            </a:r>
            <a:r>
              <a:rPr lang="ru-RU" dirty="0" smtClean="0"/>
              <a:t>налитики </a:t>
            </a:r>
            <a:r>
              <a:rPr lang="ru-RU" dirty="0"/>
              <a:t>на </a:t>
            </a:r>
            <a:r>
              <a:rPr lang="ru-RU" dirty="0" smtClean="0"/>
              <a:t>сайте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Яндекс.Метрика </a:t>
            </a:r>
            <a:r>
              <a:rPr lang="ru-RU" dirty="0"/>
              <a:t>и Google Analytics. Сильные и слабые стороны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95736" y="4365104"/>
            <a:ext cx="6858000" cy="2640723"/>
          </a:xfrm>
        </p:spPr>
        <p:txBody>
          <a:bodyPr/>
          <a:lstStyle/>
          <a:p>
            <a:r>
              <a:rPr lang="ru-RU" sz="3600" dirty="0" smtClean="0"/>
              <a:t>Иван Никитин</a:t>
            </a:r>
          </a:p>
          <a:p>
            <a:r>
              <a:rPr lang="en-US" sz="3600" dirty="0" smtClean="0">
                <a:hlinkClick r:id="rId3"/>
              </a:rPr>
              <a:t>ivan@nikitin.biz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endParaRPr lang="ru-RU" sz="3600" dirty="0" smtClean="0"/>
          </a:p>
          <a:p>
            <a:endParaRPr lang="en-US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32" y="5554792"/>
            <a:ext cx="2898068" cy="13029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" y="150897"/>
            <a:ext cx="22955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Analytics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6315075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4077072"/>
            <a:ext cx="64579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16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Analytics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Огромные возможности</a:t>
            </a:r>
          </a:p>
          <a:p>
            <a:r>
              <a:rPr lang="ru-RU" dirty="0" smtClean="0"/>
              <a:t>Множество инструментов анализа</a:t>
            </a:r>
          </a:p>
          <a:p>
            <a:r>
              <a:rPr lang="ru-RU" dirty="0" smtClean="0"/>
              <a:t>Возможность интеграции</a:t>
            </a:r>
          </a:p>
          <a:p>
            <a:r>
              <a:rPr lang="en-US" dirty="0" smtClean="0"/>
              <a:t>Measurement Protocol</a:t>
            </a:r>
          </a:p>
          <a:p>
            <a:r>
              <a:rPr lang="ru-RU" dirty="0" smtClean="0"/>
              <a:t>Огромные возможности по анализу </a:t>
            </a:r>
            <a:r>
              <a:rPr lang="en-US" dirty="0" smtClean="0"/>
              <a:t>e-Commerce</a:t>
            </a:r>
          </a:p>
          <a:p>
            <a:r>
              <a:rPr lang="ru-RU" dirty="0" smtClean="0"/>
              <a:t>Легкость расширения функций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Сложность, особенно в начале работы</a:t>
            </a:r>
          </a:p>
          <a:p>
            <a:r>
              <a:rPr lang="ru-RU" dirty="0" smtClean="0"/>
              <a:t>Некоторая сложность внедрения </a:t>
            </a:r>
            <a:r>
              <a:rPr lang="en-US" dirty="0" smtClean="0"/>
              <a:t>(</a:t>
            </a:r>
            <a:r>
              <a:rPr lang="ru-RU" dirty="0" smtClean="0"/>
              <a:t>кодом или </a:t>
            </a:r>
            <a:r>
              <a:rPr lang="en-US" dirty="0" smtClean="0"/>
              <a:t>GTM)</a:t>
            </a:r>
          </a:p>
          <a:p>
            <a:r>
              <a:rPr lang="ru-RU" dirty="0" smtClean="0"/>
              <a:t>Проблема спама (</a:t>
            </a:r>
            <a:r>
              <a:rPr lang="en-US" dirty="0" err="1" smtClean="0"/>
              <a:t>refspam</a:t>
            </a:r>
            <a:r>
              <a:rPr lang="en-US" dirty="0" smtClean="0"/>
              <a:t>)</a:t>
            </a:r>
          </a:p>
          <a:p>
            <a:r>
              <a:rPr lang="ru-RU" dirty="0" smtClean="0"/>
              <a:t>На больших ресурсах требует планирования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58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mtClean="0"/>
              <a:t>Основные метрики и методики контроля трафика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Нужны опорные метрики</a:t>
            </a:r>
          </a:p>
          <a:p>
            <a:pPr lvl="1"/>
            <a:r>
              <a:rPr lang="ru-RU" dirty="0" smtClean="0"/>
              <a:t>Объем привлеченного трафика</a:t>
            </a:r>
          </a:p>
          <a:p>
            <a:pPr lvl="1"/>
            <a:r>
              <a:rPr lang="ru-RU" dirty="0" smtClean="0"/>
              <a:t>Качество привлеченного трафика</a:t>
            </a:r>
          </a:p>
          <a:p>
            <a:pPr lvl="1"/>
            <a:r>
              <a:rPr lang="ru-RU" dirty="0" smtClean="0"/>
              <a:t>Конверсии</a:t>
            </a:r>
          </a:p>
          <a:p>
            <a:r>
              <a:rPr lang="ru-RU" dirty="0" smtClean="0"/>
              <a:t>Точность измерения по основным метрикам</a:t>
            </a:r>
          </a:p>
          <a:p>
            <a:r>
              <a:rPr lang="ru-RU" dirty="0" smtClean="0"/>
              <a:t>Сегменты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03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метрика трафика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7638"/>
            <a:ext cx="6838950" cy="2886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67" y="4437112"/>
            <a:ext cx="8624466" cy="17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ABC</a:t>
            </a:r>
            <a:r>
              <a:rPr lang="ru-RU" dirty="0" smtClean="0"/>
              <a:t>-анализ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2639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3261" y="4293096"/>
            <a:ext cx="693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Приток   —   Поведение  —  Конверсии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8657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Исследуем сегменты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25" y="1268760"/>
            <a:ext cx="8229600" cy="1683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68960"/>
            <a:ext cx="8189792" cy="32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Сегменты под задачи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61" y="1700808"/>
            <a:ext cx="8446878" cy="420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36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Вовлеченность аудитории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00200"/>
            <a:ext cx="8357766" cy="36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9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Удержание аудитории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52" y="1417638"/>
            <a:ext cx="7941266" cy="51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Конверсии: какие они бывают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Макро- и микро-конверсии</a:t>
            </a:r>
          </a:p>
          <a:p>
            <a:r>
              <a:rPr lang="ru-RU" dirty="0" smtClean="0"/>
              <a:t>Прямые и отложенные конверсии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65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Сравнение популярных систем аналитики на сайте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Обзор популярных систем аналитики для сайтов</a:t>
            </a:r>
          </a:p>
          <a:p>
            <a:pPr fontAlgn="base"/>
            <a:r>
              <a:rPr lang="ru-RU" dirty="0"/>
              <a:t>Сильные и слабые стороны каждой из них</a:t>
            </a:r>
          </a:p>
          <a:p>
            <a:pPr fontAlgn="base"/>
            <a:r>
              <a:rPr lang="ru-RU" dirty="0"/>
              <a:t>Обзор ключевых возможностей каждой системы</a:t>
            </a:r>
          </a:p>
          <a:p>
            <a:pPr fontAlgn="base"/>
            <a:r>
              <a:rPr lang="ru-RU" dirty="0"/>
              <a:t>Обзор типовых и не очень типовых решений в этих системах</a:t>
            </a:r>
          </a:p>
          <a:p>
            <a:r>
              <a:rPr lang="ru-RU" dirty="0" smtClean="0"/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659980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Вся правда о прямых конверсиях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427168" cy="52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6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прямых макро-конверсий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469532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Ассоциирование конверсий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6062" y="1772816"/>
            <a:ext cx="4270648" cy="1103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" y="1199202"/>
            <a:ext cx="2799419" cy="3031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" y="4005064"/>
            <a:ext cx="9229924" cy="25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91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mtClean="0"/>
              <a:t>Цепочки многоканального взаимодействия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36" y="1844824"/>
            <a:ext cx="848692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773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Модели атрибуции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" y="1628800"/>
            <a:ext cx="9063901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581128"/>
            <a:ext cx="5764125" cy="212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26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r>
              <a:rPr lang="ru-RU" sz="2500" dirty="0" smtClean="0"/>
              <a:t>Инструментов статистики и аналитики много</a:t>
            </a:r>
          </a:p>
          <a:p>
            <a:r>
              <a:rPr lang="ru-RU" sz="2500" dirty="0" smtClean="0"/>
              <a:t>Но они разные</a:t>
            </a:r>
          </a:p>
          <a:p>
            <a:r>
              <a:rPr lang="ru-RU" sz="2500" dirty="0" smtClean="0"/>
              <a:t>Выбор определяется поставленными задачами</a:t>
            </a:r>
          </a:p>
          <a:p>
            <a:r>
              <a:rPr lang="ru-RU" sz="2500" dirty="0" smtClean="0"/>
              <a:t>Метрики анализа определяются задачами и их может быть много</a:t>
            </a:r>
          </a:p>
          <a:p>
            <a:r>
              <a:rPr lang="ru-RU" sz="2500" dirty="0" smtClean="0"/>
              <a:t>Важно </a:t>
            </a:r>
            <a:r>
              <a:rPr lang="ru-RU" sz="2500" dirty="0" smtClean="0"/>
              <a:t>анализировать поведение пользователей за пределом одного сеанса</a:t>
            </a:r>
          </a:p>
          <a:p>
            <a:r>
              <a:rPr lang="ru-RU" sz="2500" dirty="0" smtClean="0"/>
              <a:t>Очень желательно анализировать поведение пользователя на различных устройствах…</a:t>
            </a:r>
          </a:p>
          <a:p>
            <a:pPr marL="0" indent="0" algn="r">
              <a:buNone/>
            </a:pPr>
            <a:r>
              <a:rPr lang="ru-RU" sz="2500" dirty="0" smtClean="0"/>
              <a:t>Но это совсем другая история!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77721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Иван Никитин</a:t>
            </a:r>
            <a:r>
              <a:rPr lang="en-US" sz="3200" dirty="0" smtClean="0"/>
              <a:t> </a:t>
            </a:r>
            <a:r>
              <a:rPr lang="ru-RU" sz="3200" dirty="0" smtClean="0"/>
              <a:t>и партнеры</a:t>
            </a:r>
          </a:p>
          <a:p>
            <a:r>
              <a:rPr lang="en-US" sz="3200" dirty="0" smtClean="0">
                <a:hlinkClick r:id="rId2"/>
              </a:rPr>
              <a:t>ivan@nikitin.biz</a:t>
            </a:r>
            <a:endParaRPr lang="en-US" sz="3200" dirty="0" smtClean="0"/>
          </a:p>
          <a:p>
            <a:r>
              <a:rPr lang="ru-RU" sz="3200" dirty="0" smtClean="0"/>
              <a:t>+7 </a:t>
            </a:r>
            <a:r>
              <a:rPr lang="ru-RU" sz="3200" dirty="0" smtClean="0"/>
              <a:t>(495) 565-34-88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655920" cy="1194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5589240"/>
            <a:ext cx="22955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системы мы используем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LiveInternet</a:t>
            </a:r>
          </a:p>
          <a:p>
            <a:r>
              <a:rPr lang="ru-RU" sz="4000" dirty="0" smtClean="0"/>
              <a:t>Яндекс.Метрика</a:t>
            </a:r>
          </a:p>
          <a:p>
            <a:r>
              <a:rPr lang="en-US" sz="4000" dirty="0" smtClean="0"/>
              <a:t>Google Analytics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7504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 мире</a:t>
            </a:r>
            <a:r>
              <a:rPr lang="en-US" dirty="0" smtClean="0"/>
              <a:t> (</a:t>
            </a:r>
            <a:r>
              <a:rPr lang="ru-RU" dirty="0" smtClean="0"/>
              <a:t>или в миру</a:t>
            </a:r>
            <a:r>
              <a:rPr lang="en-US" dirty="0" smtClean="0"/>
              <a:t>)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2512" y="6306724"/>
            <a:ext cx="5698976" cy="53265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wappalyzer.com/categories/analytics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34171"/>
            <a:ext cx="5954613" cy="3972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268760"/>
            <a:ext cx="4695825" cy="2809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40772"/>
            <a:ext cx="5954613" cy="397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275361"/>
            <a:ext cx="4695825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76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определяли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456" y="1417638"/>
            <a:ext cx="6707088" cy="5298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11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LiveInternet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650557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143044"/>
            <a:ext cx="668655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78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LiveInternet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Охват около 30%</a:t>
            </a:r>
          </a:p>
          <a:p>
            <a:r>
              <a:rPr lang="ru-RU" dirty="0" smtClean="0"/>
              <a:t>Можно посмотреть чужие счетчики</a:t>
            </a:r>
          </a:p>
          <a:p>
            <a:r>
              <a:rPr lang="ru-RU" dirty="0" smtClean="0"/>
              <a:t>Есть «глобальная» статистика</a:t>
            </a:r>
          </a:p>
          <a:p>
            <a:r>
              <a:rPr lang="ru-RU" dirty="0" smtClean="0"/>
              <a:t>Прост как 5 копеек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Крайне примитивен</a:t>
            </a:r>
          </a:p>
          <a:p>
            <a:r>
              <a:rPr lang="ru-RU" dirty="0" smtClean="0"/>
              <a:t>Отсутствуют какие либо инструменты аналитики</a:t>
            </a:r>
          </a:p>
          <a:p>
            <a:r>
              <a:rPr lang="ru-RU" dirty="0" smtClean="0"/>
              <a:t>Сложно анализируются произвольные временные диапазоны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21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Яндекс.Метрика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6257925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4091207"/>
            <a:ext cx="65913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68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Яндекс.Метрика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Достаточно большой охват и популярность</a:t>
            </a:r>
          </a:p>
          <a:p>
            <a:r>
              <a:rPr lang="ru-RU" dirty="0" smtClean="0"/>
              <a:t>Наглядные графики и диаграммы</a:t>
            </a:r>
          </a:p>
          <a:p>
            <a:r>
              <a:rPr lang="ru-RU" dirty="0" smtClean="0"/>
              <a:t>Достаточно прост</a:t>
            </a:r>
          </a:p>
          <a:p>
            <a:r>
              <a:rPr lang="ru-RU" dirty="0" smtClean="0"/>
              <a:t>Статистика по запросам в поиске Яндекс</a:t>
            </a:r>
          </a:p>
          <a:p>
            <a:r>
              <a:rPr lang="ru-RU" dirty="0" smtClean="0"/>
              <a:t>Отличные тепловые и </a:t>
            </a:r>
            <a:r>
              <a:rPr lang="ru-RU" dirty="0" err="1" smtClean="0"/>
              <a:t>кликовые</a:t>
            </a:r>
            <a:r>
              <a:rPr lang="ru-RU" dirty="0" smtClean="0"/>
              <a:t> карты</a:t>
            </a:r>
          </a:p>
          <a:p>
            <a:r>
              <a:rPr lang="ru-RU" dirty="0" smtClean="0"/>
              <a:t>Вебвизор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Примитивные сегменты</a:t>
            </a:r>
          </a:p>
          <a:p>
            <a:r>
              <a:rPr lang="ru-RU" dirty="0" smtClean="0"/>
              <a:t>Достаточно примитивные цели</a:t>
            </a:r>
          </a:p>
          <a:p>
            <a:r>
              <a:rPr lang="ru-RU" dirty="0" smtClean="0"/>
              <a:t>Нет понятия «событие», приходится использовать </a:t>
            </a:r>
            <a:r>
              <a:rPr lang="en-US" dirty="0" err="1" smtClean="0"/>
              <a:t>reachGoal</a:t>
            </a:r>
            <a:endParaRPr lang="en-US" dirty="0" smtClean="0"/>
          </a:p>
          <a:p>
            <a:r>
              <a:rPr lang="ru-RU" dirty="0" smtClean="0"/>
              <a:t>Есть мнение, что данные сливаются в ПС Яндекс</a:t>
            </a:r>
          </a:p>
          <a:p>
            <a:r>
              <a:rPr lang="ru-RU" dirty="0" smtClean="0"/>
              <a:t>Есть мнение, что большая погрешность в измерениях (заниженные отказы, заниженный трафик)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881359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design slid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Деловые слайды с оформлением (зеленая волна)</Template>
  <TotalTime>808</TotalTime>
  <Words>337</Words>
  <Application>Microsoft Office PowerPoint</Application>
  <PresentationFormat>Экран (4:3)</PresentationFormat>
  <Paragraphs>91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Business design slide</vt:lpstr>
      <vt:lpstr>Сравнение популярных систем аналитики на сайте Яндекс.Метрика и Google Analytics. Сильные и слабые стороны</vt:lpstr>
      <vt:lpstr>Сравнение популярных систем аналитики на сайте</vt:lpstr>
      <vt:lpstr>Какие системы мы используем</vt:lpstr>
      <vt:lpstr>А в мире (или в миру)?</vt:lpstr>
      <vt:lpstr>Как определяли</vt:lpstr>
      <vt:lpstr>LiveInternet</vt:lpstr>
      <vt:lpstr>LiveInternet</vt:lpstr>
      <vt:lpstr>Яндекс.Метрика</vt:lpstr>
      <vt:lpstr>Яндекс.Метрика</vt:lpstr>
      <vt:lpstr>Google Analytics</vt:lpstr>
      <vt:lpstr>Google Analytics</vt:lpstr>
      <vt:lpstr>Основные метрики и методики контроля трафика</vt:lpstr>
      <vt:lpstr>Опорные метрика трафика</vt:lpstr>
      <vt:lpstr>ABC-анализ</vt:lpstr>
      <vt:lpstr>Исследуем сегменты</vt:lpstr>
      <vt:lpstr>Сегменты под задачи</vt:lpstr>
      <vt:lpstr>Вовлеченность аудитории</vt:lpstr>
      <vt:lpstr>Удержание аудитории</vt:lpstr>
      <vt:lpstr>Конверсии: какие они бывают</vt:lpstr>
      <vt:lpstr>Вся правда о прямых конверсиях</vt:lpstr>
      <vt:lpstr>Анализ прямых макро-конверсий</vt:lpstr>
      <vt:lpstr>Ассоциирование конверсий</vt:lpstr>
      <vt:lpstr>Цепочки многоканального взаимодействия</vt:lpstr>
      <vt:lpstr>Модели атрибуции</vt:lpstr>
      <vt:lpstr>Выводы</vt:lpstr>
      <vt:lpstr>Вопросы?</vt:lpstr>
    </vt:vector>
  </TitlesOfParts>
  <Company>Иван Никитин и парнёры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анализа эффективности продвижения</dc:title>
  <dc:subject>РИФ-Воронеж 2015</dc:subject>
  <dc:creator>Иван Никитин</dc:creator>
  <cp:keywords>РИФ-Воронеж, 2015, #rifvrn</cp:keywords>
  <cp:lastModifiedBy>Иван Никитин</cp:lastModifiedBy>
  <cp:revision>26</cp:revision>
  <dcterms:created xsi:type="dcterms:W3CDTF">2015-04-09T09:44:27Z</dcterms:created>
  <dcterms:modified xsi:type="dcterms:W3CDTF">2016-02-17T11:35:20Z</dcterms:modified>
  <cp:category>РИФ-Воронеж; SEO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