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301" r:id="rId7"/>
    <p:sldId id="266" r:id="rId8"/>
    <p:sldId id="286" r:id="rId9"/>
    <p:sldId id="267" r:id="rId10"/>
    <p:sldId id="268" r:id="rId11"/>
    <p:sldId id="298" r:id="rId12"/>
    <p:sldId id="299" r:id="rId13"/>
    <p:sldId id="300" r:id="rId14"/>
    <p:sldId id="287" r:id="rId15"/>
    <p:sldId id="288" r:id="rId16"/>
    <p:sldId id="289" r:id="rId17"/>
    <p:sldId id="297" r:id="rId18"/>
    <p:sldId id="290" r:id="rId19"/>
    <p:sldId id="280" r:id="rId20"/>
    <p:sldId id="291" r:id="rId21"/>
    <p:sldId id="281" r:id="rId22"/>
    <p:sldId id="292" r:id="rId23"/>
    <p:sldId id="282" r:id="rId24"/>
    <p:sldId id="293" r:id="rId25"/>
    <p:sldId id="283" r:id="rId26"/>
    <p:sldId id="294" r:id="rId27"/>
    <p:sldId id="285" r:id="rId28"/>
    <p:sldId id="295" r:id="rId29"/>
    <p:sldId id="276" r:id="rId30"/>
    <p:sldId id="277" r:id="rId31"/>
    <p:sldId id="278" r:id="rId32"/>
    <p:sldId id="302" r:id="rId33"/>
    <p:sldId id="27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-965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ropbox\!SEO\!&#1042;&#1099;&#1089;&#1090;&#1091;&#1087;&#1083;&#1077;&#1085;&#1080;&#1103;\ALL%20IN%20TOP%202016%20-%20&#1080;&#1089;&#1089;&#1083;&#1077;&#1076;&#1086;&#1074;&#1072;&#1085;&#1080;&#1077;\&#1057;&#1099;&#1088;&#1099;&#1077;%20&#1076;&#1072;&#1085;&#1085;&#1099;&#1077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ropbox\!SEO\!&#1042;&#1099;&#1089;&#1090;&#1091;&#1087;&#1083;&#1077;&#1085;&#1080;&#1103;\ALL%20IN%20TOP%202016%20-%20&#1080;&#1089;&#1089;&#1083;&#1077;&#1076;&#1086;&#1074;&#1072;&#1085;&#1080;&#1077;\&#1057;&#1099;&#1088;&#1099;&#1077;%20&#1076;&#1072;&#1085;&#1085;&#1099;&#1077;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ropbox\!SEO\!&#1042;&#1099;&#1089;&#1090;&#1091;&#1087;&#1083;&#1077;&#1085;&#1080;&#1103;\ALL%20IN%20TOP%202016%20-%20&#1080;&#1089;&#1089;&#1083;&#1077;&#1076;&#1086;&#1074;&#1072;&#1085;&#1080;&#1077;\&#1057;&#1099;&#1088;&#1099;&#1077;%20&#1076;&#1072;&#1085;&#1085;&#1099;&#1077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% Запросов с </a:t>
            </a:r>
            <a:r>
              <a:rPr lang="ru-RU" dirty="0" err="1"/>
              <a:t>колдунщиком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WS)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'Наличие колдунщика vs частотка'!$F$1</c:f>
              <c:strCache>
                <c:ptCount val="1"/>
                <c:pt idx="0">
                  <c:v>% Запросов с колдунщиком (WS)</c:v>
                </c:pt>
              </c:strCache>
            </c:strRef>
          </c:tx>
          <c:invertIfNegative val="0"/>
          <c:cat>
            <c:strRef>
              <c:f>'Наличие колдунщика vs частотка'!$A$2:$A$12</c:f>
              <c:strCache>
                <c:ptCount val="11"/>
                <c:pt idx="0">
                  <c:v>0-100</c:v>
                </c:pt>
                <c:pt idx="1">
                  <c:v>100-500</c:v>
                </c:pt>
                <c:pt idx="2">
                  <c:v>500-1000</c:v>
                </c:pt>
                <c:pt idx="3">
                  <c:v>1000-5000</c:v>
                </c:pt>
                <c:pt idx="4">
                  <c:v>5к-10к</c:v>
                </c:pt>
                <c:pt idx="5">
                  <c:v>10к-20к</c:v>
                </c:pt>
                <c:pt idx="6">
                  <c:v>20к-30к</c:v>
                </c:pt>
                <c:pt idx="7">
                  <c:v>30к-50к</c:v>
                </c:pt>
                <c:pt idx="8">
                  <c:v>50к-70к</c:v>
                </c:pt>
                <c:pt idx="9">
                  <c:v>70к-100к</c:v>
                </c:pt>
                <c:pt idx="10">
                  <c:v>100к-600к</c:v>
                </c:pt>
              </c:strCache>
            </c:strRef>
          </c:cat>
          <c:val>
            <c:numRef>
              <c:f>'Наличие колдунщика vs частотка'!$F$2:$F$12</c:f>
              <c:numCache>
                <c:formatCode>0.00%</c:formatCode>
                <c:ptCount val="11"/>
                <c:pt idx="0">
                  <c:v>0.18608</c:v>
                </c:pt>
                <c:pt idx="1">
                  <c:v>5.4239999999999997E-2</c:v>
                </c:pt>
                <c:pt idx="2">
                  <c:v>2.1706666666666666E-2</c:v>
                </c:pt>
                <c:pt idx="3">
                  <c:v>3.2853333333333332E-2</c:v>
                </c:pt>
                <c:pt idx="4">
                  <c:v>9.6533333333333332E-3</c:v>
                </c:pt>
                <c:pt idx="5">
                  <c:v>6.8799999999999998E-3</c:v>
                </c:pt>
                <c:pt idx="6">
                  <c:v>4.0000000000000001E-3</c:v>
                </c:pt>
                <c:pt idx="7">
                  <c:v>3.4666666666666665E-3</c:v>
                </c:pt>
                <c:pt idx="8">
                  <c:v>1.9733333333333334E-3</c:v>
                </c:pt>
                <c:pt idx="9">
                  <c:v>1.0666666666666667E-3</c:v>
                </c:pt>
                <c:pt idx="10">
                  <c:v>5.8133333333333335E-3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82752"/>
        <c:axId val="140844352"/>
      </c:barChart>
      <c:catAx>
        <c:axId val="151882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Корзины</a:t>
                </a:r>
                <a:r>
                  <a:rPr lang="ru-RU" baseline="0"/>
                  <a:t> по частотности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40844352"/>
        <c:crosses val="autoZero"/>
        <c:auto val="1"/>
        <c:lblAlgn val="ctr"/>
        <c:lblOffset val="100"/>
        <c:noMultiLvlLbl val="0"/>
      </c:catAx>
      <c:valAx>
        <c:axId val="140844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запросов с колдунщиком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51882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% Запросов с колдунщиком ("</a:t>
            </a:r>
            <a:r>
              <a:rPr lang="en-US"/>
              <a:t>WS</a:t>
            </a:r>
            <a:r>
              <a:rPr lang="ru-RU"/>
              <a:t>")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'Наличие колдунщика vs частотка'!$F$1</c:f>
              <c:strCache>
                <c:ptCount val="1"/>
                <c:pt idx="0">
                  <c:v>% Запросов с колдунщиком (WS)</c:v>
                </c:pt>
              </c:strCache>
            </c:strRef>
          </c:tx>
          <c:invertIfNegative val="0"/>
          <c:cat>
            <c:strRef>
              <c:f>'Наличие колдунщика vs частотка'!$A$2:$A$12</c:f>
              <c:strCache>
                <c:ptCount val="11"/>
                <c:pt idx="0">
                  <c:v>0-100</c:v>
                </c:pt>
                <c:pt idx="1">
                  <c:v>100-500</c:v>
                </c:pt>
                <c:pt idx="2">
                  <c:v>500-1000</c:v>
                </c:pt>
                <c:pt idx="3">
                  <c:v>1000-5000</c:v>
                </c:pt>
                <c:pt idx="4">
                  <c:v>5к-10к</c:v>
                </c:pt>
                <c:pt idx="5">
                  <c:v>10к-20к</c:v>
                </c:pt>
                <c:pt idx="6">
                  <c:v>20к-30к</c:v>
                </c:pt>
                <c:pt idx="7">
                  <c:v>30к-50к</c:v>
                </c:pt>
                <c:pt idx="8">
                  <c:v>50к-70к</c:v>
                </c:pt>
                <c:pt idx="9">
                  <c:v>70к-100к</c:v>
                </c:pt>
                <c:pt idx="10">
                  <c:v>100к-600к</c:v>
                </c:pt>
              </c:strCache>
            </c:strRef>
          </c:cat>
          <c:val>
            <c:numRef>
              <c:f>'Наличие колдунщика vs частотка'!$G$2:$G$12</c:f>
              <c:numCache>
                <c:formatCode>0.00%</c:formatCode>
                <c:ptCount val="11"/>
                <c:pt idx="0">
                  <c:v>0.23621333333333333</c:v>
                </c:pt>
                <c:pt idx="1">
                  <c:v>4.7466666666666664E-2</c:v>
                </c:pt>
                <c:pt idx="2">
                  <c:v>1.7386666666666668E-2</c:v>
                </c:pt>
                <c:pt idx="3">
                  <c:v>1.9893333333333332E-2</c:v>
                </c:pt>
                <c:pt idx="4">
                  <c:v>4.0000000000000001E-3</c:v>
                </c:pt>
                <c:pt idx="5">
                  <c:v>2.1333333333333334E-3</c:v>
                </c:pt>
                <c:pt idx="6">
                  <c:v>8.5333333333333333E-4</c:v>
                </c:pt>
                <c:pt idx="7">
                  <c:v>1.6000000000000001E-4</c:v>
                </c:pt>
                <c:pt idx="8">
                  <c:v>1.0666666666666667E-4</c:v>
                </c:pt>
                <c:pt idx="9">
                  <c:v>1.6000000000000001E-4</c:v>
                </c:pt>
                <c:pt idx="10">
                  <c:v>2.1333333333333333E-4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24704"/>
        <c:axId val="140416640"/>
      </c:barChart>
      <c:catAx>
        <c:axId val="15162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Корзины</a:t>
                </a:r>
                <a:r>
                  <a:rPr lang="ru-RU" baseline="0"/>
                  <a:t> по частотности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40416640"/>
        <c:crosses val="autoZero"/>
        <c:auto val="1"/>
        <c:lblAlgn val="ctr"/>
        <c:lblOffset val="100"/>
        <c:noMultiLvlLbl val="0"/>
      </c:catAx>
      <c:valAx>
        <c:axId val="140416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запросов с колдунщиком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51624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% Запросов с колдунщиком ("!</a:t>
            </a:r>
            <a:r>
              <a:rPr lang="en-US"/>
              <a:t>WS</a:t>
            </a:r>
            <a:r>
              <a:rPr lang="ru-RU"/>
              <a:t>")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'Наличие колдунщика vs частотка'!$F$1</c:f>
              <c:strCache>
                <c:ptCount val="1"/>
                <c:pt idx="0">
                  <c:v>% Запросов с колдунщиком (WS)</c:v>
                </c:pt>
              </c:strCache>
            </c:strRef>
          </c:tx>
          <c:invertIfNegative val="0"/>
          <c:cat>
            <c:strRef>
              <c:f>'Наличие колдунщика vs частотка'!$A$2:$A$12</c:f>
              <c:strCache>
                <c:ptCount val="11"/>
                <c:pt idx="0">
                  <c:v>0-100</c:v>
                </c:pt>
                <c:pt idx="1">
                  <c:v>100-500</c:v>
                </c:pt>
                <c:pt idx="2">
                  <c:v>500-1000</c:v>
                </c:pt>
                <c:pt idx="3">
                  <c:v>1000-5000</c:v>
                </c:pt>
                <c:pt idx="4">
                  <c:v>5к-10к</c:v>
                </c:pt>
                <c:pt idx="5">
                  <c:v>10к-20к</c:v>
                </c:pt>
                <c:pt idx="6">
                  <c:v>20к-30к</c:v>
                </c:pt>
                <c:pt idx="7">
                  <c:v>30к-50к</c:v>
                </c:pt>
                <c:pt idx="8">
                  <c:v>50к-70к</c:v>
                </c:pt>
                <c:pt idx="9">
                  <c:v>70к-100к</c:v>
                </c:pt>
                <c:pt idx="10">
                  <c:v>100к-600к</c:v>
                </c:pt>
              </c:strCache>
            </c:strRef>
          </c:cat>
          <c:val>
            <c:numRef>
              <c:f>'Наличие колдунщика vs частотка'!$H$2:$H$12</c:f>
              <c:numCache>
                <c:formatCode>0.00%</c:formatCode>
                <c:ptCount val="11"/>
                <c:pt idx="0">
                  <c:v>0.24026666666666666</c:v>
                </c:pt>
                <c:pt idx="1">
                  <c:v>4.8266666666666666E-2</c:v>
                </c:pt>
                <c:pt idx="2">
                  <c:v>1.5520000000000001E-2</c:v>
                </c:pt>
                <c:pt idx="3">
                  <c:v>1.7866666666666666E-2</c:v>
                </c:pt>
                <c:pt idx="4">
                  <c:v>3.4666666666666665E-3</c:v>
                </c:pt>
                <c:pt idx="5">
                  <c:v>1.9733333333333334E-3</c:v>
                </c:pt>
                <c:pt idx="6">
                  <c:v>6.9333333333333334E-4</c:v>
                </c:pt>
                <c:pt idx="7">
                  <c:v>1.6000000000000001E-4</c:v>
                </c:pt>
                <c:pt idx="8">
                  <c:v>1.0666666666666667E-4</c:v>
                </c:pt>
                <c:pt idx="9">
                  <c:v>1.6000000000000001E-4</c:v>
                </c:pt>
                <c:pt idx="10">
                  <c:v>1.0666666666666667E-4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57856"/>
        <c:axId val="160388160"/>
      </c:barChart>
      <c:catAx>
        <c:axId val="18245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Корзины</a:t>
                </a:r>
                <a:r>
                  <a:rPr lang="ru-RU" baseline="0"/>
                  <a:t> по частотности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60388160"/>
        <c:crosses val="autoZero"/>
        <c:auto val="1"/>
        <c:lblAlgn val="ctr"/>
        <c:lblOffset val="100"/>
        <c:noMultiLvlLbl val="0"/>
      </c:catAx>
      <c:valAx>
        <c:axId val="160388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запросов с колдунщиком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82457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6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9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8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1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6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4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6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490C6-8308-4E6D-9D4A-7C7D8DC06E5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C344-4A6C-4D97-AD9B-AD0B90B66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9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seoinsoul@gmail.com" TargetMode="External"/><Relationship Id="rId13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hyperlink" Target="http://www.rush-analytics.ru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shestakov.oleg" TargetMode="External"/><Relationship Id="rId11" Type="http://schemas.openxmlformats.org/officeDocument/2006/relationships/image" Target="../media/image7.jpeg"/><Relationship Id="rId5" Type="http://schemas.openxmlformats.org/officeDocument/2006/relationships/hyperlink" Target="mailto:oleg@rush-agency.ru" TargetMode="External"/><Relationship Id="rId10" Type="http://schemas.openxmlformats.org/officeDocument/2006/relationships/hyperlink" Target="http://www.seo-reports.ru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facebook.com/ilya.rusakov.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7548" y="1717506"/>
            <a:ext cx="7772400" cy="788668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ru-RU" sz="4000" b="1" dirty="0" smtClean="0"/>
              <a:t>Актуальный </a:t>
            </a:r>
            <a:r>
              <a:rPr lang="en-US" sz="4000" b="1" dirty="0" smtClean="0"/>
              <a:t>CTR </a:t>
            </a:r>
            <a:r>
              <a:rPr lang="ru-RU" sz="4000" b="1" dirty="0" smtClean="0"/>
              <a:t>в выдаче Яндекса</a:t>
            </a:r>
            <a:endParaRPr lang="ru-RU" sz="4000" b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936452" y="5400272"/>
            <a:ext cx="5214974" cy="6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1">
                    <a:tint val="75000"/>
                  </a:schemeClr>
                </a:solidFill>
              </a:rPr>
              <a:t>Олег </a:t>
            </a: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</a:rPr>
              <a:t>Шестаков </a:t>
            </a: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&amp; </a:t>
            </a: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</a:rPr>
              <a:t>Илья Русаков</a:t>
            </a:r>
            <a:endParaRPr lang="ru-RU" sz="2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95274" y="5429264"/>
            <a:ext cx="5214974" cy="6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AllintopConf</a:t>
            </a: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</a:rPr>
              <a:t> 2016</a:t>
            </a:r>
            <a:endParaRPr lang="ru-RU" sz="2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88" y="3469053"/>
            <a:ext cx="4140749" cy="7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Пользователь\Desktop\mail.google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36" y="2666033"/>
            <a:ext cx="238125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porjati.ru/uploads/posts/2013-11/thumbs/1385627800_plus-sign-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72205" y="3576825"/>
            <a:ext cx="559668" cy="5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CTR </a:t>
            </a:r>
            <a:r>
              <a:rPr lang="ru-RU" dirty="0" smtClean="0"/>
              <a:t>в зависимости от позиций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97" y="2104528"/>
            <a:ext cx="9123334" cy="41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CTR </a:t>
            </a:r>
            <a:r>
              <a:rPr lang="ru-RU" dirty="0" smtClean="0"/>
              <a:t>в </a:t>
            </a:r>
            <a:r>
              <a:rPr lang="ru-RU" dirty="0" smtClean="0"/>
              <a:t>зависимости</a:t>
            </a:r>
            <a:r>
              <a:rPr lang="en-US" dirty="0" smtClean="0"/>
              <a:t> </a:t>
            </a:r>
            <a:r>
              <a:rPr lang="ru-RU" dirty="0" smtClean="0"/>
              <a:t>от частотности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7" y="2102373"/>
            <a:ext cx="10560520" cy="382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4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CTR </a:t>
            </a:r>
            <a:r>
              <a:rPr lang="ru-RU" dirty="0" smtClean="0"/>
              <a:t>в зависимости </a:t>
            </a:r>
            <a:r>
              <a:rPr lang="ru-RU" dirty="0" smtClean="0"/>
              <a:t>от длины запроса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52" y="1977908"/>
            <a:ext cx="9292769" cy="428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4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13314" name="Picture 2" descr="http://dreamworlds.ru/uploads/posts/2009-02/1235635663_unreal_fantasy_pics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7" y="1937248"/>
            <a:ext cx="5097226" cy="42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Зависимость наличия </a:t>
            </a:r>
            <a:r>
              <a:rPr lang="ru-RU" dirty="0" err="1" smtClean="0"/>
              <a:t>колдунщика</a:t>
            </a:r>
            <a:r>
              <a:rPr lang="ru-RU" dirty="0" smtClean="0"/>
              <a:t> от частотности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916121"/>
              </p:ext>
            </p:extLst>
          </p:nvPr>
        </p:nvGraphicFramePr>
        <p:xfrm>
          <a:off x="652007" y="2122998"/>
          <a:ext cx="10424159" cy="364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38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Зависимость наличия </a:t>
            </a:r>
            <a:r>
              <a:rPr lang="ru-RU" dirty="0" err="1" smtClean="0"/>
              <a:t>колдунщика</a:t>
            </a:r>
            <a:r>
              <a:rPr lang="ru-RU" dirty="0" smtClean="0"/>
              <a:t> от частотности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248611"/>
              </p:ext>
            </p:extLst>
          </p:nvPr>
        </p:nvGraphicFramePr>
        <p:xfrm>
          <a:off x="622189" y="2188081"/>
          <a:ext cx="10573247" cy="363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601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Зависимость наличия </a:t>
            </a:r>
            <a:r>
              <a:rPr lang="ru-RU" dirty="0" err="1" smtClean="0"/>
              <a:t>колдунщика</a:t>
            </a:r>
            <a:r>
              <a:rPr lang="ru-RU" dirty="0" smtClean="0"/>
              <a:t> от частотности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678984"/>
              </p:ext>
            </p:extLst>
          </p:nvPr>
        </p:nvGraphicFramePr>
        <p:xfrm>
          <a:off x="701701" y="2025384"/>
          <a:ext cx="10461929" cy="354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109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 каком % </a:t>
            </a:r>
            <a:r>
              <a:rPr lang="en-US" dirty="0" smtClean="0"/>
              <a:t>SERP</a:t>
            </a:r>
            <a:r>
              <a:rPr lang="ru-RU" dirty="0" smtClean="0"/>
              <a:t> есть </a:t>
            </a:r>
            <a:r>
              <a:rPr lang="ru-RU" dirty="0" err="1" smtClean="0"/>
              <a:t>кондунщики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25384"/>
            <a:ext cx="9528091" cy="349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Зависимость наличия </a:t>
            </a:r>
            <a:r>
              <a:rPr lang="ru-RU" dirty="0" err="1" smtClean="0"/>
              <a:t>колдунщика</a:t>
            </a:r>
            <a:r>
              <a:rPr lang="ru-RU" dirty="0" smtClean="0"/>
              <a:t> от частотности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Наблюдения:</a:t>
            </a:r>
            <a:endParaRPr lang="ru-RU" b="1" dirty="0" smtClean="0"/>
          </a:p>
          <a:p>
            <a:pPr marL="457200" indent="-457200" algn="l">
              <a:buAutoNum type="arabicPeriod"/>
            </a:pPr>
            <a:r>
              <a:rPr lang="ru-RU" dirty="0" smtClean="0"/>
              <a:t>Около 50% всех НЧ запросов в выборке имею </a:t>
            </a:r>
            <a:r>
              <a:rPr lang="ru-RU" dirty="0" err="1" smtClean="0"/>
              <a:t>колдунщика</a:t>
            </a:r>
            <a:r>
              <a:rPr lang="ru-RU" dirty="0" smtClean="0"/>
              <a:t> в выдаче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В выдаче по СЧ запросам лишь </a:t>
            </a:r>
            <a:r>
              <a:rPr lang="en-US" dirty="0" smtClean="0"/>
              <a:t>~</a:t>
            </a:r>
            <a:r>
              <a:rPr lang="ru-RU" dirty="0" smtClean="0"/>
              <a:t> в 5% </a:t>
            </a:r>
            <a:r>
              <a:rPr lang="en-US" dirty="0" smtClean="0"/>
              <a:t>SERP</a:t>
            </a:r>
            <a:r>
              <a:rPr lang="ru-RU" dirty="0" smtClean="0"/>
              <a:t> встречается </a:t>
            </a:r>
            <a:r>
              <a:rPr lang="ru-RU" dirty="0" err="1" smtClean="0"/>
              <a:t>колдунщик</a:t>
            </a:r>
            <a:endParaRPr lang="ru-RU" dirty="0" smtClean="0"/>
          </a:p>
          <a:p>
            <a:pPr marL="457200" indent="-457200" algn="l">
              <a:buAutoNum type="arabicPeriod"/>
            </a:pPr>
            <a:r>
              <a:rPr lang="ru-RU" dirty="0" err="1" smtClean="0"/>
              <a:t>Колдунщики</a:t>
            </a:r>
            <a:r>
              <a:rPr lang="ru-RU" dirty="0" smtClean="0"/>
              <a:t> крайне редко показывались по запросам из нашей выборки</a:t>
            </a:r>
          </a:p>
          <a:p>
            <a:pPr marL="457200" indent="-457200" algn="l">
              <a:buAutoNum type="arabicPeriod" startAt="2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5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Ываыва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- Фото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349" y="2198071"/>
            <a:ext cx="7419975" cy="3838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3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pic>
        <p:nvPicPr>
          <p:cNvPr id="9" name="Picture 2" descr="https://scontent-b-ams.xx.fbcdn.net/hphotos-xpa1/v/t1.0-9/1380213_10152896687226015_8783306228786162705_n.jpg?oh=5c894c873beb664406027474c67741bb&amp;oe=54D187C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0" y="1362222"/>
            <a:ext cx="2183340" cy="21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ybermarketing.ru/files/images/conf2015/rysako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80" y="3712041"/>
            <a:ext cx="1870786" cy="18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395471" y="1493949"/>
            <a:ext cx="6989878" cy="468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/>
              <a:t>- В </a:t>
            </a:r>
            <a:r>
              <a:rPr lang="en-US" sz="2000" dirty="0" smtClean="0"/>
              <a:t>SEO </a:t>
            </a:r>
            <a:r>
              <a:rPr lang="ru-RU" sz="2000" dirty="0" smtClean="0"/>
              <a:t>с 2008 года</a:t>
            </a:r>
          </a:p>
          <a:p>
            <a:pPr algn="l"/>
            <a:r>
              <a:rPr lang="ru-RU" sz="2000" dirty="0" smtClean="0"/>
              <a:t>- Участвовал более чем в 100 </a:t>
            </a:r>
            <a:r>
              <a:rPr lang="en-US" sz="2000" dirty="0" smtClean="0"/>
              <a:t>SEO</a:t>
            </a:r>
            <a:r>
              <a:rPr lang="ru-RU" sz="2000" dirty="0" smtClean="0"/>
              <a:t>-проектах</a:t>
            </a:r>
          </a:p>
          <a:p>
            <a:pPr algn="l"/>
            <a:r>
              <a:rPr lang="ru-RU" sz="2000" dirty="0" smtClean="0"/>
              <a:t>- Специализация: </a:t>
            </a:r>
            <a:r>
              <a:rPr lang="en-US" sz="2000" dirty="0" smtClean="0"/>
              <a:t>E-commerce, </a:t>
            </a:r>
            <a:r>
              <a:rPr lang="ru-RU" sz="2000" dirty="0" smtClean="0"/>
              <a:t>проекты с большой    семантикой, автоматизация в </a:t>
            </a:r>
            <a:r>
              <a:rPr lang="en-US" sz="2000" dirty="0" smtClean="0"/>
              <a:t>SEO</a:t>
            </a:r>
          </a:p>
          <a:p>
            <a:pPr algn="l"/>
            <a:r>
              <a:rPr lang="ru-RU" sz="2000" dirty="0" smtClean="0"/>
              <a:t>- Основатель и </a:t>
            </a:r>
            <a:r>
              <a:rPr lang="en-US" sz="2000" dirty="0" smtClean="0"/>
              <a:t>CTO </a:t>
            </a:r>
            <a:r>
              <a:rPr lang="ru-RU" sz="2000" dirty="0" smtClean="0"/>
              <a:t>в </a:t>
            </a:r>
            <a:r>
              <a:rPr lang="en-US" sz="2000" dirty="0" smtClean="0"/>
              <a:t>Rush Analytics</a:t>
            </a:r>
            <a:endParaRPr lang="ru-RU" sz="2000" dirty="0" smtClean="0"/>
          </a:p>
          <a:p>
            <a:endParaRPr lang="ru-RU" sz="2000" dirty="0" smtClean="0"/>
          </a:p>
          <a:p>
            <a:pPr algn="r"/>
            <a:r>
              <a:rPr lang="ru-RU" sz="2000" dirty="0" smtClean="0"/>
              <a:t>В </a:t>
            </a:r>
            <a:r>
              <a:rPr lang="en-US" sz="2000" dirty="0" smtClean="0"/>
              <a:t>SEO c 2007</a:t>
            </a:r>
            <a:r>
              <a:rPr lang="ru-RU" sz="2000" dirty="0" smtClean="0"/>
              <a:t> года -</a:t>
            </a:r>
          </a:p>
          <a:p>
            <a:pPr algn="r"/>
            <a:r>
              <a:rPr lang="ru-RU" sz="2000" dirty="0" smtClean="0"/>
              <a:t>Бессменный автор блога </a:t>
            </a:r>
            <a:r>
              <a:rPr lang="en-US" sz="2000" dirty="0" smtClean="0"/>
              <a:t>SEOinSoul.ru</a:t>
            </a:r>
            <a:r>
              <a:rPr lang="ru-RU" sz="2000" dirty="0" smtClean="0"/>
              <a:t> -</a:t>
            </a:r>
          </a:p>
          <a:p>
            <a:pPr algn="r"/>
            <a:r>
              <a:rPr lang="ru-RU" sz="2000" dirty="0" smtClean="0"/>
              <a:t>Специализация: стратегия продвижения проектов, систематизация</a:t>
            </a:r>
            <a:r>
              <a:rPr lang="en-US" sz="2000" dirty="0" smtClean="0"/>
              <a:t> </a:t>
            </a:r>
            <a:r>
              <a:rPr lang="ru-RU" sz="2000" dirty="0" smtClean="0"/>
              <a:t>процессов продвижения - </a:t>
            </a:r>
          </a:p>
          <a:p>
            <a:pPr algn="r"/>
            <a:r>
              <a:rPr lang="en-US" sz="2000" dirty="0"/>
              <a:t>CEO </a:t>
            </a:r>
            <a:r>
              <a:rPr lang="ru-RU" sz="2000" dirty="0"/>
              <a:t>в </a:t>
            </a:r>
            <a:r>
              <a:rPr lang="en-US" sz="2000" dirty="0" err="1"/>
              <a:t>impulse.guru</a:t>
            </a:r>
            <a:r>
              <a:rPr lang="en-US" sz="2000" dirty="0"/>
              <a:t> </a:t>
            </a:r>
            <a:r>
              <a:rPr lang="ru-RU" sz="2000" dirty="0"/>
              <a:t>и основатель </a:t>
            </a:r>
            <a:r>
              <a:rPr lang="en-US" sz="2000" dirty="0" smtClean="0"/>
              <a:t>SEO-reports.ru</a:t>
            </a:r>
            <a:r>
              <a:rPr lang="ru-RU" sz="2000" dirty="0" smtClean="0"/>
              <a:t> - </a:t>
            </a:r>
            <a:endParaRPr lang="ru-RU" sz="2000" dirty="0"/>
          </a:p>
          <a:p>
            <a:pPr algn="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16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фото </a:t>
            </a:r>
            <a:r>
              <a:rPr lang="en-US" dirty="0" smtClean="0"/>
              <a:t>CTR </a:t>
            </a:r>
            <a:r>
              <a:rPr lang="ru-RU" dirty="0" smtClean="0"/>
              <a:t>при наличии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7" y="2295277"/>
            <a:ext cx="10621720" cy="351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- </a:t>
            </a:r>
            <a:r>
              <a:rPr lang="ru-RU" dirty="0" err="1" smtClean="0"/>
              <a:t>Маркет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399" y="2139528"/>
            <a:ext cx="7381875" cy="3695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59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</a:t>
            </a:r>
            <a:r>
              <a:rPr lang="ru-RU" dirty="0" err="1" smtClean="0"/>
              <a:t>Маркета</a:t>
            </a:r>
            <a:r>
              <a:rPr lang="ru-RU" dirty="0" smtClean="0"/>
              <a:t> </a:t>
            </a:r>
            <a:r>
              <a:rPr lang="en-US" dirty="0" smtClean="0"/>
              <a:t>CTR </a:t>
            </a:r>
            <a:r>
              <a:rPr lang="ru-RU" dirty="0" smtClean="0"/>
              <a:t>при наличии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4" y="2247611"/>
            <a:ext cx="9664373" cy="324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- Карты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399" y="2229811"/>
            <a:ext cx="7315200" cy="3562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11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Карт </a:t>
            </a:r>
            <a:r>
              <a:rPr lang="en-US" dirty="0" smtClean="0"/>
              <a:t>CTR </a:t>
            </a:r>
            <a:r>
              <a:rPr lang="ru-RU" dirty="0" smtClean="0"/>
              <a:t>при наличии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7" y="2359339"/>
            <a:ext cx="10068358" cy="335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- Авто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596" y="2025384"/>
            <a:ext cx="6184186" cy="4175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0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Авто </a:t>
            </a:r>
            <a:r>
              <a:rPr lang="en-US" dirty="0" smtClean="0"/>
              <a:t>CTR </a:t>
            </a:r>
            <a:r>
              <a:rPr lang="ru-RU" dirty="0" smtClean="0"/>
              <a:t>при наличии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31" y="2248021"/>
            <a:ext cx="10049965" cy="34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4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- Видео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523" y="2151598"/>
            <a:ext cx="7410450" cy="3695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85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Колдунщик</a:t>
            </a:r>
            <a:r>
              <a:rPr lang="ru-RU" dirty="0" smtClean="0"/>
              <a:t> Видео </a:t>
            </a:r>
            <a:r>
              <a:rPr lang="en-US" dirty="0" smtClean="0"/>
              <a:t>CTR </a:t>
            </a:r>
            <a:r>
              <a:rPr lang="ru-RU" dirty="0" smtClean="0"/>
              <a:t>при наличии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2" y="2201518"/>
            <a:ext cx="10379990" cy="35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CTR </a:t>
            </a:r>
            <a:r>
              <a:rPr lang="ru-RU" dirty="0" smtClean="0"/>
              <a:t>со </a:t>
            </a:r>
            <a:r>
              <a:rPr lang="ru-RU" dirty="0" err="1" smtClean="0"/>
              <a:t>спецразмещением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1" y="2025384"/>
            <a:ext cx="10722693" cy="388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2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Исследования </a:t>
            </a:r>
            <a:r>
              <a:rPr lang="en-US" dirty="0" smtClean="0"/>
              <a:t>CTR </a:t>
            </a:r>
            <a:r>
              <a:rPr lang="ru-RU" dirty="0" smtClean="0"/>
              <a:t>есть, но: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Небольшо</a:t>
            </a:r>
            <a:r>
              <a:rPr lang="ru-RU" dirty="0"/>
              <a:t>м</a:t>
            </a:r>
            <a:r>
              <a:rPr lang="ru-RU" dirty="0" smtClean="0"/>
              <a:t> </a:t>
            </a:r>
            <a:r>
              <a:rPr lang="ru-RU" dirty="0" smtClean="0"/>
              <a:t>количество исходных </a:t>
            </a:r>
            <a:r>
              <a:rPr lang="ru-RU" dirty="0" smtClean="0"/>
              <a:t>данных (сайтов, запросов)</a:t>
            </a:r>
            <a:endParaRPr lang="ru-RU" dirty="0" smtClean="0"/>
          </a:p>
          <a:p>
            <a:pPr marL="457200" indent="-457200" algn="l">
              <a:buAutoNum type="arabicPeriod"/>
            </a:pPr>
            <a:r>
              <a:rPr lang="ru-RU" dirty="0" smtClean="0"/>
              <a:t>Устаревшие данные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r>
              <a:rPr lang="ru-RU" dirty="0" smtClean="0"/>
              <a:t>А выдача меняется, политика Яндекса меняется</a:t>
            </a:r>
          </a:p>
          <a:p>
            <a:r>
              <a:rPr lang="ru-RU" dirty="0" smtClean="0"/>
              <a:t>И приходит…</a:t>
            </a:r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CTR </a:t>
            </a:r>
            <a:r>
              <a:rPr lang="ru-RU" dirty="0" smtClean="0"/>
              <a:t>в Яндексе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4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CTR </a:t>
            </a:r>
            <a:r>
              <a:rPr lang="ru-RU" dirty="0" err="1" smtClean="0"/>
              <a:t>колдунщик</a:t>
            </a:r>
            <a:r>
              <a:rPr lang="ru-RU" dirty="0" smtClean="0"/>
              <a:t> </a:t>
            </a:r>
            <a:r>
              <a:rPr lang="ru-RU" dirty="0" err="1" smtClean="0"/>
              <a:t>Маркета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ru-RU" dirty="0" err="1" smtClean="0"/>
              <a:t>спецразмещение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6" y="2176834"/>
            <a:ext cx="11066969" cy="349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dirty="0" smtClean="0"/>
              <a:t>ТОП3 забирает львиную долю </a:t>
            </a:r>
            <a:r>
              <a:rPr lang="en-US" dirty="0" smtClean="0"/>
              <a:t>CTR</a:t>
            </a:r>
            <a:r>
              <a:rPr lang="ru-RU" dirty="0" smtClean="0"/>
              <a:t>, а вместе с </a:t>
            </a:r>
            <a:r>
              <a:rPr lang="ru-RU" dirty="0" err="1" smtClean="0"/>
              <a:t>колдунщиками</a:t>
            </a:r>
            <a:r>
              <a:rPr lang="ru-RU" dirty="0" smtClean="0"/>
              <a:t> ситуация за ТОП5 выглядит вообще печально.</a:t>
            </a:r>
            <a:endParaRPr lang="ru-RU" dirty="0" smtClean="0"/>
          </a:p>
          <a:p>
            <a:pPr marL="457200" indent="-457200" algn="l">
              <a:buAutoNum type="arabicPeriod"/>
            </a:pPr>
            <a:r>
              <a:rPr lang="ru-RU" dirty="0" smtClean="0"/>
              <a:t>При исследовании на </a:t>
            </a:r>
            <a:r>
              <a:rPr lang="ru-RU" dirty="0" err="1" smtClean="0"/>
              <a:t>бОльшей</a:t>
            </a:r>
            <a:r>
              <a:rPr lang="ru-RU" dirty="0" smtClean="0"/>
              <a:t> выборки можно прогнозировать трафик по запросам в различных тематиках.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Сервисы Яндекса действительно отъедают </a:t>
            </a:r>
            <a:r>
              <a:rPr lang="en-US" dirty="0" smtClean="0"/>
              <a:t>CTR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ru-RU" dirty="0"/>
          </a:p>
          <a:p>
            <a:pPr marL="457200" indent="-457200" algn="l">
              <a:buAutoNum type="arabicPeriod"/>
            </a:pPr>
            <a:r>
              <a:rPr lang="ru-RU" dirty="0" smtClean="0"/>
              <a:t>Количество данных у поисковых систем растет, одновременно падает качество этих данных для рядовых вебмастеров</a:t>
            </a:r>
          </a:p>
          <a:p>
            <a:pPr algn="l"/>
            <a:r>
              <a:rPr lang="ru-RU" b="1" dirty="0"/>
              <a:t>В</a:t>
            </a:r>
            <a:r>
              <a:rPr lang="ru-RU" b="1" dirty="0" smtClean="0"/>
              <a:t> следующий раз проверим </a:t>
            </a:r>
            <a:r>
              <a:rPr lang="en-US" b="1" dirty="0" smtClean="0"/>
              <a:t>Google! </a:t>
            </a:r>
            <a:r>
              <a:rPr lang="en-US" b="1" dirty="0" smtClean="0">
                <a:sym typeface="Wingdings" pitchFamily="2" charset="2"/>
              </a:rPr>
              <a:t></a:t>
            </a:r>
            <a:endParaRPr lang="ru-RU" b="1" dirty="0" smtClean="0"/>
          </a:p>
          <a:p>
            <a:pPr marL="457200" indent="-457200" algn="l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03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55948" y="2025384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Что будет, если предварительно не почистить данные от ошибок Яндекса?</a:t>
            </a:r>
            <a:endParaRPr lang="ru-RU" dirty="0" smtClean="0"/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Backstage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35" y="2336890"/>
            <a:ext cx="85820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3057099" y="2665499"/>
            <a:ext cx="6209732" cy="3511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hlinkClick r:id="rId5"/>
              </a:rPr>
              <a:t>oleg@rush-agency.ru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>
                <a:hlinkClick r:id="rId6"/>
              </a:rPr>
              <a:t>www.facebook.com/shestakov.oleg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>
                <a:hlinkClick r:id="rId7"/>
              </a:rPr>
              <a:t>www.rush-analytics.ru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  <a:p>
            <a:pPr algn="r"/>
            <a:r>
              <a:rPr lang="en-US" dirty="0" smtClean="0">
                <a:hlinkClick r:id="rId8"/>
              </a:rPr>
              <a:t>seoinsoul@gmail.com</a:t>
            </a:r>
            <a:endParaRPr lang="en-US" dirty="0" smtClean="0"/>
          </a:p>
          <a:p>
            <a:pPr algn="r"/>
            <a:r>
              <a:rPr lang="en-US" dirty="0" smtClean="0">
                <a:hlinkClick r:id="rId9"/>
              </a:rPr>
              <a:t>www.facebook.com/ilya.rusakov.7</a:t>
            </a:r>
            <a:endParaRPr lang="en-US" dirty="0" smtClean="0"/>
          </a:p>
          <a:p>
            <a:pPr algn="r"/>
            <a:r>
              <a:rPr lang="en-US" dirty="0" smtClean="0">
                <a:hlinkClick r:id="rId10"/>
              </a:rPr>
              <a:t>www.seo-reports.ru</a:t>
            </a:r>
            <a:r>
              <a:rPr lang="en-US" dirty="0" smtClean="0"/>
              <a:t> 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Ваши вопросы</a:t>
            </a:r>
            <a:endParaRPr lang="ru-RU" dirty="0"/>
          </a:p>
        </p:txBody>
      </p:sp>
      <p:pic>
        <p:nvPicPr>
          <p:cNvPr id="9" name="Picture 2" descr="https://scontent-b-ams.xx.fbcdn.net/hphotos-xpa1/v/t1.0-9/1380213_10152896687226015_8783306228786162705_n.jpg?oh=5c894c873beb664406027474c67741bb&amp;oe=54D187C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3" y="2422258"/>
            <a:ext cx="2183340" cy="21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cybermarketing.ru/files/images/conf2015/rysakov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51" y="3848519"/>
            <a:ext cx="1870786" cy="18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3425850" y="1984445"/>
            <a:ext cx="5214974" cy="6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AllintopConf</a:t>
            </a: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</a:rPr>
              <a:t> 2016</a:t>
            </a:r>
            <a:endParaRPr lang="ru-RU" sz="2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Спецразмещения</a:t>
            </a:r>
            <a:r>
              <a:rPr lang="ru-RU" dirty="0" smtClean="0"/>
              <a:t> и </a:t>
            </a:r>
            <a:r>
              <a:rPr lang="ru-RU" dirty="0" err="1" smtClean="0"/>
              <a:t>колдунщики</a:t>
            </a:r>
            <a:r>
              <a:rPr lang="ru-RU" dirty="0" smtClean="0"/>
              <a:t> – они везде!</a:t>
            </a:r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Каннибализация</a:t>
            </a:r>
            <a:endParaRPr lang="ru-RU" dirty="0"/>
          </a:p>
        </p:txBody>
      </p:sp>
      <p:pic>
        <p:nvPicPr>
          <p:cNvPr id="6146" name="Picture 2" descr="http://mannis-shoutbox.de/wp-content/uploads/2013/01/PacM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01" y="2358820"/>
            <a:ext cx="2683871" cy="26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37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Интересно посмотреть какие данные по </a:t>
            </a:r>
            <a:r>
              <a:rPr lang="en-US" dirty="0" smtClean="0"/>
              <a:t>CTR </a:t>
            </a:r>
            <a:r>
              <a:rPr lang="ru-RU" dirty="0" smtClean="0"/>
              <a:t>сейчас</a:t>
            </a:r>
          </a:p>
          <a:p>
            <a:pPr algn="l"/>
            <a:r>
              <a:rPr lang="ru-RU" dirty="0" smtClean="0"/>
              <a:t>Как меняется </a:t>
            </a:r>
            <a:r>
              <a:rPr lang="en-US" dirty="0" smtClean="0"/>
              <a:t>CTR </a:t>
            </a:r>
            <a:r>
              <a:rPr lang="ru-RU" dirty="0" smtClean="0"/>
              <a:t>со сменой политики поисковика, с </a:t>
            </a:r>
            <a:r>
              <a:rPr lang="ru-RU" dirty="0" err="1" smtClean="0"/>
              <a:t>каннибализацией</a:t>
            </a:r>
            <a:r>
              <a:rPr lang="ru-RU" dirty="0" smtClean="0"/>
              <a:t>*</a:t>
            </a:r>
          </a:p>
          <a:p>
            <a:pPr algn="l"/>
            <a:endParaRPr lang="ru-RU" dirty="0"/>
          </a:p>
          <a:p>
            <a:pPr algn="l"/>
            <a:r>
              <a:rPr lang="ru-RU" b="1" dirty="0" smtClean="0"/>
              <a:t>*</a:t>
            </a:r>
            <a:r>
              <a:rPr lang="ru-RU" b="1" dirty="0" err="1" smtClean="0"/>
              <a:t>Каннибализация</a:t>
            </a:r>
            <a:r>
              <a:rPr lang="ru-RU" b="1" dirty="0" smtClean="0"/>
              <a:t> </a:t>
            </a:r>
            <a:r>
              <a:rPr lang="ru-RU" dirty="0" smtClean="0"/>
              <a:t>– вытеснение органических результатов поиска контекстной рекламой и </a:t>
            </a:r>
            <a:r>
              <a:rPr lang="ru-RU" dirty="0" err="1" smtClean="0"/>
              <a:t>колдунщиками</a:t>
            </a:r>
            <a:r>
              <a:rPr lang="ru-RU" dirty="0" smtClean="0"/>
              <a:t> Яндекса</a:t>
            </a:r>
            <a:endParaRPr lang="ru-RU" b="1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Актуальный </a:t>
            </a:r>
            <a:r>
              <a:rPr lang="en-US" dirty="0" smtClean="0"/>
              <a:t>CTR </a:t>
            </a:r>
            <a:r>
              <a:rPr lang="ru-RU" dirty="0" smtClean="0"/>
              <a:t>в Яндексе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65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739424" y="2343955"/>
            <a:ext cx="6614375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ru-RU" dirty="0" smtClean="0"/>
          </a:p>
          <a:p>
            <a:pPr marL="342900" indent="-342900" algn="l">
              <a:buFontTx/>
              <a:buChar char="-"/>
            </a:pPr>
            <a:r>
              <a:rPr lang="ru-RU" dirty="0" smtClean="0"/>
              <a:t>25 запросов по каждому сайту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данные за последнюю неделю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з</a:t>
            </a:r>
            <a:r>
              <a:rPr lang="ru-RU" dirty="0" smtClean="0"/>
              <a:t>апросы по показам и кликам отдаются раздельно</a:t>
            </a:r>
          </a:p>
          <a:p>
            <a:pPr marL="342900" indent="-342900" algn="l">
              <a:buFontTx/>
              <a:buChar char="-"/>
            </a:pPr>
            <a:endParaRPr lang="ru-RU" dirty="0"/>
          </a:p>
          <a:p>
            <a:pPr marL="342900" indent="-342900" algn="l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СОЕДИНИЛИ ДАННЫЕ</a:t>
            </a:r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API </a:t>
            </a:r>
            <a:r>
              <a:rPr lang="ru-RU" dirty="0" err="1" smtClean="0"/>
              <a:t>Я.Вебмастер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91" y="3033557"/>
            <a:ext cx="4229100" cy="3257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33" y="1060059"/>
            <a:ext cx="2990850" cy="32004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7598535" y="4353059"/>
            <a:ext cx="502276" cy="824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1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26208" y="2025384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Запросы </a:t>
            </a:r>
            <a:r>
              <a:rPr lang="ru-RU" dirty="0" smtClean="0"/>
              <a:t>с 1 по </a:t>
            </a:r>
            <a:r>
              <a:rPr lang="ru-RU" dirty="0" smtClean="0"/>
              <a:t>10 </a:t>
            </a:r>
            <a:r>
              <a:rPr lang="ru-RU" dirty="0" smtClean="0"/>
              <a:t>позицию</a:t>
            </a:r>
          </a:p>
          <a:p>
            <a:pPr algn="l"/>
            <a:r>
              <a:rPr lang="ru-RU" dirty="0" smtClean="0"/>
              <a:t>Запросы без бренда (*</a:t>
            </a:r>
            <a:r>
              <a:rPr lang="en-US" dirty="0" smtClean="0"/>
              <a:t>domain* </a:t>
            </a:r>
            <a:r>
              <a:rPr lang="ru-RU" dirty="0" smtClean="0"/>
              <a:t>и </a:t>
            </a:r>
            <a:r>
              <a:rPr lang="ru-RU" dirty="0" err="1" smtClean="0"/>
              <a:t>транслит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Запросы с более чем </a:t>
            </a:r>
            <a:r>
              <a:rPr lang="ru-RU" dirty="0" smtClean="0"/>
              <a:t>3 </a:t>
            </a:r>
            <a:r>
              <a:rPr lang="ru-RU" dirty="0" smtClean="0"/>
              <a:t>переходами</a:t>
            </a:r>
          </a:p>
          <a:p>
            <a:pPr algn="l"/>
            <a:r>
              <a:rPr lang="ru-RU" dirty="0" smtClean="0"/>
              <a:t>Запросы у которых кликов больше чем </a:t>
            </a:r>
            <a:r>
              <a:rPr lang="ru-RU" dirty="0" smtClean="0"/>
              <a:t>показов - удалялись </a:t>
            </a:r>
            <a:r>
              <a:rPr lang="ru-RU" dirty="0" smtClean="0"/>
              <a:t>(да, и такие есть в </a:t>
            </a:r>
            <a:r>
              <a:rPr lang="ru-RU" dirty="0" err="1" smtClean="0"/>
              <a:t>Я.Вебмастер</a:t>
            </a:r>
            <a:r>
              <a:rPr lang="ru-RU" dirty="0" smtClean="0"/>
              <a:t>)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51 </a:t>
            </a:r>
            <a:r>
              <a:rPr lang="ru-RU" dirty="0"/>
              <a:t>тыс. запросов из </a:t>
            </a:r>
            <a:r>
              <a:rPr lang="ru-RU" dirty="0" err="1"/>
              <a:t>Я.Вебмастера</a:t>
            </a:r>
            <a:r>
              <a:rPr lang="ru-RU" dirty="0"/>
              <a:t> (Раздел «Популярные запросы»)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Исходные данные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5510254" y="4154044"/>
            <a:ext cx="683812" cy="895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51</a:t>
            </a:r>
            <a:r>
              <a:rPr lang="en-US" dirty="0" smtClean="0"/>
              <a:t>k</a:t>
            </a:r>
            <a:r>
              <a:rPr lang="ru-RU" dirty="0" smtClean="0"/>
              <a:t> </a:t>
            </a:r>
            <a:r>
              <a:rPr lang="en-US" dirty="0" smtClean="0"/>
              <a:t>SERP</a:t>
            </a:r>
            <a:r>
              <a:rPr lang="ru-RU" dirty="0" smtClean="0"/>
              <a:t> собран</a:t>
            </a:r>
            <a:r>
              <a:rPr lang="ru-RU" dirty="0"/>
              <a:t>о</a:t>
            </a:r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Реальная выдача полученная с помощью эмуляции браузера</a:t>
            </a:r>
            <a:endParaRPr lang="ru-RU" dirty="0" smtClean="0"/>
          </a:p>
          <a:p>
            <a:pPr algn="l"/>
            <a:r>
              <a:rPr lang="ru-RU" dirty="0" err="1" smtClean="0"/>
              <a:t>Парсинг</a:t>
            </a:r>
            <a:r>
              <a:rPr lang="ru-RU" dirty="0" smtClean="0"/>
              <a:t> с чистых профилей пользователей – </a:t>
            </a:r>
            <a:r>
              <a:rPr lang="ru-RU" b="1" dirty="0" smtClean="0"/>
              <a:t>без персонализации</a:t>
            </a:r>
            <a:endParaRPr lang="ru-RU" dirty="0" smtClean="0"/>
          </a:p>
          <a:p>
            <a:pPr algn="l"/>
            <a:r>
              <a:rPr lang="ru-RU" dirty="0" smtClean="0"/>
              <a:t>Были размечены все типы исследуемых </a:t>
            </a:r>
            <a:r>
              <a:rPr lang="ru-RU" dirty="0" err="1" smtClean="0"/>
              <a:t>колдунщиков</a:t>
            </a:r>
            <a:endParaRPr lang="ru-RU" dirty="0" smtClean="0"/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Данные с поисковой выдачи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  <p:sp>
        <p:nvSpPr>
          <p:cNvPr id="2" name="AutoShape 2" descr="&amp;Ocy;&amp;tcy;&amp;ocy;&amp;bcy;&amp;rcy;&amp;acy;&amp;zhcy;&amp;acy;&amp;iecy;&amp;tcy;&amp;scy;&amp;yacy; &amp;fcy;&amp;acy;&amp;jcy;&amp;lcy; &quot;rush analytics - round logo 1000.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&amp;Ocy;&amp;tcy;&amp;ocy;&amp;bcy;&amp;rcy;&amp;acy;&amp;zhcy;&amp;acy;&amp;iecy;&amp;tcy;&amp;scy;&amp;yacy; &amp;fcy;&amp;acy;&amp;jcy;&amp;lcy; &quot;rush analytics - round logo 1000.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&amp;Ocy;&amp;tcy;&amp;ocy;&amp;bcy;&amp;rcy;&amp;acy;&amp;zhcy;&amp;acy;&amp;iecy;&amp;tcy;&amp;scy;&amp;yacy; &amp;fcy;&amp;acy;&amp;jcy;&amp;lcy; &quot;rush analytics - round logo 1000.pn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C:\Users\73B5~1\AppData\Local\Temp\rush analytics - round logo 10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160" y="24892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8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59496" y="228404"/>
            <a:ext cx="477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/>
              <a:t>Рекламно-консалтинговое агентство </a:t>
            </a:r>
            <a:r>
              <a:rPr lang="en-US" sz="2000" dirty="0"/>
              <a:t>Rush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59496" y="4154044"/>
            <a:ext cx="9108504" cy="788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9" y="6222942"/>
            <a:ext cx="2565302" cy="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107"/>
            <a:ext cx="9164782" cy="34439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38200" y="2343955"/>
            <a:ext cx="10515600" cy="383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dirty="0" smtClean="0"/>
              <a:t>ВЧ-СЧ-НЧ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Длина запроса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ru-RU" dirty="0" smtClean="0"/>
              <a:t>Наличие </a:t>
            </a:r>
            <a:r>
              <a:rPr lang="ru-RU" dirty="0" smtClean="0"/>
              <a:t>сервисов </a:t>
            </a:r>
            <a:r>
              <a:rPr lang="ru-RU" dirty="0" smtClean="0"/>
              <a:t>Яндекса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ru-RU" dirty="0" smtClean="0"/>
              <a:t>Наличие </a:t>
            </a:r>
            <a:r>
              <a:rPr lang="ru-RU" dirty="0" err="1" smtClean="0"/>
              <a:t>Спецразмещения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ru-RU" dirty="0" smtClean="0"/>
              <a:t>Наличие </a:t>
            </a:r>
            <a:r>
              <a:rPr lang="ru-RU" dirty="0" smtClean="0"/>
              <a:t>и </a:t>
            </a:r>
            <a:r>
              <a:rPr lang="ru-RU" dirty="0" err="1" smtClean="0"/>
              <a:t>спецразмещения</a:t>
            </a:r>
            <a:r>
              <a:rPr lang="ru-RU" dirty="0" smtClean="0"/>
              <a:t> и сервисов Яндекса</a:t>
            </a:r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5537" y="1009189"/>
            <a:ext cx="10515600" cy="101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План исследований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4520"/>
            <a:ext cx="12160605" cy="10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168000" cy="1046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4520"/>
            <a:ext cx="12204000" cy="10498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98428" y="258773"/>
            <a:ext cx="7452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/>
              <a:t>Rush Analytics </a:t>
            </a:r>
            <a:r>
              <a:rPr lang="en-US" sz="2800" dirty="0" smtClean="0"/>
              <a:t>– </a:t>
            </a:r>
            <a:r>
              <a:rPr lang="ru-RU" sz="2800" dirty="0" smtClean="0"/>
              <a:t>сервис поисковой аналитики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61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795</Words>
  <Application>Microsoft Office PowerPoint</Application>
  <PresentationFormat>Произвольный</PresentationFormat>
  <Paragraphs>180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Актуальный CTR в выдаче Яндекса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для интернет-магазинов  +</dc:title>
  <dc:creator>SEOinSoul</dc:creator>
  <cp:lastModifiedBy>Пользователь</cp:lastModifiedBy>
  <cp:revision>32</cp:revision>
  <dcterms:created xsi:type="dcterms:W3CDTF">2016-02-14T15:29:29Z</dcterms:created>
  <dcterms:modified xsi:type="dcterms:W3CDTF">2016-02-16T10:33:19Z</dcterms:modified>
</cp:coreProperties>
</file>