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306" r:id="rId3"/>
    <p:sldId id="375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87" r:id="rId14"/>
    <p:sldId id="388" r:id="rId15"/>
    <p:sldId id="389" r:id="rId16"/>
    <p:sldId id="390" r:id="rId17"/>
    <p:sldId id="391" r:id="rId18"/>
    <p:sldId id="392" r:id="rId19"/>
    <p:sldId id="412" r:id="rId20"/>
    <p:sldId id="413" r:id="rId21"/>
    <p:sldId id="393" r:id="rId22"/>
    <p:sldId id="394" r:id="rId23"/>
    <p:sldId id="395" r:id="rId24"/>
    <p:sldId id="396" r:id="rId25"/>
    <p:sldId id="398" r:id="rId26"/>
    <p:sldId id="400" r:id="rId27"/>
    <p:sldId id="374" r:id="rId28"/>
    <p:sldId id="401" r:id="rId29"/>
    <p:sldId id="402" r:id="rId30"/>
    <p:sldId id="358" r:id="rId31"/>
    <p:sldId id="403" r:id="rId32"/>
    <p:sldId id="404" r:id="rId33"/>
    <p:sldId id="405" r:id="rId34"/>
    <p:sldId id="406" r:id="rId35"/>
    <p:sldId id="407" r:id="rId36"/>
    <p:sldId id="307" r:id="rId37"/>
    <p:sldId id="408" r:id="rId38"/>
    <p:sldId id="376" r:id="rId39"/>
    <p:sldId id="409" r:id="rId40"/>
    <p:sldId id="415" r:id="rId41"/>
    <p:sldId id="416" r:id="rId42"/>
    <p:sldId id="417" r:id="rId43"/>
    <p:sldId id="418" r:id="rId44"/>
    <p:sldId id="419" r:id="rId45"/>
    <p:sldId id="420" r:id="rId46"/>
    <p:sldId id="421" r:id="rId47"/>
    <p:sldId id="422" r:id="rId48"/>
    <p:sldId id="423" r:id="rId49"/>
    <p:sldId id="424" r:id="rId50"/>
    <p:sldId id="425" r:id="rId51"/>
    <p:sldId id="426" r:id="rId52"/>
    <p:sldId id="427" r:id="rId53"/>
    <p:sldId id="428" r:id="rId54"/>
    <p:sldId id="429" r:id="rId55"/>
    <p:sldId id="430" r:id="rId56"/>
    <p:sldId id="431" r:id="rId57"/>
    <p:sldId id="432" r:id="rId58"/>
    <p:sldId id="433" r:id="rId59"/>
    <p:sldId id="434" r:id="rId60"/>
    <p:sldId id="369" r:id="rId61"/>
    <p:sldId id="359" r:id="rId62"/>
    <p:sldId id="323" r:id="rId63"/>
    <p:sldId id="324" r:id="rId64"/>
    <p:sldId id="368" r:id="rId65"/>
    <p:sldId id="435" r:id="rId6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8D606-802D-412D-B460-FB9D462332F0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22969-6CFA-442A-8499-9BAA450DB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2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Заменить</a:t>
            </a:r>
            <a:r>
              <a:rPr lang="ru-RU" baseline="0" dirty="0" smtClean="0"/>
              <a:t> картинку, чтобы мы не </a:t>
            </a:r>
            <a:r>
              <a:rPr lang="ru-RU" baseline="0" dirty="0" err="1" smtClean="0"/>
              <a:t>жопили</a:t>
            </a:r>
            <a:r>
              <a:rPr lang="ru-RU" baseline="0" dirty="0" smtClean="0"/>
              <a:t> никого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92C2A-2FA5-4494-A92A-C9A782D3B67B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57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39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Excel_Worksheet3.xlsx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Excel_Worksheet4.xlsx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Excel_Worksheet5.xlsx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eowizard.ru/promocodes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eowizard.ru/siteaudit/" TargetMode="External"/><Relationship Id="rId4" Type="http://schemas.openxmlformats.org/officeDocument/2006/relationships/hyperlink" Target="http://www.seowizard.ru/promocodes/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facebook.com/im.shestako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1470025"/>
          </a:xfrm>
        </p:spPr>
        <p:txBody>
          <a:bodyPr/>
          <a:lstStyle/>
          <a:p>
            <a:r>
              <a:rPr lang="ru-RU" dirty="0" smtClean="0"/>
              <a:t>ССЫЛОЧНЫЙ СПРОС</a:t>
            </a:r>
            <a:endParaRPr lang="ru-RU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601" y="939084"/>
            <a:ext cx="3939882" cy="130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47961"/>
            <a:ext cx="2971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20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Кейс. Продвижение ссылками.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556792"/>
            <a:ext cx="78488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Конкурентная тематика, продвижение в МСК. Домен</a:t>
            </a:r>
            <a:r>
              <a:rPr lang="ru-RU" sz="2400" b="1" dirty="0" smtClean="0"/>
              <a:t>:</a:t>
            </a:r>
          </a:p>
          <a:p>
            <a:endParaRPr lang="ru-RU" sz="2400" b="1" dirty="0"/>
          </a:p>
          <a:p>
            <a:pPr algn="ctr"/>
            <a:r>
              <a:rPr lang="ru-RU" sz="4000" b="1" dirty="0"/>
              <a:t>taХХairХХХХ.ru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7707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/>
              <a:t>Примеры запросов:</a:t>
            </a:r>
          </a:p>
          <a:p>
            <a:endParaRPr lang="ru-RU" sz="2000" b="1" i="1" dirty="0" smtClean="0"/>
          </a:p>
          <a:p>
            <a:r>
              <a:rPr lang="ru-RU" sz="2000" b="1" i="1" dirty="0" smtClean="0"/>
              <a:t>такси </a:t>
            </a:r>
            <a:r>
              <a:rPr lang="ru-RU" sz="2000" b="1" i="1" dirty="0"/>
              <a:t>в аэропорт</a:t>
            </a:r>
            <a:br>
              <a:rPr lang="ru-RU" sz="2000" b="1" i="1" dirty="0"/>
            </a:br>
            <a:r>
              <a:rPr lang="ru-RU" sz="2000" b="1" i="1" dirty="0"/>
              <a:t>такси </a:t>
            </a:r>
            <a:r>
              <a:rPr lang="ru-RU" sz="2000" b="1" i="1" dirty="0" err="1"/>
              <a:t>домодедово</a:t>
            </a: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2000" b="1" i="1" dirty="0"/>
              <a:t>такси </a:t>
            </a:r>
            <a:r>
              <a:rPr lang="ru-RU" sz="2000" b="1" i="1" dirty="0" err="1" smtClean="0"/>
              <a:t>шереметьево</a:t>
            </a:r>
            <a:endParaRPr lang="en-US" sz="2000" b="1" i="1" dirty="0" smtClean="0"/>
          </a:p>
          <a:p>
            <a:r>
              <a:rPr lang="en-US" sz="2000" b="1" i="1" dirty="0" smtClean="0"/>
              <a:t>…..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406962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Кейс. Продвижение ссылками.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556792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Минусиснк</a:t>
            </a:r>
            <a:r>
              <a:rPr lang="ru-RU" dirty="0" smtClean="0"/>
              <a:t>:</a:t>
            </a:r>
          </a:p>
          <a:p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691606" y="1988840"/>
            <a:ext cx="7787395" cy="367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6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Кейс. Продвижение ссылками.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556792"/>
            <a:ext cx="78488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Как снимали санкции: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Сняли </a:t>
            </a:r>
            <a:r>
              <a:rPr lang="ru-RU" sz="2800" b="1" dirty="0"/>
              <a:t>все арендные ссылки (около 700-800), оставив 308 вечных ссылок в </a:t>
            </a:r>
            <a:r>
              <a:rPr lang="ru-RU" sz="2800" b="1" dirty="0" err="1"/>
              <a:t>pr.sape</a:t>
            </a:r>
            <a:r>
              <a:rPr lang="ru-RU" sz="2800" b="1" dirty="0"/>
              <a:t> и около 10 в </a:t>
            </a:r>
            <a:r>
              <a:rPr lang="ru-RU" sz="2800" b="1" dirty="0" err="1"/>
              <a:t>миралинксе</a:t>
            </a:r>
            <a:r>
              <a:rPr lang="ru-RU" sz="2800" b="1" dirty="0"/>
              <a:t>.</a:t>
            </a:r>
          </a:p>
          <a:p>
            <a:endParaRPr lang="ru-RU" sz="2800" b="1" dirty="0" smtClean="0"/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67432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Кейс. Продвижение ссылками.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556792"/>
            <a:ext cx="86409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Как снимали санкции: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Сняли </a:t>
            </a:r>
            <a:r>
              <a:rPr lang="ru-RU" sz="2400" b="1" dirty="0"/>
              <a:t>все арендные ссылки (около 700-800), оставив 308 вечных ссылок в </a:t>
            </a:r>
            <a:r>
              <a:rPr lang="ru-RU" sz="2400" b="1" dirty="0" err="1"/>
              <a:t>pr.sape</a:t>
            </a:r>
            <a:r>
              <a:rPr lang="ru-RU" sz="2400" b="1" dirty="0"/>
              <a:t> и около 10 в </a:t>
            </a:r>
            <a:r>
              <a:rPr lang="ru-RU" sz="2400" b="1" dirty="0" err="1"/>
              <a:t>миралинксе</a:t>
            </a:r>
            <a:r>
              <a:rPr lang="ru-RU" sz="2400" b="1" dirty="0" smtClean="0"/>
              <a:t>.</a:t>
            </a:r>
          </a:p>
          <a:p>
            <a:endParaRPr lang="ru-RU" sz="2400" b="1" dirty="0"/>
          </a:p>
          <a:p>
            <a:pPr lvl="0"/>
            <a:r>
              <a:rPr lang="ru-RU" sz="2400" b="1" dirty="0" smtClean="0"/>
              <a:t>По основным </a:t>
            </a:r>
            <a:r>
              <a:rPr lang="ru-RU" sz="2400" b="1" dirty="0"/>
              <a:t>запросам:</a:t>
            </a:r>
            <a:br>
              <a:rPr lang="ru-RU" sz="2400" b="1" dirty="0"/>
            </a:br>
            <a:r>
              <a:rPr lang="ru-RU" sz="2400" b="1" dirty="0" smtClean="0"/>
              <a:t>такси </a:t>
            </a:r>
            <a:r>
              <a:rPr lang="ru-RU" sz="2400" b="1" dirty="0"/>
              <a:t>в аэропорт</a:t>
            </a:r>
            <a:br>
              <a:rPr lang="ru-RU" sz="2400" b="1" dirty="0"/>
            </a:br>
            <a:r>
              <a:rPr lang="ru-RU" sz="2400" b="1" dirty="0"/>
              <a:t>такси </a:t>
            </a:r>
            <a:r>
              <a:rPr lang="ru-RU" sz="2400" b="1" dirty="0" err="1"/>
              <a:t>домодедово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такси </a:t>
            </a:r>
            <a:r>
              <a:rPr lang="ru-RU" sz="2400" b="1" dirty="0" err="1"/>
              <a:t>шереметьево</a:t>
            </a:r>
            <a:endParaRPr lang="ru-RU" sz="2400" b="1" dirty="0"/>
          </a:p>
          <a:p>
            <a:r>
              <a:rPr lang="ru-RU" sz="2400" b="1" dirty="0" smtClean="0"/>
              <a:t>Ушел </a:t>
            </a:r>
            <a:r>
              <a:rPr lang="ru-RU" sz="2400" b="1" dirty="0"/>
              <a:t>на 21-22 </a:t>
            </a:r>
            <a:r>
              <a:rPr lang="ru-RU" sz="2400" b="1" dirty="0" smtClean="0"/>
              <a:t>место (</a:t>
            </a:r>
            <a:r>
              <a:rPr lang="ru-RU" sz="2400" b="1" dirty="0" err="1" smtClean="0"/>
              <a:t>Минусиснк</a:t>
            </a:r>
            <a:r>
              <a:rPr lang="ru-RU" sz="2400" b="1" dirty="0" smtClean="0"/>
              <a:t>).</a:t>
            </a:r>
            <a:endParaRPr lang="ru-RU" sz="2400" b="1" dirty="0"/>
          </a:p>
          <a:p>
            <a:r>
              <a:rPr lang="ru-RU" sz="2400" b="1" dirty="0" smtClean="0"/>
              <a:t>После выхода, оказался на - </a:t>
            </a:r>
            <a:r>
              <a:rPr lang="ru-RU" sz="2400" b="1" dirty="0"/>
              <a:t>15-18 </a:t>
            </a:r>
            <a:r>
              <a:rPr lang="ru-RU" sz="2400" b="1" dirty="0" smtClean="0"/>
              <a:t>местах. </a:t>
            </a:r>
            <a:r>
              <a:rPr lang="ru-RU" sz="2800" b="1" dirty="0" smtClean="0">
                <a:solidFill>
                  <a:srgbClr val="FF0000"/>
                </a:solidFill>
              </a:rPr>
              <a:t>Восстановление позиций?</a:t>
            </a: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0393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Кейс. Продвижение ссылками.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196752"/>
            <a:ext cx="806489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Как снимали санкции: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Сняли </a:t>
            </a:r>
            <a:r>
              <a:rPr lang="ru-RU" sz="2000" b="1" dirty="0"/>
              <a:t>все арендные ссылки (около 700-800), оставив 308 вечных ссылок в </a:t>
            </a:r>
            <a:r>
              <a:rPr lang="ru-RU" sz="2000" b="1" dirty="0" err="1"/>
              <a:t>pr.sape</a:t>
            </a:r>
            <a:r>
              <a:rPr lang="ru-RU" sz="2000" b="1" dirty="0"/>
              <a:t> и около 10 в </a:t>
            </a:r>
            <a:r>
              <a:rPr lang="ru-RU" sz="2000" b="1" dirty="0" err="1"/>
              <a:t>миралинксе</a:t>
            </a:r>
            <a:r>
              <a:rPr lang="ru-RU" sz="2000" b="1" dirty="0" smtClean="0"/>
              <a:t>.</a:t>
            </a:r>
          </a:p>
          <a:p>
            <a:endParaRPr lang="ru-RU" sz="2000" b="1" dirty="0"/>
          </a:p>
          <a:p>
            <a:pPr lvl="0"/>
            <a:r>
              <a:rPr lang="ru-RU" sz="2000" b="1" dirty="0" smtClean="0"/>
              <a:t>По основным </a:t>
            </a:r>
            <a:r>
              <a:rPr lang="ru-RU" sz="2000" b="1" dirty="0"/>
              <a:t>запросам:</a:t>
            </a:r>
            <a:br>
              <a:rPr lang="ru-RU" sz="2000" b="1" dirty="0"/>
            </a:br>
            <a:r>
              <a:rPr lang="ru-RU" sz="2000" b="1" dirty="0" smtClean="0"/>
              <a:t>такси </a:t>
            </a:r>
            <a:r>
              <a:rPr lang="ru-RU" sz="2000" b="1" dirty="0"/>
              <a:t>в аэропорт</a:t>
            </a:r>
            <a:br>
              <a:rPr lang="ru-RU" sz="2000" b="1" dirty="0"/>
            </a:br>
            <a:r>
              <a:rPr lang="ru-RU" sz="2000" b="1" dirty="0"/>
              <a:t>такси </a:t>
            </a:r>
            <a:r>
              <a:rPr lang="ru-RU" sz="2000" b="1" dirty="0" err="1"/>
              <a:t>домодедово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такси </a:t>
            </a:r>
            <a:r>
              <a:rPr lang="ru-RU" sz="2000" b="1" dirty="0" err="1"/>
              <a:t>шереметьево</a:t>
            </a:r>
            <a:endParaRPr lang="ru-RU" sz="2000" b="1" dirty="0"/>
          </a:p>
          <a:p>
            <a:r>
              <a:rPr lang="ru-RU" sz="2000" b="1" dirty="0" smtClean="0"/>
              <a:t>Ушел </a:t>
            </a:r>
            <a:r>
              <a:rPr lang="ru-RU" sz="2000" b="1" dirty="0"/>
              <a:t>на 21-22 </a:t>
            </a:r>
            <a:r>
              <a:rPr lang="ru-RU" sz="2000" b="1" dirty="0" smtClean="0"/>
              <a:t>место (</a:t>
            </a:r>
            <a:r>
              <a:rPr lang="ru-RU" sz="2000" b="1" dirty="0" err="1" smtClean="0"/>
              <a:t>Минусиснк</a:t>
            </a:r>
            <a:r>
              <a:rPr lang="ru-RU" sz="2000" b="1" dirty="0" smtClean="0"/>
              <a:t>).</a:t>
            </a:r>
            <a:endParaRPr lang="ru-RU" sz="2000" b="1" dirty="0"/>
          </a:p>
          <a:p>
            <a:r>
              <a:rPr lang="ru-RU" sz="2000" b="1" dirty="0" smtClean="0"/>
              <a:t>После выхода, оказался на - </a:t>
            </a:r>
            <a:r>
              <a:rPr lang="ru-RU" sz="2000" b="1" dirty="0"/>
              <a:t>15-18 </a:t>
            </a:r>
            <a:r>
              <a:rPr lang="ru-RU" sz="2000" b="1" dirty="0" smtClean="0"/>
              <a:t>местах. </a:t>
            </a:r>
            <a:r>
              <a:rPr lang="ru-RU" sz="2400" b="1" dirty="0" smtClean="0">
                <a:solidFill>
                  <a:srgbClr val="FF0000"/>
                </a:solidFill>
              </a:rPr>
              <a:t>Восстановление позиций?</a:t>
            </a: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Резкая агрессивная закупка ссылок на главную страницу с точным вхождением </a:t>
            </a:r>
            <a:r>
              <a:rPr lang="ru-RU" sz="2000" b="1" dirty="0" smtClean="0"/>
              <a:t>«такси </a:t>
            </a:r>
            <a:r>
              <a:rPr lang="ru-RU" sz="2000" b="1" dirty="0"/>
              <a:t>в </a:t>
            </a:r>
            <a:r>
              <a:rPr lang="ru-RU" sz="2000" b="1" dirty="0" smtClean="0"/>
              <a:t>аэропорт». Сайт вышел на ТОП-</a:t>
            </a:r>
            <a:r>
              <a:rPr lang="ru-RU" sz="2000" b="1" dirty="0" err="1" smtClean="0"/>
              <a:t>овые</a:t>
            </a:r>
            <a:r>
              <a:rPr lang="ru-RU" sz="2000" b="1" dirty="0" smtClean="0"/>
              <a:t> позиции. 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53878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Кейс. Продвижение ссылками.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556792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Динамика ссылок:</a:t>
            </a:r>
          </a:p>
          <a:p>
            <a:endParaRPr lang="ru-RU" sz="2400" b="1" dirty="0"/>
          </a:p>
          <a:p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</p:txBody>
      </p:sp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1043608" y="2420888"/>
            <a:ext cx="6714628" cy="307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4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Кейс. Продвижение ссылками.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556792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Динамика ссылок:</a:t>
            </a:r>
          </a:p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</p:txBody>
      </p:sp>
      <p:pic>
        <p:nvPicPr>
          <p:cNvPr id="8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1601787" y="2276871"/>
            <a:ext cx="6138565" cy="352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4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Кейс. Продвижение ссылками.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556792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Динамика ссылок, сторонние сервисы:</a:t>
            </a:r>
          </a:p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</p:txBody>
      </p:sp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539552" y="2229820"/>
            <a:ext cx="7776864" cy="386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8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Кейс. Продвижение ссылками.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556792"/>
            <a:ext cx="784887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Как размещали</a:t>
            </a:r>
            <a:r>
              <a:rPr lang="ru-RU" sz="2800" dirty="0" smtClean="0"/>
              <a:t>:</a:t>
            </a:r>
          </a:p>
          <a:p>
            <a:endParaRPr lang="ru-RU" sz="2800" dirty="0"/>
          </a:p>
          <a:p>
            <a:r>
              <a:rPr lang="ru-RU" sz="2800" dirty="0" smtClean="0"/>
              <a:t>В </a:t>
            </a:r>
            <a:r>
              <a:rPr lang="en-US" sz="2800" dirty="0" smtClean="0"/>
              <a:t>SAPE </a:t>
            </a:r>
            <a:r>
              <a:rPr lang="ru-RU" sz="2800" dirty="0" smtClean="0"/>
              <a:t>размещено </a:t>
            </a:r>
            <a:r>
              <a:rPr lang="ru-RU" sz="2800" dirty="0"/>
              <a:t>более 7500 ссылок. </a:t>
            </a:r>
          </a:p>
          <a:p>
            <a:pPr lvl="0"/>
            <a:r>
              <a:rPr lang="ru-RU" sz="2800" dirty="0"/>
              <a:t>П</a:t>
            </a:r>
            <a:r>
              <a:rPr lang="ru-RU" sz="2800" dirty="0" smtClean="0"/>
              <a:t>римерно </a:t>
            </a:r>
            <a:r>
              <a:rPr lang="ru-RU" sz="2800" dirty="0"/>
              <a:t>5800 ссылок разместил в один день </a:t>
            </a:r>
          </a:p>
          <a:p>
            <a:pPr lvl="0"/>
            <a:r>
              <a:rPr lang="ru-RU" sz="2800" dirty="0" smtClean="0"/>
              <a:t>Далее 1900 ссылок, </a:t>
            </a:r>
            <a:r>
              <a:rPr lang="ru-RU" sz="2800" b="1" dirty="0">
                <a:solidFill>
                  <a:srgbClr val="FF0000"/>
                </a:solidFill>
              </a:rPr>
              <a:t>самых </a:t>
            </a:r>
            <a:r>
              <a:rPr lang="ru-RU" sz="2800" b="1" dirty="0" smtClean="0">
                <a:solidFill>
                  <a:srgbClr val="FF0000"/>
                </a:solidFill>
              </a:rPr>
              <a:t>дешевых</a:t>
            </a:r>
            <a:r>
              <a:rPr lang="ru-RU" sz="2800" dirty="0" smtClean="0"/>
              <a:t>, </a:t>
            </a:r>
            <a:r>
              <a:rPr lang="ru-RU" sz="2800" dirty="0"/>
              <a:t>спустя 2-3 недели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  <a:p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6633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Кейс. Продвижение ссылками.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2467" y="1124744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53990" y="2708920"/>
            <a:ext cx="6552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Фильтр был </a:t>
            </a:r>
            <a:r>
              <a:rPr lang="ru-RU" sz="3600" dirty="0" smtClean="0"/>
              <a:t>снят </a:t>
            </a:r>
          </a:p>
          <a:p>
            <a:r>
              <a:rPr lang="ru-RU" sz="3600" dirty="0" smtClean="0"/>
              <a:t>Позиции низкие</a:t>
            </a:r>
            <a:endParaRPr lang="ru-RU" sz="3600" dirty="0"/>
          </a:p>
          <a:p>
            <a:r>
              <a:rPr lang="ru-RU" sz="3600" dirty="0" smtClean="0"/>
              <a:t>На </a:t>
            </a:r>
            <a:r>
              <a:rPr lang="ru-RU" sz="3600" dirty="0"/>
              <a:t>сайт снова купили </a:t>
            </a:r>
            <a:r>
              <a:rPr lang="ru-RU" sz="3600" dirty="0" smtClean="0"/>
              <a:t>ссылки</a:t>
            </a:r>
            <a:r>
              <a:rPr lang="ru-RU" sz="3600" dirty="0"/>
              <a:t>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53990" y="4707372"/>
            <a:ext cx="68741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Сайт вышел в ТОП и там присутствует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96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470025"/>
          </a:xfrm>
        </p:spPr>
        <p:txBody>
          <a:bodyPr/>
          <a:lstStyle/>
          <a:p>
            <a:r>
              <a:rPr lang="ru-RU" b="1" dirty="0"/>
              <a:t>Кто м</a:t>
            </a:r>
            <a:r>
              <a:rPr lang="ru-RU" b="1" dirty="0" smtClean="0"/>
              <a:t>ы</a:t>
            </a:r>
            <a:endParaRPr lang="ru-RU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6408712" cy="160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281434"/>
            <a:ext cx="85534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67644" y="1768923"/>
            <a:ext cx="7173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Wizard.Sape</a:t>
            </a:r>
            <a:r>
              <a:rPr lang="en-US" dirty="0" smtClean="0"/>
              <a:t> - c</a:t>
            </a:r>
            <a:r>
              <a:rPr lang="ru-RU" dirty="0" smtClean="0"/>
              <a:t>и</a:t>
            </a:r>
            <a:r>
              <a:rPr lang="en-US" dirty="0" smtClean="0"/>
              <a:t>c</a:t>
            </a:r>
            <a:r>
              <a:rPr lang="ru-RU" dirty="0" smtClean="0"/>
              <a:t>тема </a:t>
            </a:r>
            <a:r>
              <a:rPr lang="ru-RU" dirty="0"/>
              <a:t>автоматизации поискового продвижения сайтов </a:t>
            </a:r>
          </a:p>
        </p:txBody>
      </p:sp>
    </p:spTree>
    <p:extLst>
      <p:ext uri="{BB962C8B-B14F-4D97-AF65-F5344CB8AC3E}">
        <p14:creationId xmlns:p14="http://schemas.microsoft.com/office/powerpoint/2010/main" val="334952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Кейс. Продвижение ссылками.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77378"/>
            <a:ext cx="586950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6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Кейс. Продвижение ссылками.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2467" y="1124744"/>
            <a:ext cx="7848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Общение с Яндексом: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293053"/>
              </p:ext>
            </p:extLst>
          </p:nvPr>
        </p:nvGraphicFramePr>
        <p:xfrm>
          <a:off x="3707904" y="1484784"/>
          <a:ext cx="5200650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Лист" r:id="rId5" imgW="5200599" imgH="4895910" progId="Excel.Sheet.12">
                  <p:embed/>
                </p:oleObj>
              </mc:Choice>
              <mc:Fallback>
                <p:oleObj name="Лист" r:id="rId5" imgW="5200599" imgH="48959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07904" y="1484784"/>
                        <a:ext cx="5200650" cy="489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352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Кейс. Продвижение ссылками.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2467" y="1124744"/>
            <a:ext cx="7848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Общение с Яндексом: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287419"/>
              </p:ext>
            </p:extLst>
          </p:nvPr>
        </p:nvGraphicFramePr>
        <p:xfrm>
          <a:off x="3563888" y="1268760"/>
          <a:ext cx="520065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Лист" r:id="rId5" imgW="5200599" imgH="2876580" progId="Excel.Sheet.12">
                  <p:embed/>
                </p:oleObj>
              </mc:Choice>
              <mc:Fallback>
                <p:oleObj name="Лист" r:id="rId5" imgW="5200599" imgH="28765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63888" y="1268760"/>
                        <a:ext cx="5200650" cy="287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9512" y="2564904"/>
            <a:ext cx="3096344" cy="22159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Переобход</a:t>
            </a:r>
            <a:r>
              <a:rPr lang="ru-RU" dirty="0"/>
              <a:t> страниц сайтов автоматически</a:t>
            </a:r>
          </a:p>
          <a:p>
            <a:endParaRPr lang="ru-RU" dirty="0"/>
          </a:p>
          <a:p>
            <a:pPr algn="ctr"/>
            <a:r>
              <a:rPr lang="ru-RU" dirty="0"/>
              <a:t>зависит от многих факторов</a:t>
            </a:r>
          </a:p>
          <a:p>
            <a:endParaRPr lang="ru-RU" dirty="0"/>
          </a:p>
          <a:p>
            <a:r>
              <a:rPr lang="ru-RU" sz="2400" dirty="0"/>
              <a:t>сроков назвать не могу</a:t>
            </a:r>
          </a:p>
        </p:txBody>
      </p:sp>
    </p:spTree>
    <p:extLst>
      <p:ext uri="{BB962C8B-B14F-4D97-AF65-F5344CB8AC3E}">
        <p14:creationId xmlns:p14="http://schemas.microsoft.com/office/powerpoint/2010/main" val="208180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Кейс. Продвижение ссылками.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2467" y="1124744"/>
            <a:ext cx="7848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Общение с Яндексом: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686125"/>
              </p:ext>
            </p:extLst>
          </p:nvPr>
        </p:nvGraphicFramePr>
        <p:xfrm>
          <a:off x="5076056" y="1196752"/>
          <a:ext cx="3662288" cy="5185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Лист" r:id="rId5" imgW="5200599" imgH="7362900" progId="Excel.Sheet.12">
                  <p:embed/>
                </p:oleObj>
              </mc:Choice>
              <mc:Fallback>
                <p:oleObj name="Лист" r:id="rId5" imgW="5200599" imgH="7362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76056" y="1196752"/>
                        <a:ext cx="3662288" cy="5185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2048073"/>
            <a:ext cx="4572000" cy="33239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/>
              <a:t>по срокам сориентировать </a:t>
            </a:r>
            <a:r>
              <a:rPr lang="ru-RU" sz="2400" b="1" dirty="0"/>
              <a:t>не могу</a:t>
            </a:r>
          </a:p>
          <a:p>
            <a:endParaRPr lang="ru-RU" dirty="0"/>
          </a:p>
          <a:p>
            <a:r>
              <a:rPr lang="ru-RU" dirty="0"/>
              <a:t>информации </a:t>
            </a:r>
            <a:r>
              <a:rPr lang="ru-RU" sz="2400" b="1" dirty="0"/>
              <a:t>нет</a:t>
            </a:r>
            <a:endParaRPr lang="ru-RU" b="1" dirty="0"/>
          </a:p>
          <a:p>
            <a:endParaRPr lang="ru-RU" dirty="0"/>
          </a:p>
          <a:p>
            <a:r>
              <a:rPr lang="ru-RU" dirty="0"/>
              <a:t>примерных сроков предсказать </a:t>
            </a:r>
            <a:r>
              <a:rPr lang="ru-RU" sz="2400" b="1" dirty="0"/>
              <a:t>не можем</a:t>
            </a:r>
          </a:p>
          <a:p>
            <a:endParaRPr lang="ru-RU" dirty="0"/>
          </a:p>
          <a:p>
            <a:r>
              <a:rPr lang="ru-RU" dirty="0"/>
              <a:t>процесс снятия полностью автоматизирован</a:t>
            </a:r>
          </a:p>
          <a:p>
            <a:endParaRPr lang="ru-RU" dirty="0"/>
          </a:p>
          <a:p>
            <a:r>
              <a:rPr lang="ru-RU" dirty="0"/>
              <a:t>Повлиять </a:t>
            </a:r>
            <a:r>
              <a:rPr lang="ru-RU" sz="2400" b="1" dirty="0"/>
              <a:t>не можем</a:t>
            </a:r>
          </a:p>
        </p:txBody>
      </p:sp>
    </p:spTree>
    <p:extLst>
      <p:ext uri="{BB962C8B-B14F-4D97-AF65-F5344CB8AC3E}">
        <p14:creationId xmlns:p14="http://schemas.microsoft.com/office/powerpoint/2010/main" val="270019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Кейс. Продвижение ссылками.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2467" y="1124744"/>
            <a:ext cx="7848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Общение с Яндексом: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874198"/>
              </p:ext>
            </p:extLst>
          </p:nvPr>
        </p:nvGraphicFramePr>
        <p:xfrm>
          <a:off x="4716016" y="1060961"/>
          <a:ext cx="4233507" cy="547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Лист" r:id="rId5" imgW="5200599" imgH="6724620" progId="Excel.Sheet.12">
                  <p:embed/>
                </p:oleObj>
              </mc:Choice>
              <mc:Fallback>
                <p:oleObj name="Лист" r:id="rId5" imgW="5200599" imgH="67246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16016" y="1060961"/>
                        <a:ext cx="4233507" cy="547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9512" y="2276872"/>
            <a:ext cx="4392488" cy="21236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не совсем </a:t>
            </a:r>
            <a:r>
              <a:rPr lang="ru-RU" dirty="0"/>
              <a:t>правильная стратегия</a:t>
            </a:r>
          </a:p>
          <a:p>
            <a:endParaRPr lang="ru-RU" dirty="0"/>
          </a:p>
          <a:p>
            <a:r>
              <a:rPr lang="ru-RU" dirty="0"/>
              <a:t>вкладывайте </a:t>
            </a:r>
            <a:r>
              <a:rPr lang="ru-RU" sz="2000" b="1" dirty="0"/>
              <a:t>не</a:t>
            </a:r>
            <a:r>
              <a:rPr lang="ru-RU" dirty="0"/>
              <a:t> в ссылки</a:t>
            </a:r>
          </a:p>
          <a:p>
            <a:endParaRPr lang="ru-RU" dirty="0"/>
          </a:p>
          <a:p>
            <a:r>
              <a:rPr lang="ru-RU" dirty="0"/>
              <a:t>контент и </a:t>
            </a:r>
            <a:r>
              <a:rPr lang="ru-RU" dirty="0" err="1"/>
              <a:t>юзабилити</a:t>
            </a:r>
            <a:r>
              <a:rPr lang="ru-RU" dirty="0"/>
              <a:t> сайта</a:t>
            </a:r>
          </a:p>
          <a:p>
            <a:endParaRPr lang="ru-RU" dirty="0"/>
          </a:p>
          <a:p>
            <a:r>
              <a:rPr lang="ru-RU" sz="2000" b="1" dirty="0"/>
              <a:t>отказаться</a:t>
            </a:r>
            <a:r>
              <a:rPr lang="ru-RU" dirty="0"/>
              <a:t> от использования SEO-ссылок</a:t>
            </a:r>
          </a:p>
        </p:txBody>
      </p:sp>
    </p:spTree>
    <p:extLst>
      <p:ext uri="{BB962C8B-B14F-4D97-AF65-F5344CB8AC3E}">
        <p14:creationId xmlns:p14="http://schemas.microsoft.com/office/powerpoint/2010/main" val="85697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Кейс. Продвижение ссылками.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2467" y="1124744"/>
            <a:ext cx="7848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Общение с Яндексом: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523274"/>
              </p:ext>
            </p:extLst>
          </p:nvPr>
        </p:nvGraphicFramePr>
        <p:xfrm>
          <a:off x="3707904" y="1412776"/>
          <a:ext cx="5200650" cy="497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Лист" r:id="rId5" imgW="5200599" imgH="4972050" progId="Excel.Sheet.12">
                  <p:embed/>
                </p:oleObj>
              </mc:Choice>
              <mc:Fallback>
                <p:oleObj name="Лист" r:id="rId5" imgW="5200599" imgH="49720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07904" y="1412776"/>
                        <a:ext cx="5200650" cy="497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9512" y="2852936"/>
            <a:ext cx="3240360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Алгоритм внедряется постепенно</a:t>
            </a:r>
          </a:p>
          <a:p>
            <a:endParaRPr lang="ru-RU" dirty="0"/>
          </a:p>
          <a:p>
            <a:r>
              <a:rPr lang="ru-RU" dirty="0"/>
              <a:t>нерекомендуемые приёмы</a:t>
            </a:r>
          </a:p>
          <a:p>
            <a:endParaRPr lang="ru-RU" dirty="0"/>
          </a:p>
          <a:p>
            <a:r>
              <a:rPr lang="ru-RU" dirty="0"/>
              <a:t>не можем гарантировать</a:t>
            </a:r>
          </a:p>
        </p:txBody>
      </p:sp>
    </p:spTree>
    <p:extLst>
      <p:ext uri="{BB962C8B-B14F-4D97-AF65-F5344CB8AC3E}">
        <p14:creationId xmlns:p14="http://schemas.microsoft.com/office/powerpoint/2010/main" val="398575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Кейс. Продвижение ссылками.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88846" y="3140968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Биржевые </a:t>
            </a:r>
            <a:r>
              <a:rPr lang="ru-RU" sz="3600" dirty="0"/>
              <a:t>ссылки оказывают влияние на </a:t>
            </a:r>
            <a:r>
              <a:rPr lang="ru-RU" sz="3600" dirty="0" smtClean="0"/>
              <a:t>ранжирование.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9971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Статистика </a:t>
            </a:r>
            <a:r>
              <a:rPr lang="en-US" sz="3200" dirty="0" smtClean="0"/>
              <a:t>Wizard.Sape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0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270556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Статистика </a:t>
            </a:r>
            <a:r>
              <a:rPr lang="en-US" sz="3200" dirty="0" smtClean="0"/>
              <a:t>Wizard.Sape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1213407" y="1340768"/>
            <a:ext cx="6624736" cy="411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6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270556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Статистика </a:t>
            </a:r>
            <a:r>
              <a:rPr lang="en-US" sz="3200" dirty="0" smtClean="0"/>
              <a:t>Wizard.Sape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1115616" y="1308529"/>
            <a:ext cx="6624736" cy="41159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5616" y="5373216"/>
            <a:ext cx="67687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Снижение  арендных ссылок на -11</a:t>
            </a:r>
            <a:r>
              <a:rPr lang="ru-RU" dirty="0"/>
              <a:t>%, за последние 5 </a:t>
            </a:r>
            <a:r>
              <a:rPr lang="ru-RU" dirty="0" smtClean="0"/>
              <a:t>месяцев! </a:t>
            </a:r>
            <a:r>
              <a:rPr lang="ru-RU" dirty="0"/>
              <a:t>С</a:t>
            </a:r>
            <a:r>
              <a:rPr lang="ru-RU" dirty="0" smtClean="0"/>
              <a:t>редняя </a:t>
            </a:r>
            <a:r>
              <a:rPr lang="ru-RU" dirty="0"/>
              <a:t>цена ссылки выросла на </a:t>
            </a:r>
            <a:r>
              <a:rPr lang="ru-RU" sz="2400" dirty="0" smtClean="0">
                <a:solidFill>
                  <a:srgbClr val="FF0000"/>
                </a:solidFill>
              </a:rPr>
              <a:t>+18%!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44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Статистика </a:t>
            </a:r>
            <a:r>
              <a:rPr lang="en-US" sz="3200" dirty="0" smtClean="0"/>
              <a:t>Wizard.Sape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78092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Яндекс: </a:t>
            </a:r>
            <a:endParaRPr lang="ru-RU" sz="2000" dirty="0" smtClean="0"/>
          </a:p>
          <a:p>
            <a:pPr algn="ctr"/>
            <a:r>
              <a:rPr lang="ru-RU" sz="2000" dirty="0" smtClean="0"/>
              <a:t>"</a:t>
            </a:r>
            <a:r>
              <a:rPr lang="ru-RU" sz="2000" dirty="0"/>
              <a:t>SEO-ссылки не оказывают влияния на ранжирование, смело снимайте все!"</a:t>
            </a:r>
          </a:p>
        </p:txBody>
      </p:sp>
    </p:spTree>
    <p:extLst>
      <p:ext uri="{BB962C8B-B14F-4D97-AF65-F5344CB8AC3E}">
        <p14:creationId xmlns:p14="http://schemas.microsoft.com/office/powerpoint/2010/main" val="224343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/>
              <a:t>Альтернативные источники ссылок для сайта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484784"/>
            <a:ext cx="70567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err="1"/>
              <a:t>Крауд</a:t>
            </a:r>
            <a:r>
              <a:rPr lang="ru-RU" sz="3200" dirty="0"/>
              <a:t>-ссылки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Каталоги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Рейтинги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Пресс-релизы, статьи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Видео-хостинги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Социальные сети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Личные или корпоративные блоги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Рассылки</a:t>
            </a:r>
          </a:p>
        </p:txBody>
      </p:sp>
    </p:spTree>
    <p:extLst>
      <p:ext uri="{BB962C8B-B14F-4D97-AF65-F5344CB8AC3E}">
        <p14:creationId xmlns:p14="http://schemas.microsoft.com/office/powerpoint/2010/main" val="28813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270556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err="1"/>
              <a:t>Крауд</a:t>
            </a:r>
            <a:r>
              <a:rPr lang="ru-RU" sz="3200" dirty="0"/>
              <a:t>-ссылки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02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270556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err="1"/>
              <a:t>Крауд</a:t>
            </a:r>
            <a:r>
              <a:rPr lang="ru-RU" sz="3200" dirty="0"/>
              <a:t>-ссылки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1043608" y="1556792"/>
            <a:ext cx="734481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8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270556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err="1"/>
              <a:t>Крауд</a:t>
            </a:r>
            <a:r>
              <a:rPr lang="ru-RU" sz="3200" dirty="0"/>
              <a:t>-ссылки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83123" y="2852936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Покупают </a:t>
            </a:r>
            <a:r>
              <a:rPr lang="ru-RU" dirty="0" err="1"/>
              <a:t>крауд</a:t>
            </a:r>
            <a:r>
              <a:rPr lang="ru-RU" dirty="0"/>
              <a:t>-ссылки и наращивают </a:t>
            </a:r>
            <a:r>
              <a:rPr lang="ru-RU" dirty="0" smtClean="0"/>
              <a:t>арендные ссылки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Покупают </a:t>
            </a:r>
            <a:r>
              <a:rPr lang="ru-RU" dirty="0" err="1"/>
              <a:t>крауд</a:t>
            </a:r>
            <a:r>
              <a:rPr lang="ru-RU" dirty="0"/>
              <a:t>-ссылки и снижают арендные ссылки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Покупают </a:t>
            </a:r>
            <a:r>
              <a:rPr lang="ru-RU" dirty="0"/>
              <a:t>только </a:t>
            </a:r>
            <a:r>
              <a:rPr lang="ru-RU" dirty="0" err="1"/>
              <a:t>каруд</a:t>
            </a:r>
            <a:r>
              <a:rPr lang="ru-RU" dirty="0"/>
              <a:t>-ссылки</a:t>
            </a:r>
          </a:p>
        </p:txBody>
      </p:sp>
    </p:spTree>
    <p:extLst>
      <p:ext uri="{BB962C8B-B14F-4D97-AF65-F5344CB8AC3E}">
        <p14:creationId xmlns:p14="http://schemas.microsoft.com/office/powerpoint/2010/main" val="18725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270556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err="1"/>
              <a:t>Крауд</a:t>
            </a:r>
            <a:r>
              <a:rPr lang="ru-RU" sz="3200" dirty="0"/>
              <a:t>-ссылки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97088"/>
            <a:ext cx="8229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19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/>
              <a:t>Подключить </a:t>
            </a:r>
            <a:r>
              <a:rPr lang="ru-RU" sz="3200" dirty="0" err="1" smtClean="0"/>
              <a:t>крауд</a:t>
            </a:r>
            <a:r>
              <a:rPr lang="ru-RU" sz="3200" dirty="0" smtClean="0"/>
              <a:t>-ссылки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3568" y="1484784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b="1" dirty="0" smtClean="0"/>
          </a:p>
          <a:p>
            <a:pPr algn="ctr"/>
            <a:r>
              <a:rPr lang="ru-RU" b="1" dirty="0" smtClean="0"/>
              <a:t>Код: </a:t>
            </a:r>
            <a:r>
              <a:rPr lang="en-US" sz="7200" b="1" dirty="0" err="1" smtClean="0">
                <a:solidFill>
                  <a:schemeClr val="accent6">
                    <a:lumMod val="75000"/>
                  </a:schemeClr>
                </a:solidFill>
              </a:rPr>
              <a:t>Allintopconf</a:t>
            </a:r>
            <a:endParaRPr lang="en-US" sz="72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b="1" dirty="0"/>
          </a:p>
          <a:p>
            <a:r>
              <a:rPr lang="ru-RU" dirty="0">
                <a:hlinkClick r:id="rId4"/>
              </a:rPr>
              <a:t>www.seowizard.ru/promocodes</a:t>
            </a:r>
            <a:r>
              <a:rPr lang="ru-RU" dirty="0" smtClean="0">
                <a:hlinkClick r:id="rId4"/>
              </a:rPr>
              <a:t>/</a:t>
            </a:r>
            <a:r>
              <a:rPr lang="ru-RU" dirty="0" smtClean="0"/>
              <a:t> - страница активации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Активировать до </a:t>
            </a:r>
            <a:r>
              <a:rPr lang="ru-RU" dirty="0" smtClean="0"/>
              <a:t>02.03.2016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66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Статистика </a:t>
            </a:r>
            <a:r>
              <a:rPr lang="en-US" sz="3200" dirty="0" smtClean="0"/>
              <a:t>Wizard.Sape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412776"/>
            <a:ext cx="8491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Анализ минусинских сайтов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Рекомендации для СТАРЫХ доменов. Больше 1 года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14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Статистика </a:t>
            </a:r>
            <a:r>
              <a:rPr lang="en-US" sz="3200" dirty="0" smtClean="0"/>
              <a:t>Wizard.Sape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412776"/>
            <a:ext cx="8491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Минусинск (2016)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Рекомендации для СТАРЫХ доменов. Больше 1 года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70" y="2820094"/>
            <a:ext cx="8010976" cy="204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99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Статистика </a:t>
            </a:r>
            <a:r>
              <a:rPr lang="en-US" sz="3200" dirty="0" smtClean="0"/>
              <a:t>Wizard.Sape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412776"/>
            <a:ext cx="8491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Минусинск (2016)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Рекомендации для СТАРЫХ доменов. Больше 1 года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70" y="2820094"/>
            <a:ext cx="8010976" cy="204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70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Статистика </a:t>
            </a:r>
            <a:r>
              <a:rPr lang="en-US" sz="3200" dirty="0" smtClean="0"/>
              <a:t>Sape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412776"/>
            <a:ext cx="8491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30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История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88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4313" y="357189"/>
            <a:ext cx="9144000" cy="7143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dirty="0" smtClean="0">
                <a:solidFill>
                  <a:srgbClr val="6798BA"/>
                </a:solidFill>
                <a:latin typeface="Verdana" panose="020B0604030504040204" pitchFamily="34" charset="0"/>
                <a:ea typeface="+mj-ea"/>
                <a:cs typeface="+mj-cs"/>
              </a:rPr>
              <a:t>Популярность классических и вечных ссылок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rgbClr val="6798BA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49" y="1587555"/>
            <a:ext cx="8190569" cy="388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37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4313" y="357189"/>
            <a:ext cx="9144000" cy="7143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dirty="0" smtClean="0">
                <a:solidFill>
                  <a:srgbClr val="6798BA"/>
                </a:solidFill>
                <a:latin typeface="Verdana" panose="020B0604030504040204" pitchFamily="34" charset="0"/>
                <a:ea typeface="+mj-ea"/>
                <a:cs typeface="+mj-cs"/>
              </a:rPr>
              <a:t>Популярность социальных</a:t>
            </a:r>
            <a:r>
              <a:rPr lang="en-US" sz="2600" dirty="0" smtClean="0">
                <a:solidFill>
                  <a:srgbClr val="6798BA"/>
                </a:solidFill>
                <a:latin typeface="Verdana" panose="020B0604030504040204" pitchFamily="34" charset="0"/>
                <a:ea typeface="+mj-ea"/>
                <a:cs typeface="+mj-cs"/>
              </a:rPr>
              <a:t> </a:t>
            </a:r>
            <a:r>
              <a:rPr lang="ru-RU" sz="2600" dirty="0" smtClean="0">
                <a:solidFill>
                  <a:srgbClr val="6798BA"/>
                </a:solidFill>
                <a:latin typeface="Verdana" panose="020B0604030504040204" pitchFamily="34" charset="0"/>
                <a:ea typeface="+mj-ea"/>
                <a:cs typeface="+mj-cs"/>
              </a:rPr>
              <a:t>и </a:t>
            </a:r>
            <a:r>
              <a:rPr lang="ru-RU" sz="2600" dirty="0" err="1" smtClean="0">
                <a:solidFill>
                  <a:srgbClr val="6798BA"/>
                </a:solidFill>
                <a:latin typeface="Verdana" panose="020B0604030504040204" pitchFamily="34" charset="0"/>
                <a:ea typeface="+mj-ea"/>
                <a:cs typeface="+mj-cs"/>
              </a:rPr>
              <a:t>крауд</a:t>
            </a:r>
            <a:r>
              <a:rPr lang="ru-RU" sz="2600" dirty="0" smtClean="0">
                <a:solidFill>
                  <a:srgbClr val="6798BA"/>
                </a:solidFill>
                <a:latin typeface="Verdana" panose="020B0604030504040204" pitchFamily="34" charset="0"/>
                <a:ea typeface="+mj-ea"/>
                <a:cs typeface="+mj-cs"/>
              </a:rPr>
              <a:t> ссылок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rgbClr val="6798BA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387367"/>
            <a:ext cx="8648700" cy="272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34662" y="1781503"/>
            <a:ext cx="1418897" cy="2680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46582" y="4698125"/>
            <a:ext cx="3050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700% </a:t>
            </a:r>
            <a:r>
              <a:rPr lang="ru-RU" sz="4800" dirty="0" smtClean="0"/>
              <a:t>рост!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18246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4313" y="357189"/>
            <a:ext cx="9144000" cy="7143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noProof="0" dirty="0" smtClean="0">
                <a:solidFill>
                  <a:srgbClr val="6798BA"/>
                </a:solidFill>
                <a:latin typeface="Verdana" panose="020B0604030504040204" pitchFamily="34" charset="0"/>
                <a:ea typeface="+mj-ea"/>
                <a:cs typeface="+mj-cs"/>
              </a:rPr>
              <a:t>Общая популярность ссылок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rgbClr val="6798BA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" y="1766888"/>
            <a:ext cx="84677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01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4313" y="357189"/>
            <a:ext cx="9144000" cy="7143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noProof="0" dirty="0" smtClean="0">
                <a:solidFill>
                  <a:srgbClr val="6798BA"/>
                </a:solidFill>
                <a:latin typeface="Verdana" panose="020B0604030504040204" pitchFamily="34" charset="0"/>
                <a:ea typeface="+mj-ea"/>
                <a:cs typeface="+mj-cs"/>
              </a:rPr>
              <a:t>Общая популярность ссылок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rgbClr val="6798BA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56118" y="1591826"/>
            <a:ext cx="268695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600" b="1" dirty="0" smtClean="0">
                <a:solidFill>
                  <a:srgbClr val="FF0000"/>
                </a:solidFill>
              </a:rPr>
              <a:t>- </a:t>
            </a:r>
            <a:r>
              <a:rPr lang="en-US" sz="19600" b="1" dirty="0" smtClean="0">
                <a:solidFill>
                  <a:srgbClr val="FF0000"/>
                </a:solidFill>
              </a:rPr>
              <a:t>?</a:t>
            </a:r>
            <a:endParaRPr lang="ru-RU" sz="196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http://dynamicmarketing.ru/wp-content/uploads/2015/04/1-%D0%A4%D0%B0%D0%BA%D1%82%D0%BE%D1%80%D1%8B-%D1%80%D0%B0%D0%BD%D0%B6%D0%B8%D1%80%D0%BE%D0%B2%D0%B0%D0%BD%D0%B8%D1%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37" y="1338865"/>
            <a:ext cx="523875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65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4313" y="357189"/>
            <a:ext cx="9144000" cy="7143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noProof="0" dirty="0" smtClean="0">
                <a:solidFill>
                  <a:srgbClr val="6798BA"/>
                </a:solidFill>
                <a:latin typeface="Verdana" panose="020B0604030504040204" pitchFamily="34" charset="0"/>
                <a:ea typeface="+mj-ea"/>
                <a:cs typeface="+mj-cs"/>
              </a:rPr>
              <a:t>Диктатура поисковых систем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rgbClr val="6798BA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60937"/>
            <a:ext cx="11404069" cy="385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06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4313" y="357189"/>
            <a:ext cx="9144000" cy="7143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noProof="0" dirty="0" smtClean="0">
                <a:solidFill>
                  <a:srgbClr val="6798BA"/>
                </a:solidFill>
                <a:latin typeface="Verdana" panose="020B0604030504040204" pitchFamily="34" charset="0"/>
                <a:ea typeface="+mj-ea"/>
                <a:cs typeface="+mj-cs"/>
              </a:rPr>
              <a:t>Альтернативные источники роста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rgbClr val="6798BA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213945"/>
            <a:ext cx="60524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ru-RU" sz="3600" dirty="0" smtClean="0"/>
              <a:t> Естественные ссылки</a:t>
            </a:r>
          </a:p>
          <a:p>
            <a:pPr marL="342900" indent="-342900">
              <a:buAutoNum type="arabicParenR"/>
            </a:pPr>
            <a:r>
              <a:rPr lang="ru-RU" sz="3600" dirty="0"/>
              <a:t> </a:t>
            </a:r>
            <a:r>
              <a:rPr lang="ru-RU" sz="3600" dirty="0" smtClean="0"/>
              <a:t>Развитие бренда через </a:t>
            </a:r>
            <a:r>
              <a:rPr lang="en-US" sz="3600" dirty="0" smtClean="0"/>
              <a:t>SEO</a:t>
            </a:r>
            <a:endParaRPr lang="ru-RU" sz="3600" dirty="0" smtClean="0"/>
          </a:p>
          <a:p>
            <a:pPr marL="342900" indent="-342900">
              <a:buAutoNum type="arabicParenR"/>
            </a:pPr>
            <a:r>
              <a:rPr lang="ru-RU" sz="3600" dirty="0" smtClean="0"/>
              <a:t> Мобильные версии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2671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4313" y="357189"/>
            <a:ext cx="9144000" cy="7143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noProof="0" dirty="0" smtClean="0">
                <a:solidFill>
                  <a:srgbClr val="6798BA"/>
                </a:solidFill>
                <a:latin typeface="Verdana" panose="020B0604030504040204" pitchFamily="34" charset="0"/>
                <a:ea typeface="+mj-ea"/>
                <a:cs typeface="+mj-cs"/>
              </a:rPr>
              <a:t>Развитие бренда через </a:t>
            </a:r>
            <a:r>
              <a:rPr lang="en-US" sz="2600" noProof="0" dirty="0" smtClean="0">
                <a:solidFill>
                  <a:srgbClr val="6798BA"/>
                </a:solidFill>
                <a:latin typeface="Verdana" panose="020B0604030504040204" pitchFamily="34" charset="0"/>
                <a:ea typeface="+mj-ea"/>
                <a:cs typeface="+mj-cs"/>
              </a:rPr>
              <a:t>SEO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rgbClr val="6798BA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313" y="1213945"/>
            <a:ext cx="7974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 1) Статьи на </a:t>
            </a:r>
            <a:r>
              <a:rPr lang="ru-RU" sz="3600" b="1" dirty="0" smtClean="0"/>
              <a:t>солидных</a:t>
            </a:r>
            <a:r>
              <a:rPr lang="ru-RU" sz="3600" dirty="0" smtClean="0"/>
              <a:t> ресурсах </a:t>
            </a:r>
            <a:r>
              <a:rPr lang="ru-RU" sz="2800" dirty="0" smtClean="0"/>
              <a:t>(трафик)</a:t>
            </a:r>
          </a:p>
        </p:txBody>
      </p:sp>
    </p:spTree>
    <p:extLst>
      <p:ext uri="{BB962C8B-B14F-4D97-AF65-F5344CB8AC3E}">
        <p14:creationId xmlns:p14="http://schemas.microsoft.com/office/powerpoint/2010/main" val="312586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4313" y="357189"/>
            <a:ext cx="9144000" cy="7143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noProof="0" dirty="0" smtClean="0">
                <a:solidFill>
                  <a:srgbClr val="6798BA"/>
                </a:solidFill>
                <a:latin typeface="Verdana" panose="020B0604030504040204" pitchFamily="34" charset="0"/>
                <a:ea typeface="+mj-ea"/>
                <a:cs typeface="+mj-cs"/>
              </a:rPr>
              <a:t>Статьи на солидных ресурсах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rgbClr val="6798BA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</a:endParaRPr>
          </a:p>
        </p:txBody>
      </p:sp>
      <p:pic>
        <p:nvPicPr>
          <p:cNvPr id="14340" name="Picture 4" descr="http://blog.sape.ru/wp-content/uploads/2015/05/1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837" y="929675"/>
            <a:ext cx="3265542" cy="559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07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4313" y="357189"/>
            <a:ext cx="9144000" cy="7143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noProof="0" dirty="0" smtClean="0">
                <a:solidFill>
                  <a:srgbClr val="6798BA"/>
                </a:solidFill>
                <a:latin typeface="Verdana" panose="020B0604030504040204" pitchFamily="34" charset="0"/>
                <a:ea typeface="+mj-ea"/>
                <a:cs typeface="+mj-cs"/>
              </a:rPr>
              <a:t>Статьи на солидных ресурсах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rgbClr val="6798BA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4" y="995244"/>
            <a:ext cx="6384870" cy="521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81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4313" y="357189"/>
            <a:ext cx="9144000" cy="7143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noProof="0" dirty="0" smtClean="0">
                <a:solidFill>
                  <a:srgbClr val="6798BA"/>
                </a:solidFill>
                <a:latin typeface="Verdana" panose="020B0604030504040204" pitchFamily="34" charset="0"/>
                <a:ea typeface="+mj-ea"/>
                <a:cs typeface="+mj-cs"/>
              </a:rPr>
              <a:t>Развитие бренда</a:t>
            </a:r>
            <a:r>
              <a:rPr lang="en-US" sz="2600" noProof="0" dirty="0" smtClean="0">
                <a:solidFill>
                  <a:srgbClr val="6798BA"/>
                </a:solidFill>
                <a:latin typeface="Verdana" panose="020B0604030504040204" pitchFamily="34" charset="0"/>
                <a:ea typeface="+mj-ea"/>
                <a:cs typeface="+mj-cs"/>
              </a:rPr>
              <a:t> </a:t>
            </a:r>
            <a:r>
              <a:rPr lang="ru-RU" sz="2600" noProof="0" dirty="0" smtClean="0">
                <a:solidFill>
                  <a:srgbClr val="6798BA"/>
                </a:solidFill>
                <a:latin typeface="Verdana" panose="020B0604030504040204" pitchFamily="34" charset="0"/>
                <a:ea typeface="+mj-ea"/>
                <a:cs typeface="+mj-cs"/>
              </a:rPr>
              <a:t>через </a:t>
            </a:r>
            <a:r>
              <a:rPr lang="en-US" sz="2600" noProof="0" dirty="0" smtClean="0">
                <a:solidFill>
                  <a:srgbClr val="6798BA"/>
                </a:solidFill>
                <a:latin typeface="Verdana" panose="020B0604030504040204" pitchFamily="34" charset="0"/>
                <a:ea typeface="+mj-ea"/>
                <a:cs typeface="+mj-cs"/>
              </a:rPr>
              <a:t>SEO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rgbClr val="6798BA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313" y="1213945"/>
            <a:ext cx="79740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 1) Статьи на </a:t>
            </a:r>
            <a:r>
              <a:rPr lang="ru-RU" sz="3600" b="1" dirty="0" smtClean="0"/>
              <a:t>солидных</a:t>
            </a:r>
            <a:r>
              <a:rPr lang="ru-RU" sz="3600" dirty="0" smtClean="0"/>
              <a:t> ресурсах </a:t>
            </a:r>
            <a:r>
              <a:rPr lang="ru-RU" sz="2800" dirty="0" smtClean="0"/>
              <a:t>(трафик)</a:t>
            </a:r>
          </a:p>
          <a:p>
            <a:r>
              <a:rPr lang="ru-RU" sz="3600" dirty="0" smtClean="0"/>
              <a:t> 2) Контент маркетинг</a:t>
            </a:r>
          </a:p>
        </p:txBody>
      </p:sp>
    </p:spTree>
    <p:extLst>
      <p:ext uri="{BB962C8B-B14F-4D97-AF65-F5344CB8AC3E}">
        <p14:creationId xmlns:p14="http://schemas.microsoft.com/office/powerpoint/2010/main" val="357769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История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132856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2013 год - отключение влияния ссылок на ранжирование </a:t>
            </a:r>
            <a:r>
              <a:rPr lang="ru-RU" sz="2000" b="1" dirty="0" smtClean="0"/>
              <a:t>сайтов. В Москве, в ряде тематик.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6864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4313" y="357189"/>
            <a:ext cx="9144000" cy="7143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noProof="0" dirty="0" smtClean="0">
                <a:solidFill>
                  <a:srgbClr val="6798BA"/>
                </a:solidFill>
                <a:latin typeface="Verdana" panose="020B0604030504040204" pitchFamily="34" charset="0"/>
                <a:ea typeface="+mj-ea"/>
                <a:cs typeface="+mj-cs"/>
              </a:rPr>
              <a:t>Развитие бренда</a:t>
            </a:r>
            <a:r>
              <a:rPr lang="en-US" sz="2600" noProof="0" dirty="0" smtClean="0">
                <a:solidFill>
                  <a:srgbClr val="6798BA"/>
                </a:solidFill>
                <a:latin typeface="Verdana" panose="020B0604030504040204" pitchFamily="34" charset="0"/>
                <a:ea typeface="+mj-ea"/>
                <a:cs typeface="+mj-cs"/>
              </a:rPr>
              <a:t> </a:t>
            </a:r>
            <a:r>
              <a:rPr lang="ru-RU" sz="2600" noProof="0" dirty="0" smtClean="0">
                <a:solidFill>
                  <a:srgbClr val="6798BA"/>
                </a:solidFill>
                <a:latin typeface="Verdana" panose="020B0604030504040204" pitchFamily="34" charset="0"/>
                <a:ea typeface="+mj-ea"/>
                <a:cs typeface="+mj-cs"/>
              </a:rPr>
              <a:t>через </a:t>
            </a:r>
            <a:r>
              <a:rPr lang="en-US" sz="2600" noProof="0" dirty="0" smtClean="0">
                <a:solidFill>
                  <a:srgbClr val="6798BA"/>
                </a:solidFill>
                <a:latin typeface="Verdana" panose="020B0604030504040204" pitchFamily="34" charset="0"/>
                <a:ea typeface="+mj-ea"/>
                <a:cs typeface="+mj-cs"/>
              </a:rPr>
              <a:t>SEO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rgbClr val="6798BA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313" y="1213945"/>
            <a:ext cx="79740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 1) Статьи на </a:t>
            </a:r>
            <a:r>
              <a:rPr lang="ru-RU" sz="3600" b="1" dirty="0" smtClean="0"/>
              <a:t>солидных</a:t>
            </a:r>
            <a:r>
              <a:rPr lang="ru-RU" sz="3600" dirty="0" smtClean="0"/>
              <a:t> ресурсах </a:t>
            </a:r>
            <a:r>
              <a:rPr lang="ru-RU" sz="2800" dirty="0" smtClean="0"/>
              <a:t>(трафик)</a:t>
            </a:r>
          </a:p>
          <a:p>
            <a:r>
              <a:rPr lang="ru-RU" sz="3600" dirty="0" smtClean="0"/>
              <a:t> 2) Контент маркетинг</a:t>
            </a:r>
          </a:p>
          <a:p>
            <a:r>
              <a:rPr lang="ru-RU" sz="3600" dirty="0" smtClean="0"/>
              <a:t> 3) </a:t>
            </a:r>
            <a:r>
              <a:rPr lang="en-US" sz="3600" dirty="0" smtClean="0"/>
              <a:t>Instagram, </a:t>
            </a:r>
            <a:r>
              <a:rPr lang="en-US" sz="3600" dirty="0" err="1" smtClean="0"/>
              <a:t>Youtube</a:t>
            </a:r>
            <a:r>
              <a:rPr lang="en-US" sz="3600" dirty="0" smtClean="0"/>
              <a:t> </a:t>
            </a:r>
            <a:endParaRPr lang="ru-RU" sz="36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570" y="3141691"/>
            <a:ext cx="4710864" cy="295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39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4313" y="357189"/>
            <a:ext cx="9144000" cy="7143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noProof="0" dirty="0" smtClean="0">
                <a:solidFill>
                  <a:srgbClr val="6798BA"/>
                </a:solidFill>
                <a:latin typeface="Verdana" panose="020B0604030504040204" pitchFamily="34" charset="0"/>
                <a:ea typeface="+mj-ea"/>
                <a:cs typeface="+mj-cs"/>
              </a:rPr>
              <a:t>Развитие бренда (по данным </a:t>
            </a:r>
            <a:r>
              <a:rPr lang="en-US" sz="2600" noProof="0" dirty="0" err="1" smtClean="0">
                <a:solidFill>
                  <a:srgbClr val="6798BA"/>
                </a:solidFill>
                <a:latin typeface="Verdana" panose="020B0604030504040204" pitchFamily="34" charset="0"/>
                <a:ea typeface="+mj-ea"/>
                <a:cs typeface="+mj-cs"/>
              </a:rPr>
              <a:t>PR.sape</a:t>
            </a:r>
            <a:r>
              <a:rPr lang="en-US" sz="2600" noProof="0" dirty="0" smtClean="0">
                <a:solidFill>
                  <a:srgbClr val="6798BA"/>
                </a:solidFill>
                <a:latin typeface="Verdana" panose="020B0604030504040204" pitchFamily="34" charset="0"/>
                <a:ea typeface="+mj-ea"/>
                <a:cs typeface="+mj-cs"/>
              </a:rPr>
              <a:t>)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rgbClr val="6798BA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197" y="1213945"/>
            <a:ext cx="850168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Формат «Обзор»: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Рост </a:t>
            </a:r>
            <a:r>
              <a:rPr lang="ru-RU" sz="3600" dirty="0"/>
              <a:t>популярности </a:t>
            </a:r>
            <a:r>
              <a:rPr lang="ru-RU" sz="3600" b="1" dirty="0" smtClean="0"/>
              <a:t>на </a:t>
            </a:r>
            <a:r>
              <a:rPr lang="ru-RU" sz="3600" b="1" dirty="0"/>
              <a:t>42%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/>
              <a:t>Средняя </a:t>
            </a:r>
            <a:r>
              <a:rPr lang="ru-RU" sz="3600" dirty="0" smtClean="0"/>
              <a:t>цена </a:t>
            </a:r>
            <a:r>
              <a:rPr lang="ru-RU" sz="3600" dirty="0"/>
              <a:t>возросла </a:t>
            </a:r>
            <a:r>
              <a:rPr lang="ru-RU" sz="3600" b="1" dirty="0"/>
              <a:t>на 21%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Дорогих обзоров стало больше на </a:t>
            </a:r>
            <a:r>
              <a:rPr lang="ru-RU" sz="3600" b="1" dirty="0"/>
              <a:t>54% </a:t>
            </a:r>
            <a:endParaRPr lang="ru-RU" sz="3600" b="1" dirty="0" smtClean="0"/>
          </a:p>
          <a:p>
            <a:r>
              <a:rPr lang="ru-RU" sz="3600" b="1" dirty="0" smtClean="0"/>
              <a:t>	 </a:t>
            </a:r>
            <a:r>
              <a:rPr lang="ru-RU" sz="2800" dirty="0" smtClean="0"/>
              <a:t>(</a:t>
            </a:r>
            <a:r>
              <a:rPr lang="ru-RU" sz="2800" dirty="0"/>
              <a:t>стоимость от </a:t>
            </a:r>
            <a:r>
              <a:rPr lang="ru-RU" sz="2800" dirty="0" smtClean="0"/>
              <a:t>500++ </a:t>
            </a:r>
            <a:r>
              <a:rPr lang="ru-RU" sz="2800" dirty="0"/>
              <a:t>рублей)</a:t>
            </a:r>
          </a:p>
          <a:p>
            <a:pPr marL="342900" indent="-342900">
              <a:buAutoNum type="arabicParenR"/>
            </a:pP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988675" y="6035711"/>
            <a:ext cx="5060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*По </a:t>
            </a:r>
            <a:r>
              <a:rPr lang="ru-RU" dirty="0"/>
              <a:t>данным за год с </a:t>
            </a:r>
            <a:r>
              <a:rPr lang="ru-RU" b="1" dirty="0"/>
              <a:t>ноября 2014 по </a:t>
            </a:r>
            <a:r>
              <a:rPr lang="ru-RU" b="1" dirty="0" smtClean="0"/>
              <a:t>ноябрь 2015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2309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4313" y="357189"/>
            <a:ext cx="9144000" cy="7143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dirty="0" smtClean="0">
                <a:solidFill>
                  <a:srgbClr val="6798BA"/>
                </a:solidFill>
                <a:latin typeface="Verdana" panose="020B0604030504040204" pitchFamily="34" charset="0"/>
                <a:ea typeface="+mj-ea"/>
                <a:cs typeface="+mj-cs"/>
              </a:rPr>
              <a:t>Исследование по проектам</a:t>
            </a:r>
            <a:r>
              <a:rPr lang="en-US" sz="2600" dirty="0" smtClean="0">
                <a:solidFill>
                  <a:srgbClr val="6798BA"/>
                </a:solidFill>
                <a:latin typeface="Verdana" panose="020B0604030504040204" pitchFamily="34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rgbClr val="6798BA"/>
                </a:solidFill>
                <a:latin typeface="Verdana" panose="020B0604030504040204" pitchFamily="34" charset="0"/>
                <a:ea typeface="+mj-ea"/>
                <a:cs typeface="+mj-cs"/>
              </a:rPr>
              <a:t>Sape</a:t>
            </a:r>
            <a:r>
              <a:rPr lang="ru-RU" sz="2600" dirty="0" smtClean="0">
                <a:solidFill>
                  <a:srgbClr val="6798BA"/>
                </a:solidFill>
                <a:latin typeface="Verdana" panose="020B0604030504040204" pitchFamily="34" charset="0"/>
                <a:ea typeface="+mj-ea"/>
                <a:cs typeface="+mj-cs"/>
              </a:rPr>
              <a:t> 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rgbClr val="6798BA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197" y="1213945"/>
            <a:ext cx="82810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/>
              <a:t>15000 </a:t>
            </a:r>
            <a:r>
              <a:rPr lang="ru-RU" sz="3600" b="1" dirty="0" smtClean="0"/>
              <a:t>проектов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Отслеживание динамики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     </a:t>
            </a:r>
            <a:r>
              <a:rPr lang="ru-RU" sz="3600" b="1" dirty="0" smtClean="0"/>
              <a:t>с июля по ноябрь 2015</a:t>
            </a:r>
          </a:p>
          <a:p>
            <a:endParaRPr lang="ru-RU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От </a:t>
            </a:r>
            <a:r>
              <a:rPr lang="ru-RU" sz="3600" b="1" dirty="0" smtClean="0"/>
              <a:t>5 до 40 </a:t>
            </a:r>
            <a:r>
              <a:rPr lang="ru-RU" sz="3600" dirty="0" smtClean="0"/>
              <a:t>пунктов роста по 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     средней позиции</a:t>
            </a:r>
            <a:endParaRPr lang="ru-RU" sz="2800" dirty="0"/>
          </a:p>
          <a:p>
            <a:pPr marL="342900" indent="-342900">
              <a:buAutoNum type="arabicParenR"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5308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4313" y="357189"/>
            <a:ext cx="9144000" cy="7143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dirty="0" smtClean="0">
                <a:solidFill>
                  <a:srgbClr val="6798BA"/>
                </a:solidFill>
                <a:latin typeface="Verdana" panose="020B0604030504040204" pitchFamily="34" charset="0"/>
                <a:ea typeface="+mj-ea"/>
                <a:cs typeface="+mj-cs"/>
              </a:rPr>
              <a:t>Средние данные по проектам</a:t>
            </a:r>
            <a:r>
              <a:rPr lang="en-US" sz="2600" dirty="0" smtClean="0">
                <a:solidFill>
                  <a:srgbClr val="6798BA"/>
                </a:solidFill>
                <a:latin typeface="Verdana" panose="020B0604030504040204" pitchFamily="34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rgbClr val="6798BA"/>
                </a:solidFill>
                <a:latin typeface="Verdana" panose="020B0604030504040204" pitchFamily="34" charset="0"/>
                <a:ea typeface="+mj-ea"/>
                <a:cs typeface="+mj-cs"/>
              </a:rPr>
              <a:t>Sape</a:t>
            </a:r>
            <a:r>
              <a:rPr lang="ru-RU" sz="2600" dirty="0" smtClean="0">
                <a:solidFill>
                  <a:srgbClr val="6798BA"/>
                </a:solidFill>
                <a:latin typeface="Verdana" panose="020B0604030504040204" pitchFamily="34" charset="0"/>
                <a:ea typeface="+mj-ea"/>
                <a:cs typeface="+mj-cs"/>
              </a:rPr>
              <a:t> 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rgbClr val="6798BA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197" y="1213945"/>
            <a:ext cx="82810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Число ссылок = 175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Количество </a:t>
            </a:r>
            <a:r>
              <a:rPr lang="ru-RU" sz="3600" dirty="0" err="1" smtClean="0"/>
              <a:t>ключевиков</a:t>
            </a:r>
            <a:r>
              <a:rPr lang="ru-RU" sz="3600" dirty="0" smtClean="0"/>
              <a:t> = </a:t>
            </a:r>
            <a:r>
              <a:rPr lang="ru-RU" sz="7200" b="1" dirty="0" smtClean="0"/>
              <a:t>35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Бюджет = </a:t>
            </a:r>
            <a:r>
              <a:rPr lang="ru-RU" sz="7200" b="1" dirty="0" smtClean="0"/>
              <a:t>718 руб.</a:t>
            </a:r>
          </a:p>
        </p:txBody>
      </p:sp>
    </p:spTree>
    <p:extLst>
      <p:ext uri="{BB962C8B-B14F-4D97-AF65-F5344CB8AC3E}">
        <p14:creationId xmlns:p14="http://schemas.microsoft.com/office/powerpoint/2010/main" val="266880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4313" y="357189"/>
            <a:ext cx="9144000" cy="7143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dirty="0" smtClean="0">
                <a:solidFill>
                  <a:srgbClr val="6798BA"/>
                </a:solidFill>
                <a:latin typeface="Verdana" panose="020B0604030504040204" pitchFamily="34" charset="0"/>
                <a:ea typeface="+mj-ea"/>
                <a:cs typeface="+mj-cs"/>
              </a:rPr>
              <a:t>Сравнение с</a:t>
            </a:r>
            <a:r>
              <a:rPr lang="ru-RU" sz="2600" noProof="0" dirty="0" smtClean="0">
                <a:solidFill>
                  <a:srgbClr val="6798BA"/>
                </a:solidFill>
                <a:latin typeface="Verdana" panose="020B0604030504040204" pitchFamily="34" charset="0"/>
                <a:ea typeface="+mj-ea"/>
                <a:cs typeface="+mj-cs"/>
              </a:rPr>
              <a:t> контекстной рекламой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rgbClr val="6798BA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197689"/>
            <a:ext cx="8740501" cy="37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5994" y="5445507"/>
            <a:ext cx="5697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Источники трафика за декабрь 2015</a:t>
            </a:r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594104" y="3065245"/>
            <a:ext cx="2569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Бюджет 5000 руб.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0228" y="4068983"/>
            <a:ext cx="2725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Бюджет 22000 руб.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6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4313" y="357189"/>
            <a:ext cx="9144000" cy="714375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ru-RU" sz="2600" dirty="0" smtClean="0">
                <a:solidFill>
                  <a:srgbClr val="6798BA"/>
                </a:solidFill>
                <a:latin typeface="Verdana" panose="020B0604030504040204" pitchFamily="34" charset="0"/>
              </a:rPr>
              <a:t>Отработка, органика</a:t>
            </a:r>
            <a:endParaRPr lang="ru-RU" sz="2600" dirty="0">
              <a:solidFill>
                <a:srgbClr val="6798BA"/>
              </a:solidFill>
              <a:latin typeface="Verdana" panose="020B060403050404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43" y="1355833"/>
            <a:ext cx="8569073" cy="443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73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4313" y="357189"/>
            <a:ext cx="9144000" cy="714375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ru-RU" sz="2600" dirty="0" smtClean="0">
                <a:solidFill>
                  <a:srgbClr val="6798BA"/>
                </a:solidFill>
                <a:latin typeface="Verdana" panose="020B0604030504040204" pitchFamily="34" charset="0"/>
              </a:rPr>
              <a:t>Отработка, </a:t>
            </a:r>
            <a:r>
              <a:rPr lang="ru-RU" sz="2600" dirty="0" err="1" smtClean="0">
                <a:solidFill>
                  <a:srgbClr val="6798BA"/>
                </a:solidFill>
                <a:latin typeface="Verdana" panose="020B0604030504040204" pitchFamily="34" charset="0"/>
              </a:rPr>
              <a:t>директ</a:t>
            </a:r>
            <a:endParaRPr lang="ru-RU" sz="2600" dirty="0">
              <a:solidFill>
                <a:srgbClr val="6798BA"/>
              </a:solidFill>
              <a:latin typeface="Verdana" panose="020B060403050404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81" y="1453054"/>
            <a:ext cx="8822262" cy="307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64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4313" y="357189"/>
            <a:ext cx="9144000" cy="714375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ru-RU" sz="2600" dirty="0">
                <a:solidFill>
                  <a:srgbClr val="6798BA"/>
                </a:solidFill>
                <a:latin typeface="Verdana" panose="020B0604030504040204" pitchFamily="34" charset="0"/>
              </a:rPr>
              <a:t>Отработка, </a:t>
            </a:r>
            <a:r>
              <a:rPr lang="ru-RU" sz="2600" dirty="0" err="1">
                <a:solidFill>
                  <a:srgbClr val="6798BA"/>
                </a:solidFill>
                <a:latin typeface="Verdana" panose="020B0604030504040204" pitchFamily="34" charset="0"/>
              </a:rPr>
              <a:t>директ</a:t>
            </a:r>
            <a:endParaRPr lang="ru-RU" sz="2600" dirty="0">
              <a:solidFill>
                <a:srgbClr val="6798BA"/>
              </a:solidFill>
              <a:latin typeface="Verdana" panose="020B0604030504040204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ru-RU" sz="2600" dirty="0">
              <a:solidFill>
                <a:srgbClr val="6798BA"/>
              </a:solidFill>
              <a:latin typeface="Verdan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81" y="1453054"/>
            <a:ext cx="8822262" cy="307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5835" y="5605425"/>
            <a:ext cx="4916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Интересно, кто это? </a:t>
            </a:r>
            <a:r>
              <a:rPr lang="en-US" sz="4000" dirty="0" smtClean="0"/>
              <a:t>:)</a:t>
            </a:r>
            <a:endParaRPr lang="ru-RU" sz="40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4928202" y="4524702"/>
            <a:ext cx="0" cy="970364"/>
          </a:xfrm>
          <a:prstGeom prst="straightConnector1">
            <a:avLst/>
          </a:prstGeom>
          <a:ln w="698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2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4313" y="357189"/>
            <a:ext cx="9144000" cy="7143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dirty="0" smtClean="0">
                <a:solidFill>
                  <a:srgbClr val="6798BA"/>
                </a:solidFill>
                <a:latin typeface="Verdana" panose="020B0604030504040204" pitchFamily="34" charset="0"/>
                <a:ea typeface="+mj-ea"/>
                <a:cs typeface="+mj-cs"/>
              </a:rPr>
              <a:t>Маска хорошей ссылки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rgbClr val="6798BA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9090" y="1623849"/>
            <a:ext cx="69368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 smtClean="0"/>
              <a:t>X_Rank</a:t>
            </a:r>
            <a:r>
              <a:rPr lang="en-US" sz="3600" dirty="0"/>
              <a:t> </a:t>
            </a:r>
            <a:r>
              <a:rPr lang="en-US" sz="3600" dirty="0" smtClean="0"/>
              <a:t>(MR, SR, </a:t>
            </a:r>
            <a:r>
              <a:rPr lang="ru-RU" sz="3600" dirty="0" err="1" smtClean="0"/>
              <a:t>тИЦ</a:t>
            </a:r>
            <a:r>
              <a:rPr lang="ru-RU" sz="3600" dirty="0" smtClean="0"/>
              <a:t>, </a:t>
            </a:r>
            <a:r>
              <a:rPr lang="en-US" sz="3600" dirty="0" smtClean="0"/>
              <a:t>PR </a:t>
            </a:r>
            <a:r>
              <a:rPr lang="ru-RU" sz="3600" dirty="0" smtClean="0"/>
              <a:t>..</a:t>
            </a:r>
            <a:r>
              <a:rPr lang="en-US" sz="3600" dirty="0" smtClean="0"/>
              <a:t>) = 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УВ = </a:t>
            </a:r>
            <a:r>
              <a:rPr lang="en-US" sz="3600" dirty="0" smtClean="0"/>
              <a:t>?</a:t>
            </a:r>
            <a:endParaRPr lang="ru-RU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Воз</a:t>
            </a:r>
            <a:r>
              <a:rPr lang="ru-RU" sz="3600" dirty="0"/>
              <a:t>р</a:t>
            </a:r>
            <a:r>
              <a:rPr lang="ru-RU" sz="3600" dirty="0" smtClean="0"/>
              <a:t>аст </a:t>
            </a:r>
            <a:r>
              <a:rPr lang="en-US" sz="3600" dirty="0" smtClean="0"/>
              <a:t>WHOIS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Страниц в ПС</a:t>
            </a:r>
            <a:endParaRPr lang="en-US" sz="3600" dirty="0" smtClean="0"/>
          </a:p>
          <a:p>
            <a:r>
              <a:rPr lang="en-US" sz="3600" dirty="0" smtClean="0"/>
              <a:t>          …</a:t>
            </a:r>
            <a:endParaRPr lang="ru-RU" sz="2800" dirty="0"/>
          </a:p>
          <a:p>
            <a:pPr marL="342900" indent="-342900">
              <a:buAutoNum type="arabicParenR"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039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4313" y="357189"/>
            <a:ext cx="9144000" cy="7143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dirty="0" smtClean="0">
                <a:solidFill>
                  <a:srgbClr val="6798BA"/>
                </a:solidFill>
                <a:latin typeface="Verdana" panose="020B0604030504040204" pitchFamily="34" charset="0"/>
                <a:ea typeface="+mj-ea"/>
                <a:cs typeface="+mj-cs"/>
              </a:rPr>
              <a:t>Маска хорошей ссылки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rgbClr val="6798BA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+mj-cs"/>
            </a:endParaRPr>
          </a:p>
        </p:txBody>
      </p:sp>
      <p:pic>
        <p:nvPicPr>
          <p:cNvPr id="11266" name="Picture 2" descr="https://upload.wikimedia.org/wikipedia/ru/9/9a/Moya-sem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575" y="1071564"/>
            <a:ext cx="5437555" cy="457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42571" y="5664340"/>
            <a:ext cx="46255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Всё индивидуально.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459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История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" descr="http://img-fotki.yandex.ru/get/6807/59492745.1d/0_d4382_da6bc50c_orig.jp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705123" y="1556792"/>
            <a:ext cx="773375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325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Статистика </a:t>
            </a:r>
            <a:r>
              <a:rPr lang="en-US" sz="3200" dirty="0" err="1" smtClean="0"/>
              <a:t>Wizard.Sape</a:t>
            </a:r>
            <a:r>
              <a:rPr lang="en-US" sz="3200" dirty="0" smtClean="0"/>
              <a:t>. 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2738537"/>
            <a:ext cx="8460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Влияние уровня оптимизации продвигаемых страниц</a:t>
            </a:r>
          </a:p>
        </p:txBody>
      </p:sp>
    </p:spTree>
    <p:extLst>
      <p:ext uri="{BB962C8B-B14F-4D97-AF65-F5344CB8AC3E}">
        <p14:creationId xmlns:p14="http://schemas.microsoft.com/office/powerpoint/2010/main" val="176036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Статистика </a:t>
            </a:r>
            <a:r>
              <a:rPr lang="en-US" sz="3200" dirty="0" err="1" smtClean="0"/>
              <a:t>Wizard.Sape</a:t>
            </a:r>
            <a:r>
              <a:rPr lang="en-US" sz="3200" dirty="0" smtClean="0"/>
              <a:t>. 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1249678" y="1484784"/>
            <a:ext cx="6876219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1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Текстовая оптимизация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32" y="1412776"/>
            <a:ext cx="879408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42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Текстовая оптимизация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608" y="1324404"/>
            <a:ext cx="7200800" cy="45365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1600" y="3265820"/>
            <a:ext cx="748923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/>
              <a:t>Текстовый анализ в </a:t>
            </a:r>
            <a:r>
              <a:rPr lang="en-US" sz="2800" b="1" dirty="0" err="1" smtClean="0"/>
              <a:t>Wizard.Sape</a:t>
            </a:r>
            <a:r>
              <a:rPr lang="en-US" sz="2800" b="1" dirty="0" smtClean="0"/>
              <a:t> </a:t>
            </a:r>
            <a:r>
              <a:rPr lang="ru-RU" sz="2800" b="1" dirty="0" smtClean="0"/>
              <a:t>– БЕСПЛАТНО!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21772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/>
              <a:t>Технический анализ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3568" y="1484784"/>
            <a:ext cx="77768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Сайты </a:t>
            </a:r>
            <a:r>
              <a:rPr lang="ru-RU" dirty="0"/>
              <a:t>которые провели </a:t>
            </a:r>
            <a:r>
              <a:rPr lang="ru-RU" dirty="0" err="1"/>
              <a:t>тех.анализ</a:t>
            </a:r>
            <a:r>
              <a:rPr lang="ru-RU" dirty="0"/>
              <a:t> и внесли правки до начала продвижения, растут на 20</a:t>
            </a:r>
            <a:r>
              <a:rPr lang="ru-RU" dirty="0" smtClean="0"/>
              <a:t>%</a:t>
            </a:r>
            <a:r>
              <a:rPr lang="en-US" dirty="0" smtClean="0"/>
              <a:t> </a:t>
            </a:r>
            <a:r>
              <a:rPr lang="ru-RU" dirty="0" smtClean="0"/>
              <a:t>быстрее!</a:t>
            </a:r>
          </a:p>
          <a:p>
            <a:endParaRPr lang="ru-RU" dirty="0"/>
          </a:p>
          <a:p>
            <a:endParaRPr lang="ru-RU" dirty="0" smtClean="0"/>
          </a:p>
          <a:p>
            <a:endParaRPr lang="ru-RU" b="1" dirty="0" smtClean="0"/>
          </a:p>
          <a:p>
            <a:r>
              <a:rPr lang="ru-RU" b="1" dirty="0" err="1" smtClean="0"/>
              <a:t>Промокод</a:t>
            </a:r>
            <a:r>
              <a:rPr lang="ru-RU" b="1" dirty="0" smtClean="0"/>
              <a:t> на БЕСПЛАТНЫЙ технический анализ от </a:t>
            </a:r>
            <a:r>
              <a:rPr lang="en-US" b="1" dirty="0" smtClean="0"/>
              <a:t>Wizard</a:t>
            </a:r>
            <a:r>
              <a:rPr lang="ru-RU" b="1" dirty="0" smtClean="0"/>
              <a:t>:</a:t>
            </a:r>
            <a:endParaRPr lang="en-US" b="1" dirty="0" smtClean="0"/>
          </a:p>
          <a:p>
            <a:r>
              <a:rPr lang="ru-RU" b="1" dirty="0" smtClean="0"/>
              <a:t>Код</a:t>
            </a:r>
            <a:r>
              <a:rPr lang="ru-RU" b="1" dirty="0"/>
              <a:t>: </a:t>
            </a:r>
            <a:r>
              <a:rPr lang="en-US" b="1" dirty="0" smtClean="0"/>
              <a:t> </a:t>
            </a:r>
            <a:r>
              <a:rPr lang="en-US" sz="5400" b="1" dirty="0" err="1" smtClean="0">
                <a:solidFill>
                  <a:schemeClr val="accent6">
                    <a:lumMod val="50000"/>
                  </a:schemeClr>
                </a:solidFill>
              </a:rPr>
              <a:t>allintopconf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</a:rPr>
              <a:t>-tech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b="1" dirty="0"/>
          </a:p>
          <a:p>
            <a:endParaRPr lang="ru-RU" b="1" dirty="0"/>
          </a:p>
          <a:p>
            <a:r>
              <a:rPr lang="ru-RU" dirty="0">
                <a:hlinkClick r:id="rId4"/>
              </a:rPr>
              <a:t>www.seowizard.ru/promocodes</a:t>
            </a:r>
            <a:r>
              <a:rPr lang="ru-RU" dirty="0" smtClean="0">
                <a:hlinkClick r:id="rId4"/>
              </a:rPr>
              <a:t>/</a:t>
            </a:r>
            <a:r>
              <a:rPr lang="ru-RU" dirty="0" smtClean="0"/>
              <a:t> - страница активации</a:t>
            </a:r>
            <a:endParaRPr lang="ru-RU" dirty="0"/>
          </a:p>
          <a:p>
            <a:r>
              <a:rPr lang="ru-RU" dirty="0">
                <a:hlinkClick r:id="rId5"/>
              </a:rPr>
              <a:t>www.seowizard.ru/siteaudit</a:t>
            </a:r>
            <a:r>
              <a:rPr lang="ru-RU" dirty="0" smtClean="0">
                <a:hlinkClick r:id="rId5"/>
              </a:rPr>
              <a:t>/</a:t>
            </a:r>
            <a:r>
              <a:rPr lang="ru-RU" dirty="0" smtClean="0"/>
              <a:t> - страница инструмента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Активировать до </a:t>
            </a:r>
            <a:r>
              <a:rPr lang="ru-RU" dirty="0" smtClean="0"/>
              <a:t>20.02.2016</a:t>
            </a:r>
          </a:p>
          <a:p>
            <a:r>
              <a:rPr lang="ru-RU" dirty="0"/>
              <a:t>Срок </a:t>
            </a:r>
            <a:r>
              <a:rPr lang="ru-RU" dirty="0" smtClean="0"/>
              <a:t>работы 10 </a:t>
            </a:r>
            <a:r>
              <a:rPr lang="ru-RU" dirty="0"/>
              <a:t>дней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2103283"/>
            <a:ext cx="7697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strike="sngStrike" dirty="0" smtClean="0">
                <a:solidFill>
                  <a:srgbClr val="FF0000"/>
                </a:solidFill>
              </a:rPr>
              <a:t>490</a:t>
            </a:r>
            <a:r>
              <a:rPr lang="en-US" sz="2000" b="1" strike="sngStrike" dirty="0">
                <a:solidFill>
                  <a:srgbClr val="FF0000"/>
                </a:solidFill>
              </a:rPr>
              <a:t> p</a:t>
            </a:r>
            <a:endParaRPr lang="ru-RU" sz="2000" b="1" strike="sngStrike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2420888"/>
            <a:ext cx="32736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БЕСПЛАТНО!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6670" y="424310"/>
            <a:ext cx="6354618" cy="3239515"/>
          </a:xfrm>
        </p:spPr>
        <p:txBody>
          <a:bodyPr>
            <a:normAutofit fontScale="90000"/>
          </a:bodyPr>
          <a:lstStyle/>
          <a:p>
            <a:pPr marL="0" indent="0" algn="l"/>
            <a:r>
              <a:rPr lang="ru-RU" sz="8000" b="1" dirty="0" smtClean="0"/>
              <a:t>Вопросы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4000" b="1" dirty="0" smtClean="0"/>
              <a:t>Шестаков Александр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dirty="0" smtClean="0"/>
              <a:t>Руководитель проекта </a:t>
            </a:r>
            <a:r>
              <a:rPr lang="en-US" sz="2700" dirty="0" err="1" smtClean="0"/>
              <a:t>PR.sape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en-US" sz="2700" dirty="0" smtClean="0"/>
              <a:t>shestakov@sape.ru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en-US" sz="2700" dirty="0" smtClean="0">
                <a:hlinkClick r:id="rId2"/>
              </a:rPr>
              <a:t>http://</a:t>
            </a:r>
            <a:r>
              <a:rPr lang="en-US" sz="2700" dirty="0" smtClean="0">
                <a:hlinkClick r:id="rId2"/>
              </a:rPr>
              <a:t>facebook.com/im.shestakov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2700" b="1" dirty="0"/>
          </a:p>
        </p:txBody>
      </p:sp>
      <p:pic>
        <p:nvPicPr>
          <p:cNvPr id="1026" name="Picture 2" descr="http://freejob.in.ua/wp-content/uploads/2013/12/sap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70" y="2638888"/>
            <a:ext cx="2354090" cy="8842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99608" y="3494717"/>
            <a:ext cx="1277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Вечные ссылки</a:t>
            </a:r>
            <a:endParaRPr lang="ru-RU" sz="1200" dirty="0">
              <a:solidFill>
                <a:schemeClr val="accent5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0166" y="541736"/>
            <a:ext cx="928694" cy="107157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-285784" y="2567450"/>
            <a:ext cx="928694" cy="107157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10"/>
          <p:cNvSpPr/>
          <p:nvPr/>
        </p:nvSpPr>
        <p:spPr>
          <a:xfrm>
            <a:off x="0" y="6500814"/>
            <a:ext cx="9144000" cy="357187"/>
          </a:xfrm>
          <a:prstGeom prst="rect">
            <a:avLst/>
          </a:prstGeom>
          <a:solidFill>
            <a:srgbClr val="67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8" descr="C:\Documents and Settings\User\Рабочий стол\sap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4" y="6446839"/>
            <a:ext cx="64293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7" y="4797153"/>
            <a:ext cx="2926538" cy="96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-329086" y="4692613"/>
            <a:ext cx="928694" cy="107157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635896" y="3072855"/>
            <a:ext cx="6354618" cy="3239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 smtClean="0"/>
          </a:p>
          <a:p>
            <a:pPr algn="l"/>
            <a:endParaRPr lang="ru-RU" sz="4000" b="1" dirty="0"/>
          </a:p>
          <a:p>
            <a:pPr algn="l"/>
            <a:endParaRPr lang="ru-RU" sz="4000" b="1" dirty="0"/>
          </a:p>
          <a:p>
            <a:pPr algn="l"/>
            <a:r>
              <a:rPr lang="ru-RU" sz="4000" b="1" dirty="0" smtClean="0"/>
              <a:t>Юрий </a:t>
            </a:r>
            <a:r>
              <a:rPr lang="ru-RU" sz="4000" b="1" dirty="0" err="1" smtClean="0"/>
              <a:t>Софин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dirty="0" smtClean="0"/>
              <a:t>Менеджер проектов</a:t>
            </a:r>
            <a:br>
              <a:rPr lang="ru-RU" sz="2700" dirty="0" smtClean="0"/>
            </a:br>
            <a:r>
              <a:rPr lang="en-US" sz="2700" dirty="0" smtClean="0"/>
              <a:t>us@sape.ru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en-US" sz="2700" dirty="0" smtClean="0">
                <a:hlinkClick r:id="rId2"/>
              </a:rPr>
              <a:t>http://vk.com/seowizard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16492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История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40" y="2780928"/>
            <a:ext cx="3599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2015. Минусинск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61944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История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97" y="1732174"/>
            <a:ext cx="7997849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965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Кейс. Продвижение ссылками.</a:t>
            </a:r>
            <a:endParaRPr lang="ru-RU" sz="32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1" y="44624"/>
            <a:ext cx="994991" cy="3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556792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Конкурентная тематика, </a:t>
            </a:r>
            <a:r>
              <a:rPr lang="ru-RU" sz="2400" b="1" dirty="0"/>
              <a:t>продвижение</a:t>
            </a:r>
            <a:r>
              <a:rPr lang="ru-RU" sz="2000" b="1" dirty="0"/>
              <a:t> в МСК. Домен</a:t>
            </a:r>
            <a:r>
              <a:rPr lang="ru-RU" sz="2000" b="1" dirty="0" smtClean="0"/>
              <a:t>:</a:t>
            </a:r>
          </a:p>
          <a:p>
            <a:endParaRPr lang="ru-RU" sz="2000" b="1" dirty="0"/>
          </a:p>
          <a:p>
            <a:pPr algn="ctr"/>
            <a:r>
              <a:rPr lang="en-US" sz="3600" b="1" dirty="0"/>
              <a:t>XXXXXXXXX</a:t>
            </a:r>
            <a:r>
              <a:rPr lang="ru-RU" sz="3600" b="1" dirty="0"/>
              <a:t>.</a:t>
            </a:r>
            <a:r>
              <a:rPr lang="en-US" sz="3600" b="1" dirty="0"/>
              <a:t>ru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16658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6221</TotalTime>
  <Words>854</Words>
  <Application>Microsoft Office PowerPoint</Application>
  <PresentationFormat>Экран (4:3)</PresentationFormat>
  <Paragraphs>287</Paragraphs>
  <Slides>65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7" baseType="lpstr">
      <vt:lpstr>Тема Office</vt:lpstr>
      <vt:lpstr>Лист</vt:lpstr>
      <vt:lpstr>ССЫЛОЧНЫЙ СПРОС</vt:lpstr>
      <vt:lpstr>Кто мы</vt:lpstr>
      <vt:lpstr>Статистика Wizard.Sape</vt:lpstr>
      <vt:lpstr>История</vt:lpstr>
      <vt:lpstr>История</vt:lpstr>
      <vt:lpstr>История</vt:lpstr>
      <vt:lpstr>История</vt:lpstr>
      <vt:lpstr>История</vt:lpstr>
      <vt:lpstr>Кейс. Продвижение ссылками.</vt:lpstr>
      <vt:lpstr>Кейс. Продвижение ссылками.</vt:lpstr>
      <vt:lpstr>Кейс. Продвижение ссылками.</vt:lpstr>
      <vt:lpstr>Кейс. Продвижение ссылками.</vt:lpstr>
      <vt:lpstr>Кейс. Продвижение ссылками.</vt:lpstr>
      <vt:lpstr>Кейс. Продвижение ссылками.</vt:lpstr>
      <vt:lpstr>Кейс. Продвижение ссылками.</vt:lpstr>
      <vt:lpstr>Кейс. Продвижение ссылками.</vt:lpstr>
      <vt:lpstr>Кейс. Продвижение ссылками.</vt:lpstr>
      <vt:lpstr>Кейс. Продвижение ссылками.</vt:lpstr>
      <vt:lpstr>Кейс. Продвижение ссылками.</vt:lpstr>
      <vt:lpstr>Кейс. Продвижение ссылками.</vt:lpstr>
      <vt:lpstr>Кейс. Продвижение ссылками.</vt:lpstr>
      <vt:lpstr>Кейс. Продвижение ссылками.</vt:lpstr>
      <vt:lpstr>Кейс. Продвижение ссылками.</vt:lpstr>
      <vt:lpstr>Кейс. Продвижение ссылками.</vt:lpstr>
      <vt:lpstr>Кейс. Продвижение ссылками.</vt:lpstr>
      <vt:lpstr>Кейс. Продвижение ссылками.</vt:lpstr>
      <vt:lpstr>Статистика Wizard.Sape</vt:lpstr>
      <vt:lpstr>Статистика Wizard.Sape</vt:lpstr>
      <vt:lpstr>Статистика Wizard.Sape</vt:lpstr>
      <vt:lpstr>Альтернативные источники ссылок для сайта </vt:lpstr>
      <vt:lpstr>Крауд-ссылки</vt:lpstr>
      <vt:lpstr>Крауд-ссылки</vt:lpstr>
      <vt:lpstr>Крауд-ссылки</vt:lpstr>
      <vt:lpstr>Крауд-ссылки</vt:lpstr>
      <vt:lpstr>Подключить крауд-ссылки</vt:lpstr>
      <vt:lpstr>Статистика Wizard.Sape</vt:lpstr>
      <vt:lpstr>Статистика Wizard.Sape</vt:lpstr>
      <vt:lpstr>Статистика Wizard.Sape</vt:lpstr>
      <vt:lpstr>Статистика Sape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Статистика Wizard.Sape. </vt:lpstr>
      <vt:lpstr>Статистика Wizard.Sape. </vt:lpstr>
      <vt:lpstr>Текстовая оптимизация</vt:lpstr>
      <vt:lpstr>Текстовая оптимизация</vt:lpstr>
      <vt:lpstr>Технический анализ</vt:lpstr>
      <vt:lpstr>Вопросы    Шестаков Александр Руководитель проекта PR.sape shestakov@sape.ru http://facebook.com/im.shestakov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Продвижение сайтов за МКАД</dc:title>
  <dc:creator>User</dc:creator>
  <cp:lastModifiedBy>Александр Шестаков</cp:lastModifiedBy>
  <cp:revision>163</cp:revision>
  <dcterms:created xsi:type="dcterms:W3CDTF">2014-08-22T09:11:19Z</dcterms:created>
  <dcterms:modified xsi:type="dcterms:W3CDTF">2016-02-17T09:52:01Z</dcterms:modified>
</cp:coreProperties>
</file>