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71" r:id="rId4"/>
    <p:sldId id="270" r:id="rId5"/>
    <p:sldId id="258" r:id="rId6"/>
    <p:sldId id="272" r:id="rId7"/>
    <p:sldId id="273" r:id="rId8"/>
    <p:sldId id="290" r:id="rId9"/>
    <p:sldId id="274" r:id="rId10"/>
    <p:sldId id="275" r:id="rId11"/>
    <p:sldId id="276" r:id="rId12"/>
    <p:sldId id="277" r:id="rId13"/>
    <p:sldId id="259" r:id="rId14"/>
    <p:sldId id="260" r:id="rId15"/>
    <p:sldId id="267" r:id="rId16"/>
    <p:sldId id="261" r:id="rId17"/>
    <p:sldId id="269" r:id="rId18"/>
    <p:sldId id="285" r:id="rId19"/>
    <p:sldId id="268" r:id="rId20"/>
    <p:sldId id="282" r:id="rId21"/>
    <p:sldId id="283" r:id="rId22"/>
    <p:sldId id="284" r:id="rId23"/>
    <p:sldId id="265" r:id="rId24"/>
    <p:sldId id="262" r:id="rId25"/>
    <p:sldId id="263" r:id="rId26"/>
    <p:sldId id="278" r:id="rId27"/>
    <p:sldId id="288" r:id="rId28"/>
    <p:sldId id="289" r:id="rId29"/>
    <p:sldId id="279" r:id="rId30"/>
    <p:sldId id="280" r:id="rId31"/>
    <p:sldId id="264" r:id="rId32"/>
    <p:sldId id="286" r:id="rId33"/>
    <p:sldId id="287" r:id="rId34"/>
    <p:sldId id="26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BF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1A13-0DF1-4098-95D0-A5D736FE55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48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A72F8-7179-4733-94D5-F723D12351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846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1D598-605F-4805-9AA3-2331DEA045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9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7CC25F-7EC0-4432-84DC-E404AAE3DE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568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2C5C-BDEC-4B8E-A350-ABC8F1DC16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42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7A132-5827-415D-BF69-AD6578EC3F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5425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2A164-0F9D-4CA5-8091-273F6901BF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175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0F45-1F5D-46A5-A796-4F8FB945A4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26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C0B7-3B15-4CCD-BC83-0BCC72CDF8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8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C4406-28D1-4639-AC83-A2C112A343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68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E727E-5294-47FC-A665-A6715AFF27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519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C83EF-2477-492A-B5F3-F039E15567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55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63FA2E-E606-42D3-86BA-5C671616309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blorub" TargetMode="External"/><Relationship Id="rId2" Type="http://schemas.openxmlformats.org/officeDocument/2006/relationships/hyperlink" Target="mailto:s@remarka.inf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55650" y="1268413"/>
            <a:ext cx="77025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4000" b="1"/>
              <a:t>Контент-маркетинг</a:t>
            </a:r>
            <a:br>
              <a:rPr lang="ru-RU" altLang="en-US" sz="4000" b="1"/>
            </a:br>
            <a:r>
              <a:rPr lang="ru-RU" altLang="en-US" sz="4000" b="1"/>
              <a:t>как продукт для </a:t>
            </a:r>
            <a:r>
              <a:rPr lang="en-US" altLang="en-US" sz="4000" b="1"/>
              <a:t>SEO-</a:t>
            </a:r>
            <a:r>
              <a:rPr lang="ru-RU" altLang="en-US" sz="4000" b="1"/>
              <a:t>студии </a:t>
            </a:r>
            <a:r>
              <a:rPr lang="ru-RU" altLang="en-US" sz="4000"/>
              <a:t> </a:t>
            </a:r>
            <a:br>
              <a:rPr lang="ru-RU" altLang="en-US" sz="4000"/>
            </a:br>
            <a:endParaRPr lang="ru-RU" altLang="en-US" sz="200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23850" y="3500438"/>
            <a:ext cx="3816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/>
              <a:t>Дмитрий Шахов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859338" y="3500438"/>
            <a:ext cx="38163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en-US" sz="1400"/>
              <a:t>Директор ГК РЕМАРКА</a:t>
            </a:r>
          </a:p>
          <a:p>
            <a:pPr algn="l"/>
            <a:r>
              <a:rPr lang="ru-RU" altLang="en-US" sz="1400"/>
              <a:t>Докладчик на конференциях </a:t>
            </a:r>
          </a:p>
          <a:p>
            <a:pPr algn="l">
              <a:buFontTx/>
              <a:buChar char="•"/>
            </a:pPr>
            <a:r>
              <a:rPr lang="ru-RU" altLang="en-US" sz="1400"/>
              <a:t> </a:t>
            </a:r>
            <a:r>
              <a:rPr lang="en-US" altLang="en-US" sz="1400"/>
              <a:t>AllInTop (</a:t>
            </a:r>
            <a:r>
              <a:rPr lang="ru-RU" altLang="en-US" sz="1400"/>
              <a:t>Москва,</a:t>
            </a:r>
            <a:r>
              <a:rPr lang="en-US" altLang="en-US" sz="1400"/>
              <a:t> 2012, 2014</a:t>
            </a:r>
            <a:r>
              <a:rPr lang="ru-RU" altLang="en-US" sz="1400"/>
              <a:t>-2016гг.)</a:t>
            </a:r>
            <a:r>
              <a:rPr lang="en-US" altLang="en-US" sz="1400"/>
              <a:t>,</a:t>
            </a:r>
            <a:endParaRPr lang="ru-RU" altLang="en-US" sz="1400"/>
          </a:p>
          <a:p>
            <a:pPr algn="l">
              <a:buFontTx/>
              <a:buChar char="•"/>
            </a:pPr>
            <a:r>
              <a:rPr lang="ru-RU" altLang="en-US" sz="1400"/>
              <a:t> </a:t>
            </a:r>
            <a:r>
              <a:rPr lang="en-US" altLang="en-US" sz="1400"/>
              <a:t>SeoConference (</a:t>
            </a:r>
            <a:r>
              <a:rPr lang="ru-RU" altLang="en-US" sz="1400"/>
              <a:t>Казань, </a:t>
            </a:r>
            <a:r>
              <a:rPr lang="en-US" altLang="en-US" sz="1400"/>
              <a:t>2014</a:t>
            </a:r>
            <a:r>
              <a:rPr lang="ru-RU" altLang="en-US" sz="1400"/>
              <a:t>-2015гг.), </a:t>
            </a:r>
          </a:p>
          <a:p>
            <a:pPr algn="l">
              <a:buFontTx/>
              <a:buChar char="•"/>
            </a:pPr>
            <a:r>
              <a:rPr lang="ru-RU" altLang="en-US" sz="1400"/>
              <a:t> Кибермаркетинг (Москва, 2015г.), </a:t>
            </a:r>
          </a:p>
          <a:p>
            <a:pPr algn="l">
              <a:buFontTx/>
              <a:buChar char="•"/>
            </a:pPr>
            <a:r>
              <a:rPr lang="ru-RU" altLang="en-US" sz="1400"/>
              <a:t> РИФ-Воронеж (2014-2015гг.), </a:t>
            </a:r>
          </a:p>
          <a:p>
            <a:pPr algn="l">
              <a:buFontTx/>
              <a:buChar char="•"/>
            </a:pPr>
            <a:r>
              <a:rPr lang="ru-RU" altLang="en-US" sz="1400"/>
              <a:t> Онлайн: </a:t>
            </a:r>
            <a:r>
              <a:rPr lang="en-US" altLang="en-US" sz="1400"/>
              <a:t>SmartFox, Megaindex</a:t>
            </a:r>
            <a:r>
              <a:rPr lang="ru-RU" altLang="en-US" sz="1400"/>
              <a:t>.</a:t>
            </a:r>
          </a:p>
          <a:p>
            <a:pPr algn="l"/>
            <a:r>
              <a:rPr lang="ru-RU" altLang="en-US" sz="1400"/>
              <a:t>Организатор конференции </a:t>
            </a:r>
          </a:p>
          <a:p>
            <a:pPr algn="l">
              <a:buFontTx/>
              <a:buChar char="•"/>
            </a:pPr>
            <a:r>
              <a:rPr lang="ru-RU" altLang="en-US" sz="1400"/>
              <a:t> </a:t>
            </a:r>
            <a:r>
              <a:rPr lang="en-US" altLang="en-US" sz="1400"/>
              <a:t>BalticDigitalDays (2013-201</a:t>
            </a:r>
            <a:r>
              <a:rPr lang="ru-RU" altLang="en-US" sz="1400"/>
              <a:t>6гг.)</a:t>
            </a:r>
          </a:p>
          <a:p>
            <a:pPr algn="l"/>
            <a:r>
              <a:rPr lang="ru-RU" altLang="en-US" sz="1400"/>
              <a:t>Курсы по поисковому продвижению</a:t>
            </a:r>
          </a:p>
          <a:p>
            <a:pPr algn="l">
              <a:buFontTx/>
              <a:buChar char="•"/>
            </a:pPr>
            <a:r>
              <a:rPr lang="ru-RU" altLang="en-US" sz="1400"/>
              <a:t> 200+ выпускников за три года</a:t>
            </a:r>
          </a:p>
        </p:txBody>
      </p:sp>
      <p:pic>
        <p:nvPicPr>
          <p:cNvPr id="49157" name="Picture 5" descr="Remarka-Logo-(CMYK)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44792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00"/>
                </a:solidFill>
              </a:rPr>
              <a:t>www.remarka.info        </a:t>
            </a:r>
            <a:r>
              <a:rPr lang="ru-RU" altLang="en-US">
                <a:solidFill>
                  <a:srgbClr val="FF0000"/>
                </a:solidFill>
              </a:rPr>
              <a:t>   </a:t>
            </a: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ru-RU" altLang="en-US">
                <a:solidFill>
                  <a:srgbClr val="FF0000"/>
                </a:solidFill>
              </a:rPr>
              <a:t>       </a:t>
            </a:r>
            <a:r>
              <a:rPr lang="en-US" altLang="en-US">
                <a:solidFill>
                  <a:srgbClr val="FF0000"/>
                </a:solidFill>
              </a:rPr>
              <a:t>  www.seohowto.ru  </a:t>
            </a:r>
            <a:r>
              <a:rPr lang="ru-RU" altLang="en-US">
                <a:solidFill>
                  <a:srgbClr val="FF0000"/>
                </a:solidFill>
              </a:rPr>
              <a:t>   </a:t>
            </a:r>
            <a:r>
              <a:rPr lang="en-US" altLang="en-US">
                <a:solidFill>
                  <a:srgbClr val="FF0000"/>
                </a:solidFill>
              </a:rPr>
              <a:t>    </a:t>
            </a:r>
            <a:r>
              <a:rPr lang="ru-RU" altLang="en-US">
                <a:solidFill>
                  <a:srgbClr val="FF0000"/>
                </a:solidFill>
              </a:rPr>
              <a:t>      </a:t>
            </a:r>
            <a:r>
              <a:rPr lang="en-US" altLang="en-US">
                <a:solidFill>
                  <a:srgbClr val="FF0000"/>
                </a:solidFill>
              </a:rPr>
              <a:t>      www.balticdigitaldays.ru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49159" name="Picture 7" descr="12041741_1037720202945870_929380987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81525"/>
            <a:ext cx="1439862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2016-02-11 14-07-02 Скриншот экр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381635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/>
              <a:t>Будущее </a:t>
            </a:r>
            <a:r>
              <a:rPr lang="en-US" altLang="en-US" sz="4000"/>
              <a:t>SEO </a:t>
            </a:r>
            <a:r>
              <a:rPr lang="ru-RU" altLang="en-US" sz="4000"/>
              <a:t>сегодня</a:t>
            </a:r>
            <a:br>
              <a:rPr lang="ru-RU" altLang="en-US" sz="4000"/>
            </a:br>
            <a:r>
              <a:rPr lang="ru-RU" altLang="en-US" sz="4000"/>
              <a:t>сильно зависит от угла зрения</a:t>
            </a:r>
          </a:p>
        </p:txBody>
      </p:sp>
      <p:pic>
        <p:nvPicPr>
          <p:cNvPr id="37893" name="Picture 5" descr="podborka_vecher_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472113" cy="501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Перспективы </a:t>
            </a:r>
            <a:r>
              <a:rPr lang="en-US" altLang="en-US"/>
              <a:t>SEO</a:t>
            </a:r>
            <a:r>
              <a:rPr lang="ru-RU" altLang="en-US"/>
              <a:t> как бизнеса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Из массовых методов воздействия на сайт остался только раздув по посадочным</a:t>
            </a:r>
          </a:p>
          <a:p>
            <a:r>
              <a:rPr lang="ru-RU" altLang="en-US"/>
              <a:t>Ссылочный спам под запретом</a:t>
            </a:r>
          </a:p>
          <a:p>
            <a:r>
              <a:rPr lang="ru-RU" altLang="en-US"/>
              <a:t>Точечная работа: дорого и долго</a:t>
            </a:r>
          </a:p>
          <a:p>
            <a:r>
              <a:rPr lang="ru-RU" altLang="en-US"/>
              <a:t>Яндекс.Бандит (и аналог в </a:t>
            </a:r>
            <a:r>
              <a:rPr lang="en-US" altLang="en-US"/>
              <a:t>Google</a:t>
            </a:r>
            <a:r>
              <a:rPr lang="ru-RU" altLang="en-US"/>
              <a:t>)</a:t>
            </a:r>
          </a:p>
          <a:p>
            <a:r>
              <a:rPr lang="ru-RU" altLang="en-US"/>
              <a:t>Доминирование информационных многостраничников в органике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Грустно?</a:t>
            </a:r>
          </a:p>
        </p:txBody>
      </p:sp>
      <p:pic>
        <p:nvPicPr>
          <p:cNvPr id="40964" name="Picture 4" descr="2016-02-11 13-35-07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700213"/>
            <a:ext cx="7953375" cy="432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1188" y="6165850"/>
            <a:ext cx="792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/>
              <a:t>Качели позиций за один месяц!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/>
              <a:t>Выход есть! Контент-маркетинг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2800"/>
              <a:t>совокупность маркетинговых приёмов, основанных на создании и/или распространении полезной для потребителя информации с целью завоевания доверия и привлечения потенциальных клиентов. </a:t>
            </a:r>
          </a:p>
          <a:p>
            <a:pPr>
              <a:lnSpc>
                <a:spcPct val="80000"/>
              </a:lnSpc>
            </a:pPr>
            <a:endParaRPr lang="ru-RU" altLang="en-US" sz="2800"/>
          </a:p>
          <a:p>
            <a:pPr>
              <a:lnSpc>
                <a:spcPct val="80000"/>
              </a:lnSpc>
            </a:pPr>
            <a:r>
              <a:rPr lang="ru-RU" altLang="en-US" sz="2800"/>
              <a:t>Контент-маркетинг по Джо Пулицци — это регулярный процесс создания интересного, полезного и релевантного контента, направленного на целевую аудиторию, с целью сохранения или изменения ее поведенческого сценария.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КМ </a:t>
            </a:r>
            <a:r>
              <a:rPr lang="en-US" altLang="en-US"/>
              <a:t>vs SEO</a:t>
            </a:r>
            <a:endParaRPr lang="ru-RU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Рост посещаемости с поиска - это побочный эффект работы КМ</a:t>
            </a:r>
          </a:p>
          <a:p>
            <a:r>
              <a:rPr lang="ru-RU" altLang="en-US"/>
              <a:t>Контент-маркетинг не превращается из-за сопутствующих симптомов в SEO и не может заменить его</a:t>
            </a:r>
          </a:p>
          <a:p>
            <a:r>
              <a:rPr lang="en-US" altLang="en-US"/>
              <a:t>SEO-</a:t>
            </a:r>
            <a:r>
              <a:rPr lang="ru-RU" altLang="en-US"/>
              <a:t>копирайтинг это не КМ. Написание текстов под частотники не делает вас контент-маркетологом.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SEO </a:t>
            </a:r>
            <a:r>
              <a:rPr lang="ru-RU" altLang="en-US"/>
              <a:t>как продукт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19250" y="1628775"/>
            <a:ext cx="57610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Изучение потребностей (составление семантики)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95513" y="2492375"/>
            <a:ext cx="45370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Создание контента под семантику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43213" y="3357563"/>
            <a:ext cx="31686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Вывод в топ манипуляциями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492500" y="4221163"/>
            <a:ext cx="18716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Лиды и заказы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427538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4427538" y="3141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427538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КМ как продукт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619250" y="1628775"/>
            <a:ext cx="57610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Формирование экспертного* контента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195513" y="2492375"/>
            <a:ext cx="45370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Распространение контента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843213" y="3357563"/>
            <a:ext cx="31686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Лояльность к бренду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492500" y="4221163"/>
            <a:ext cx="18716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/>
              <a:t>Лиды и заказы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50825" y="5878513"/>
            <a:ext cx="5637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 sz="1200" i="1"/>
              <a:t>*Экспертный контент – контент с привязкой к реальным знаниям в нише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500563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500563" y="3141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50056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Вилка оплат в месяц</a:t>
            </a:r>
          </a:p>
        </p:txBody>
      </p:sp>
      <p:graphicFrame>
        <p:nvGraphicFramePr>
          <p:cNvPr id="24611" name="Group 3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3468156649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3565887695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107287521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3522303867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1737882805"/>
                    </a:ext>
                  </a:extLst>
                </a:gridCol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VIP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233805"/>
                  </a:ext>
                </a:extLst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SEO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327198"/>
                  </a:ext>
                </a:extLst>
              </a:tr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kumimoji="0" lang="ru-RU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9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5666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Команда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Найдите грамотного редактора!</a:t>
            </a:r>
          </a:p>
          <a:p>
            <a:r>
              <a:rPr lang="ru-RU" altLang="en-US"/>
              <a:t>Найдите грамотного </a:t>
            </a:r>
            <a:r>
              <a:rPr lang="en-US" altLang="en-US"/>
              <a:t>smm-</a:t>
            </a:r>
            <a:r>
              <a:rPr lang="ru-RU" altLang="en-US"/>
              <a:t>специалиста!</a:t>
            </a:r>
          </a:p>
          <a:p>
            <a:r>
              <a:rPr lang="ru-RU" altLang="en-US"/>
              <a:t>Хороший контент-менеджер</a:t>
            </a:r>
          </a:p>
          <a:p>
            <a:r>
              <a:rPr lang="ru-RU" altLang="en-US"/>
              <a:t>Пул авторов по тематикам (не биржа!)</a:t>
            </a:r>
          </a:p>
          <a:p>
            <a:r>
              <a:rPr lang="ru-RU" altLang="en-US"/>
              <a:t>И не забудьте про сеошника</a:t>
            </a:r>
          </a:p>
          <a:p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План работ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Бриф с клиентом</a:t>
            </a:r>
          </a:p>
          <a:p>
            <a:r>
              <a:rPr lang="ru-RU" altLang="en-US"/>
              <a:t>Контент-план</a:t>
            </a:r>
          </a:p>
          <a:p>
            <a:r>
              <a:rPr lang="ru-RU" altLang="en-US"/>
              <a:t>План репостов в свои паблики</a:t>
            </a:r>
          </a:p>
          <a:p>
            <a:r>
              <a:rPr lang="ru-RU" altLang="en-US"/>
              <a:t>План посева на другие сайты и соцсети</a:t>
            </a:r>
          </a:p>
          <a:p>
            <a:r>
              <a:rPr lang="en-US" altLang="en-US"/>
              <a:t>Email-</a:t>
            </a:r>
            <a:r>
              <a:rPr lang="ru-RU" altLang="en-US"/>
              <a:t>рассылка</a:t>
            </a:r>
          </a:p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План доклада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WOW-</a:t>
            </a:r>
            <a:r>
              <a:rPr lang="ru-RU" altLang="en-US"/>
              <a:t>результаты!</a:t>
            </a:r>
          </a:p>
          <a:p>
            <a:r>
              <a:rPr lang="ru-RU" altLang="en-US"/>
              <a:t>Контент-маркетинг – как продукт</a:t>
            </a:r>
          </a:p>
          <a:p>
            <a:r>
              <a:rPr lang="ru-RU" altLang="en-US"/>
              <a:t>Схема работы в КМ</a:t>
            </a:r>
          </a:p>
          <a:p>
            <a:r>
              <a:rPr lang="ru-RU" altLang="en-US"/>
              <a:t>Результаты в цифрах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2016-02-11 14-49-58 Скриншот экр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8486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2016-02-11 14-54-38 Скриншот экр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Посевы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/>
              <a:t>Репосты лидеров мнений</a:t>
            </a:r>
          </a:p>
          <a:p>
            <a:r>
              <a:rPr lang="ru-RU" altLang="en-US"/>
              <a:t>Репосты своими прокачанными акками</a:t>
            </a:r>
          </a:p>
          <a:p>
            <a:r>
              <a:rPr lang="ru-RU" altLang="en-US"/>
              <a:t>Платные посты и посты на обмен</a:t>
            </a:r>
          </a:p>
          <a:p>
            <a:r>
              <a:rPr lang="ru-RU" altLang="en-US"/>
              <a:t>Таргет-реклама</a:t>
            </a:r>
          </a:p>
          <a:p>
            <a:r>
              <a:rPr lang="ru-RU" altLang="en-US"/>
              <a:t>Посевы в комментарии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Посещаемость</a:t>
            </a:r>
          </a:p>
        </p:txBody>
      </p:sp>
      <p:pic>
        <p:nvPicPr>
          <p:cNvPr id="18440" name="Picture 8" descr="2016-02-11 13-41-19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84313"/>
            <a:ext cx="892810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Создание частотника</a:t>
            </a:r>
          </a:p>
        </p:txBody>
      </p:sp>
      <p:pic>
        <p:nvPicPr>
          <p:cNvPr id="10245" name="Picture 5" descr="2016-02-08 13-02-26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1910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8" descr="2016-02-08 13-02-02 Скриншот экр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2005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2016-02-08 12-58-47 Скриншот экр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4427537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3213" y="3160713"/>
            <a:ext cx="3114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+ </a:t>
            </a:r>
            <a:r>
              <a:rPr lang="en-US" altLang="en-US"/>
              <a:t>madcats </a:t>
            </a:r>
            <a:r>
              <a:rPr lang="ru-RU" altLang="en-US"/>
              <a:t>сайт                 11</a:t>
            </a:r>
          </a:p>
          <a:p>
            <a:r>
              <a:rPr lang="ru-RU" altLang="en-US"/>
              <a:t>+ </a:t>
            </a:r>
            <a:r>
              <a:rPr lang="en-US" altLang="en-US"/>
              <a:t>madcats </a:t>
            </a:r>
            <a:r>
              <a:rPr lang="ru-RU" altLang="en-US"/>
              <a:t>ерошина           2</a:t>
            </a:r>
          </a:p>
          <a:p>
            <a:r>
              <a:rPr lang="ru-RU" altLang="en-US"/>
              <a:t>+ </a:t>
            </a:r>
            <a:r>
              <a:rPr lang="en-US" altLang="en-US"/>
              <a:t>madcats </a:t>
            </a:r>
            <a:r>
              <a:rPr lang="ru-RU" altLang="en-US"/>
              <a:t>шахов               3</a:t>
            </a:r>
          </a:p>
          <a:p>
            <a:r>
              <a:rPr lang="ru-RU" altLang="en-US"/>
              <a:t>+ </a:t>
            </a:r>
            <a:r>
              <a:rPr lang="en-US" altLang="en-US"/>
              <a:t>mad cats ru                      4</a:t>
            </a:r>
            <a:endParaRPr lang="ru-RU" altLang="en-US"/>
          </a:p>
          <a:p>
            <a:r>
              <a:rPr lang="ru-RU" altLang="en-US"/>
              <a:t>+ </a:t>
            </a:r>
            <a:r>
              <a:rPr lang="en-US" altLang="en-US"/>
              <a:t>madcats </a:t>
            </a:r>
            <a:r>
              <a:rPr lang="ru-RU" altLang="en-US"/>
              <a:t>маркетинг         2</a:t>
            </a:r>
          </a:p>
          <a:p>
            <a:r>
              <a:rPr lang="ru-RU" altLang="en-US"/>
              <a:t>И т.д.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9388" y="5805488"/>
            <a:ext cx="8847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 sz="4000"/>
              <a:t>Итого с нуля до 100+ за два месяца!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Социальная активность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587692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/>
              <a:t>Без таргет-рекламы и платных посевов – только на виральных текстах</a:t>
            </a:r>
          </a:p>
        </p:txBody>
      </p:sp>
      <p:pic>
        <p:nvPicPr>
          <p:cNvPr id="13322" name="Picture 10" descr="2016-02-12 10-22-52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8064500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2349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630872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Спасибо группе Контент-маркетинг и Текстерре за лояльное отношение к котикам!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Структура посещаемости</a:t>
            </a:r>
          </a:p>
        </p:txBody>
      </p:sp>
      <p:pic>
        <p:nvPicPr>
          <p:cNvPr id="43012" name="Picture 4" descr="2016-02-11 13-52-06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144000" cy="4027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Входящие ссылки</a:t>
            </a:r>
          </a:p>
        </p:txBody>
      </p:sp>
      <p:pic>
        <p:nvPicPr>
          <p:cNvPr id="59396" name="Picture 4" descr="2016-02-15 15-25-31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25675"/>
            <a:ext cx="8229600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Входящие ссылки</a:t>
            </a:r>
          </a:p>
        </p:txBody>
      </p:sp>
      <p:pic>
        <p:nvPicPr>
          <p:cNvPr id="61444" name="Picture 4" descr="2016-02-15 15-26-43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632700" cy="5233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Поисковый траффик / бренд</a:t>
            </a:r>
          </a:p>
        </p:txBody>
      </p:sp>
      <p:pic>
        <p:nvPicPr>
          <p:cNvPr id="45060" name="Picture 4" descr="2016-02-11 13-49-46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8856662" cy="385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Стратегия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2800"/>
              <a:t>Собрали расширенное ядро, убрали сверхконкурентное ВЧ-СЧ</a:t>
            </a:r>
            <a:endParaRPr lang="en-US" altLang="en-US" sz="2800"/>
          </a:p>
          <a:p>
            <a:r>
              <a:rPr lang="ru-RU" altLang="en-US" sz="2800"/>
              <a:t>Составили по датам контент-план на год</a:t>
            </a:r>
          </a:p>
          <a:p>
            <a:r>
              <a:rPr lang="ru-RU" altLang="en-US" sz="2800"/>
              <a:t>Написали по одной оптимизированной статье на каждый НЧ-кластер из ядра</a:t>
            </a:r>
          </a:p>
          <a:p>
            <a:r>
              <a:rPr lang="ru-RU" altLang="en-US" sz="2800"/>
              <a:t>Делали три ссылки с других статей в топ2-4 по запросу в расширенном поиске по сайту</a:t>
            </a:r>
          </a:p>
          <a:p>
            <a:r>
              <a:rPr lang="ru-RU" altLang="en-US" sz="2800"/>
              <a:t>Загоняли в индекс твиттером</a:t>
            </a:r>
            <a:endParaRPr lang="en-US" altLang="en-US" sz="2800"/>
          </a:p>
          <a:p>
            <a:r>
              <a:rPr lang="ru-RU" altLang="en-US" sz="2800"/>
              <a:t>Получили…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Поисковый траффик / товар</a:t>
            </a:r>
          </a:p>
        </p:txBody>
      </p:sp>
      <p:pic>
        <p:nvPicPr>
          <p:cNvPr id="47108" name="Picture 4" descr="2016-02-11 13-46-48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8785225" cy="376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Лиды и заявки на КМ</a:t>
            </a:r>
          </a:p>
        </p:txBody>
      </p:sp>
      <p:pic>
        <p:nvPicPr>
          <p:cNvPr id="16388" name="Picture 4" descr="2016-02-08 12-52-47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8353425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Надоело биться в </a:t>
            </a:r>
            <a:r>
              <a:rPr lang="en-US" altLang="en-US"/>
              <a:t>SEO</a:t>
            </a:r>
            <a:r>
              <a:rPr lang="ru-RU" altLang="en-US"/>
              <a:t>?</a:t>
            </a:r>
          </a:p>
        </p:txBody>
      </p:sp>
      <p:pic>
        <p:nvPicPr>
          <p:cNvPr id="54277" name="Picture 5" descr="iM6EEdXxl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12875"/>
            <a:ext cx="7848600" cy="5224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Предложи клиенту КМ</a:t>
            </a:r>
          </a:p>
        </p:txBody>
      </p:sp>
      <p:pic>
        <p:nvPicPr>
          <p:cNvPr id="56325" name="Picture 5" descr="zashhita-ot-manipulyaci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416800" cy="4945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Хотите узнать больше?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/>
              <a:t>Заявки на КМ сюда</a:t>
            </a:r>
            <a:endParaRPr lang="en-US" altLang="en-US"/>
          </a:p>
          <a:p>
            <a:r>
              <a:rPr lang="ru-RU" altLang="en-US"/>
              <a:t>8-800-333-06-80</a:t>
            </a:r>
          </a:p>
          <a:p>
            <a:r>
              <a:rPr lang="en-US" altLang="en-US">
                <a:hlinkClick r:id="rId2"/>
              </a:rPr>
              <a:t>s@remarka.info</a:t>
            </a:r>
            <a:endParaRPr lang="ru-RU" altLang="en-US"/>
          </a:p>
          <a:p>
            <a:endParaRPr lang="ru-RU" altLang="en-US"/>
          </a:p>
          <a:p>
            <a:pPr>
              <a:buFontTx/>
              <a:buNone/>
            </a:pPr>
            <a:r>
              <a:rPr lang="ru-RU" altLang="en-US"/>
              <a:t>Общение со мной</a:t>
            </a:r>
          </a:p>
          <a:p>
            <a:r>
              <a:rPr lang="ru-RU" altLang="en-US">
                <a:hlinkClick r:id="rId3"/>
              </a:rPr>
              <a:t>https://www.facebook.com/bablorub</a:t>
            </a:r>
            <a:endParaRPr lang="ru-RU" altLang="en-US"/>
          </a:p>
          <a:p>
            <a:r>
              <a:rPr lang="en-US" altLang="en-US"/>
              <a:t>skype: remarka.reklama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Рост позиций в топ10</a:t>
            </a:r>
          </a:p>
        </p:txBody>
      </p:sp>
      <p:pic>
        <p:nvPicPr>
          <p:cNvPr id="28676" name="Picture 4" descr="2016-02-09 13-11-11 Скриншот экра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559675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2016-02-09 13-14-09 Скриншот экра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92600"/>
            <a:ext cx="7559675" cy="218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Рост трафика в два раза!</a:t>
            </a:r>
          </a:p>
        </p:txBody>
      </p:sp>
      <p:pic>
        <p:nvPicPr>
          <p:cNvPr id="4100" name="Picture 4" descr="2016-02-08 10-43-47 Скриншот экр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6767512" cy="501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en-US"/>
              <a:t>Нравится? Внедряем!</a:t>
            </a:r>
          </a:p>
        </p:txBody>
      </p:sp>
      <p:pic>
        <p:nvPicPr>
          <p:cNvPr id="32773" name="Picture 5" descr="uspeh-na-rabo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08088"/>
            <a:ext cx="7019925" cy="5649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5400">
                <a:solidFill>
                  <a:srgbClr val="FF0000"/>
                </a:solidFill>
              </a:rPr>
              <a:t>Стоп!</a:t>
            </a:r>
            <a:r>
              <a:rPr lang="ru-RU" altLang="en-US" sz="5400"/>
              <a:t> Это бред!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2000"/>
              <a:t>Графики – правда. И схема рабочая. </a:t>
            </a:r>
            <a:r>
              <a:rPr lang="ru-RU" altLang="en-US" sz="2000" b="1"/>
              <a:t>Но!</a:t>
            </a:r>
          </a:p>
          <a:p>
            <a:pPr>
              <a:lnSpc>
                <a:spcPct val="80000"/>
              </a:lnSpc>
            </a:pPr>
            <a:r>
              <a:rPr lang="ru-RU" altLang="en-US" sz="2000"/>
              <a:t>По схеме ничего не делалось </a:t>
            </a:r>
          </a:p>
          <a:p>
            <a:pPr>
              <a:lnSpc>
                <a:spcPct val="80000"/>
              </a:lnSpc>
            </a:pPr>
            <a:r>
              <a:rPr lang="ru-RU" altLang="en-US" sz="2000"/>
              <a:t>Не делалось вообще почти ничего</a:t>
            </a:r>
          </a:p>
          <a:p>
            <a:pPr>
              <a:lnSpc>
                <a:spcPct val="80000"/>
              </a:lnSpc>
            </a:pPr>
            <a:r>
              <a:rPr lang="ru-RU" altLang="en-US" sz="2000"/>
              <a:t>Я взял за основу корреляцию несвязанных событий</a:t>
            </a:r>
          </a:p>
          <a:p>
            <a:pPr>
              <a:lnSpc>
                <a:spcPct val="80000"/>
              </a:lnSpc>
            </a:pPr>
            <a:r>
              <a:rPr lang="ru-RU" altLang="en-US" sz="2000"/>
              <a:t>Скрыл то, что не вписывалось в гипотезу</a:t>
            </a:r>
          </a:p>
          <a:p>
            <a:pPr>
              <a:lnSpc>
                <a:spcPct val="80000"/>
              </a:lnSpc>
            </a:pPr>
            <a:r>
              <a:rPr lang="ru-RU" altLang="en-US" sz="2000"/>
              <a:t>Антигипотезы не рассматривал</a:t>
            </a:r>
          </a:p>
          <a:p>
            <a:pPr>
              <a:lnSpc>
                <a:spcPct val="80000"/>
              </a:lnSpc>
            </a:pPr>
            <a:r>
              <a:rPr lang="ru-RU" altLang="en-US" sz="2000"/>
              <a:t>Вывод придумал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en-US" sz="2400"/>
              <a:t>Три года хотел показать это, теперь полегчало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95738" y="4581525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200" i="1">
                <a:solidFill>
                  <a:schemeClr val="accent2"/>
                </a:solidFill>
              </a:rPr>
              <a:t>Реально там пришло снятие фильтра через переадресацию.</a:t>
            </a:r>
          </a:p>
          <a:p>
            <a:r>
              <a:rPr lang="ru-RU" altLang="en-US" sz="1200" i="1">
                <a:solidFill>
                  <a:schemeClr val="accent2"/>
                </a:solidFill>
              </a:rPr>
              <a:t>Плюс отвал статичных говноссылок по возрастным причинам. </a:t>
            </a:r>
          </a:p>
          <a:p>
            <a:r>
              <a:rPr lang="ru-RU" altLang="en-US" sz="1200" i="1">
                <a:solidFill>
                  <a:schemeClr val="accent2"/>
                </a:solidFill>
              </a:rPr>
              <a:t>И попадание под Минусинск нескольких конкурентов,</a:t>
            </a:r>
          </a:p>
          <a:p>
            <a:r>
              <a:rPr lang="ru-RU" altLang="en-US" sz="1200" i="1">
                <a:solidFill>
                  <a:schemeClr val="accent2"/>
                </a:solidFill>
              </a:rPr>
              <a:t>вызвавшее смещение моих сайтов чуть выше.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11188" y="5876925"/>
            <a:ext cx="7848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sz="3200"/>
              <a:t>Будьте осторожны к докладам на сцене!</a:t>
            </a:r>
          </a:p>
          <a:p>
            <a:pPr algn="ctr"/>
            <a:r>
              <a:rPr lang="ru-RU" altLang="en-US" sz="1600"/>
              <a:t>Задавайте больше вопросов выступающим!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-1230509">
            <a:off x="7235825" y="1628775"/>
            <a:ext cx="1692275" cy="1655763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200" b="1">
                <a:solidFill>
                  <a:schemeClr val="accent2"/>
                </a:solidFill>
              </a:rPr>
              <a:t>ЧАСТАЯ</a:t>
            </a:r>
          </a:p>
          <a:p>
            <a:pPr algn="ctr"/>
            <a:r>
              <a:rPr lang="ru-RU" altLang="en-US" sz="1200" b="1">
                <a:solidFill>
                  <a:schemeClr val="accent2"/>
                </a:solidFill>
              </a:rPr>
              <a:t>СХЕМА</a:t>
            </a:r>
          </a:p>
          <a:p>
            <a:pPr algn="ctr"/>
            <a:r>
              <a:rPr lang="ru-RU" altLang="en-US" sz="1200" b="1">
                <a:solidFill>
                  <a:schemeClr val="accent2"/>
                </a:solidFill>
              </a:rPr>
              <a:t>ДОКЛАДОВ</a:t>
            </a:r>
          </a:p>
          <a:p>
            <a:pPr algn="ctr"/>
            <a:r>
              <a:rPr lang="ru-RU" altLang="en-US" sz="1200" b="1">
                <a:solidFill>
                  <a:schemeClr val="accent2"/>
                </a:solidFill>
              </a:rPr>
              <a:t>НА КОНФАХ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3663" y="0"/>
            <a:ext cx="2700337" cy="836613"/>
          </a:xfrm>
        </p:spPr>
        <p:txBody>
          <a:bodyPr/>
          <a:lstStyle/>
          <a:p>
            <a:r>
              <a:rPr lang="ru-RU" altLang="en-US"/>
              <a:t>25 кадр</a:t>
            </a:r>
          </a:p>
        </p:txBody>
      </p:sp>
      <p:pic>
        <p:nvPicPr>
          <p:cNvPr id="63493" name="Picture 5" descr="2c5bdd0f74ebd3d85ca631e826144d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0"/>
            <a:ext cx="48212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6" name="Picture 8" descr="shotimg54889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97425"/>
            <a:ext cx="1544638" cy="206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443663" y="6381750"/>
            <a:ext cx="27003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000"/>
              <a:t>Дэдпул рекомендует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ru-RU" altLang="en-US" sz="3600"/>
              <a:t>Спокойно. Выдыхаем. Идем дальше.</a:t>
            </a:r>
          </a:p>
        </p:txBody>
      </p:sp>
      <p:pic>
        <p:nvPicPr>
          <p:cNvPr id="35849" name="Picture 9" descr="1-kenny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0413"/>
            <a:ext cx="9144000" cy="6097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559</Words>
  <Application>Microsoft Office PowerPoint</Application>
  <PresentationFormat>Экран (4:3)</PresentationFormat>
  <Paragraphs>141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PowerPoint</vt:lpstr>
      <vt:lpstr>План доклада</vt:lpstr>
      <vt:lpstr>Стратегия</vt:lpstr>
      <vt:lpstr>Рост позиций в топ10</vt:lpstr>
      <vt:lpstr>Рост трафика в два раза!</vt:lpstr>
      <vt:lpstr>Нравится? Внедряем!</vt:lpstr>
      <vt:lpstr>Стоп! Это бред!</vt:lpstr>
      <vt:lpstr>25 кадр</vt:lpstr>
      <vt:lpstr>Спокойно. Выдыхаем. Идем дальше.</vt:lpstr>
      <vt:lpstr>Будущее SEO сегодня сильно зависит от угла зрения</vt:lpstr>
      <vt:lpstr>Перспективы SEO как бизнеса</vt:lpstr>
      <vt:lpstr>Грустно?</vt:lpstr>
      <vt:lpstr>Выход есть! Контент-маркетинг</vt:lpstr>
      <vt:lpstr>КМ vs SEO</vt:lpstr>
      <vt:lpstr>SEO как продукт</vt:lpstr>
      <vt:lpstr>КМ как продукт</vt:lpstr>
      <vt:lpstr>Вилка оплат в месяц</vt:lpstr>
      <vt:lpstr>Команда</vt:lpstr>
      <vt:lpstr>План работ</vt:lpstr>
      <vt:lpstr>Презентация PowerPoint</vt:lpstr>
      <vt:lpstr>Презентация PowerPoint</vt:lpstr>
      <vt:lpstr>Посевы</vt:lpstr>
      <vt:lpstr>Посещаемость</vt:lpstr>
      <vt:lpstr>Создание частотника</vt:lpstr>
      <vt:lpstr>Социальная активность</vt:lpstr>
      <vt:lpstr>Структура посещаемости</vt:lpstr>
      <vt:lpstr>Входящие ссылки</vt:lpstr>
      <vt:lpstr>Входящие ссылки</vt:lpstr>
      <vt:lpstr>Поисковый траффик / бренд</vt:lpstr>
      <vt:lpstr>Поисковый траффик / товар</vt:lpstr>
      <vt:lpstr>Лиды и заявки на КМ</vt:lpstr>
      <vt:lpstr>Надоело биться в SEO?</vt:lpstr>
      <vt:lpstr>Предложи клиенту КМ</vt:lpstr>
      <vt:lpstr>Хотите узнать больше?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31</cp:revision>
  <dcterms:created xsi:type="dcterms:W3CDTF">2016-02-03T14:42:06Z</dcterms:created>
  <dcterms:modified xsi:type="dcterms:W3CDTF">2016-02-16T05:17:33Z</dcterms:modified>
</cp:coreProperties>
</file>