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06" r:id="rId3"/>
    <p:sldId id="435" r:id="rId4"/>
    <p:sldId id="405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7" r:id="rId17"/>
    <p:sldId id="408" r:id="rId18"/>
    <p:sldId id="409" r:id="rId19"/>
    <p:sldId id="410" r:id="rId20"/>
    <p:sldId id="429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9" r:id="rId29"/>
    <p:sldId id="418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30" r:id="rId40"/>
    <p:sldId id="431" r:id="rId41"/>
    <p:sldId id="432" r:id="rId42"/>
    <p:sldId id="433" r:id="rId43"/>
    <p:sldId id="43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C8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8" autoAdjust="0"/>
    <p:restoredTop sz="94660"/>
  </p:normalViewPr>
  <p:slideViewPr>
    <p:cSldViewPr>
      <p:cViewPr varScale="1">
        <p:scale>
          <a:sx n="124" d="100"/>
          <a:sy n="124" d="100"/>
        </p:scale>
        <p:origin x="-120" y="-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DF58-8E86-474D-B51F-3699CD0B00A0}" type="datetimeFigureOut">
              <a:rPr lang="en-US" smtClean="0"/>
              <a:t>15.02.16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A77D6-480C-1F44-BE20-F89D2293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6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6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5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9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0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3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8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1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9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2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5793-B951-489D-8656-02ED0D3C626C}" type="datetimeFigureOut">
              <a:rPr lang="ru-RU" smtClean="0"/>
              <a:t>15.02.16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4D47-8295-432D-9179-3F3E1359E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dorinlab.ru" TargetMode="External"/><Relationship Id="rId4" Type="http://schemas.openxmlformats.org/officeDocument/2006/relationships/hyperlink" Target="https://vk.com/sidorindmitry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acebook.com/sidorindmitri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idorindmitriy" TargetMode="External"/><Relationship Id="rId4" Type="http://schemas.openxmlformats.org/officeDocument/2006/relationships/hyperlink" Target="http://www.sidorinlab.ru" TargetMode="External"/><Relationship Id="rId5" Type="http://schemas.openxmlformats.org/officeDocument/2006/relationships/hyperlink" Target="https://vk.com/sidorindmitry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70892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Palatino Linotype"/>
                <a:cs typeface="Palatino Linotype"/>
              </a:rPr>
              <a:t>Острова контента</a:t>
            </a:r>
            <a:endParaRPr lang="en-US" sz="4000" dirty="0">
              <a:solidFill>
                <a:schemeClr val="tx2"/>
              </a:solidFill>
              <a:latin typeface="Palatino Linotype"/>
              <a:cs typeface="Palatino Linotyp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08104" y="1196752"/>
            <a:ext cx="6048672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Сидорин Дмитрий </a:t>
            </a:r>
            <a:endParaRPr lang="en-US" sz="12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2"/>
              </a:rPr>
              <a:t>http</a:t>
            </a:r>
            <a:r>
              <a:rPr lang="en-US" sz="1200" dirty="0">
                <a:solidFill>
                  <a:srgbClr val="000000"/>
                </a:solidFill>
                <a:latin typeface="Palatino Linotype"/>
                <a:cs typeface="Palatino Linotype"/>
                <a:hlinkClick r:id="rId2"/>
              </a:rPr>
              <a:t>://www.facebook.com/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2"/>
              </a:rPr>
              <a:t>sidorindmitriy</a:t>
            </a:r>
            <a:endParaRPr lang="ru-RU" sz="12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3"/>
              </a:rPr>
              <a:t>www.sidorinlab.ru</a:t>
            </a:r>
            <a:endParaRPr lang="en-US" sz="12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4"/>
              </a:rPr>
              <a:t>https</a:t>
            </a:r>
            <a:r>
              <a:rPr lang="en-US" sz="1200" dirty="0">
                <a:solidFill>
                  <a:srgbClr val="000000"/>
                </a:solidFill>
                <a:latin typeface="Palatino Linotype"/>
                <a:cs typeface="Palatino Linotype"/>
                <a:hlinkClick r:id="rId4"/>
              </a:rPr>
              <a:t>://vk.com/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4"/>
              </a:rPr>
              <a:t>sidorindmitry</a:t>
            </a:r>
            <a:endParaRPr lang="en-US" sz="12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endParaRPr lang="en-US" sz="12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endParaRPr lang="en-US" sz="16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pic>
        <p:nvPicPr>
          <p:cNvPr id="8" name="Picture 2" descr="D:\Projects\SidorinLab\Новая папка (2)\log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0"/>
            <a:ext cx="2289175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5917114"/>
            <a:ext cx="2421632" cy="8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3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2195736" y="2348880"/>
            <a:ext cx="5112568" cy="1224136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Где стоит создавать контент?</a:t>
            </a:r>
          </a:p>
          <a:p>
            <a:pPr marL="457200" marR="0" lvl="0" indent="-45720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там, где модно!</a:t>
            </a:r>
          </a:p>
          <a:p>
            <a:pPr marL="457200" marR="0" lvl="0" indent="-45720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Где большая аудитория!</a:t>
            </a:r>
            <a:endParaRPr lang="en-US" sz="2000" cap="all" noProof="0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  <a:p>
            <a:pPr marL="457200" marR="0" lvl="0" indent="-45720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О</a:t>
            </a:r>
            <a:r>
              <a:rPr lang="ru-RU" sz="20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ткуда</a:t>
            </a: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 уже есть трафик!</a:t>
            </a:r>
            <a:endParaRPr kumimoji="0" lang="ru-RU" sz="20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467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15 в 17.4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" y="0"/>
            <a:ext cx="2524699" cy="6858000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3635896" y="2996952"/>
            <a:ext cx="5112568" cy="1224136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Поиск</a:t>
            </a:r>
          </a:p>
          <a:p>
            <a:pPr marL="342900" marR="0" lvl="0" indent="-34290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Контекстная реклама</a:t>
            </a:r>
          </a:p>
          <a:p>
            <a:pPr marL="342900" marR="0" lvl="0" indent="-34290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Органика</a:t>
            </a:r>
            <a:endParaRPr lang="ru-RU" sz="2000" cap="all" dirty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  <a:p>
            <a:pPr marR="0" lvl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Социальные сети</a:t>
            </a:r>
          </a:p>
          <a:p>
            <a:pPr marL="342900" marR="0" lvl="0" indent="-34290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Группы</a:t>
            </a:r>
          </a:p>
          <a:p>
            <a:pPr marL="342900" marR="0" lvl="0" indent="-34290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Профили</a:t>
            </a:r>
          </a:p>
          <a:p>
            <a:pPr marL="342900" marR="0" lvl="0" indent="-34290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События</a:t>
            </a:r>
          </a:p>
          <a:p>
            <a:pPr marR="0" lvl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Справочники и каталоги</a:t>
            </a:r>
          </a:p>
          <a:p>
            <a:pPr marR="0" lvl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Статьи в СМИ</a:t>
            </a:r>
          </a:p>
          <a:p>
            <a:pPr marR="0" lvl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Рейтинги</a:t>
            </a:r>
          </a:p>
          <a:p>
            <a:pPr marR="0" lvl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Сайты с вакансиями</a:t>
            </a:r>
          </a:p>
          <a:p>
            <a:pPr marR="0" lvl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Карты</a:t>
            </a:r>
          </a:p>
          <a:p>
            <a:pPr marR="0" lvl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Конференции и выставки</a:t>
            </a:r>
          </a:p>
          <a:p>
            <a:pPr marR="0" lvl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И др.</a:t>
            </a:r>
            <a:endParaRPr lang="ru-RU" sz="2000" cap="all" noProof="0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883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2195736" y="2348880"/>
            <a:ext cx="5112568" cy="1224136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Где стоит создавать контент?</a:t>
            </a:r>
          </a:p>
          <a:p>
            <a:pPr marL="457200" marR="0" lvl="0" indent="-45720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там, где модно!</a:t>
            </a:r>
          </a:p>
          <a:p>
            <a:pPr marL="457200" marR="0" lvl="0" indent="-45720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Где большая аудитория!</a:t>
            </a:r>
            <a:endParaRPr lang="en-US" sz="2000" cap="all" noProof="0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  <a:p>
            <a:pPr marL="457200" marR="0" lvl="0" indent="-45720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О</a:t>
            </a:r>
            <a:r>
              <a:rPr lang="ru-RU" sz="20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ткуда</a:t>
            </a: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 уже есть трафик!</a:t>
            </a:r>
          </a:p>
          <a:p>
            <a:pPr marL="457200" marR="0" lvl="0" indent="-45720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u="none" strike="noStrike" kern="1200" cap="all" spc="0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Ч</a:t>
            </a:r>
            <a:r>
              <a:rPr kumimoji="0" lang="ru-RU" sz="200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то выходит в топ!</a:t>
            </a:r>
            <a:endParaRPr kumimoji="0" lang="ru-RU" sz="20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4027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6-02-15 в 18.0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81329"/>
          </a:xfrm>
          <a:prstGeom prst="rect">
            <a:avLst/>
          </a:prstGeom>
        </p:spPr>
      </p:pic>
      <p:pic>
        <p:nvPicPr>
          <p:cNvPr id="5" name="Picture 4" descr="Снимок экрана 2016-02-15 в 18.0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391913" cy="2603681"/>
          </a:xfrm>
          <a:prstGeom prst="rect">
            <a:avLst/>
          </a:prstGeom>
        </p:spPr>
      </p:pic>
      <p:pic>
        <p:nvPicPr>
          <p:cNvPr id="6" name="Picture 5" descr="Снимок экрана 2016-02-15 в 18.09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7544324" cy="26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21827" y="1566960"/>
            <a:ext cx="6893208" cy="2882717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Глава 2.</a:t>
            </a:r>
            <a:endParaRPr kumimoji="0" lang="ru-RU" sz="540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Лайвхаки</a:t>
            </a:r>
            <a:r>
              <a:rPr lang="ru-RU" sz="36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 </a:t>
            </a:r>
            <a:r>
              <a:rPr lang="en-US" sz="36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–</a:t>
            </a:r>
            <a:r>
              <a:rPr lang="ru-RU" sz="36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 необычные острова</a:t>
            </a: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830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Снимок экрана 2015-08-24 в 19.0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906"/>
            <a:ext cx="9144000" cy="35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5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6-02-01 в 16.5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803"/>
            <a:ext cx="7920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1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нимок экрана 2016-02-15 в 18.3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55" y="0"/>
            <a:ext cx="645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4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15 в 18.3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14" y="0"/>
            <a:ext cx="7488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8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6-01-20 в 11.43.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369"/>
            <a:ext cx="9144000" cy="65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2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4499992" y="2462042"/>
            <a:ext cx="1440159" cy="10715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31" tIns="45716" rIns="91431" bIns="45716" anchor="ctr"/>
          <a:lstStyle/>
          <a:p>
            <a:pPr defTabSz="982565">
              <a:defRPr/>
            </a:pPr>
            <a:endParaRPr lang="ru-RU">
              <a:solidFill>
                <a:schemeClr val="tx1"/>
              </a:solidFill>
              <a:latin typeface="Geneva CY"/>
              <a:cs typeface="Geneva CY"/>
            </a:endParaRPr>
          </a:p>
        </p:txBody>
      </p:sp>
      <p:sp>
        <p:nvSpPr>
          <p:cNvPr id="5" name="Прямоугольник 6"/>
          <p:cNvSpPr/>
          <p:nvPr/>
        </p:nvSpPr>
        <p:spPr bwMode="auto">
          <a:xfrm>
            <a:off x="207515" y="2089593"/>
            <a:ext cx="2235422" cy="18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31" tIns="45716" rIns="91431" bIns="45716" anchor="ctr"/>
          <a:lstStyle/>
          <a:p>
            <a:pPr defTabSz="982565">
              <a:defRPr/>
            </a:pPr>
            <a:endParaRPr lang="ru-RU">
              <a:solidFill>
                <a:schemeClr val="tx1"/>
              </a:solidFill>
              <a:latin typeface="Geneva CY"/>
              <a:cs typeface="Geneva C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9465" y="2813166"/>
            <a:ext cx="893793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neva CY"/>
                <a:cs typeface="Geneva CY"/>
              </a:rPr>
              <a:t>Сайт</a:t>
            </a:r>
            <a:endParaRPr lang="ru-RU" dirty="0">
              <a:solidFill>
                <a:schemeClr val="bg1"/>
              </a:solidFill>
              <a:latin typeface="Geneva CY"/>
              <a:cs typeface="Geneva C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41" y="2828935"/>
            <a:ext cx="2049415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neva CY"/>
                <a:cs typeface="Geneva CY"/>
              </a:rPr>
              <a:t>Интернет</a:t>
            </a:r>
            <a:endParaRPr lang="ru-RU" dirty="0">
              <a:solidFill>
                <a:schemeClr val="bg1"/>
              </a:solidFill>
              <a:latin typeface="Geneva CY"/>
              <a:cs typeface="Geneva C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21799" y="2698931"/>
            <a:ext cx="496814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>
                <a:latin typeface="Geneva CY"/>
                <a:cs typeface="Geneva CY"/>
              </a:rPr>
              <a:t>$</a:t>
            </a:r>
            <a:endParaRPr lang="ru-RU" sz="4100" dirty="0">
              <a:latin typeface="Geneva CY"/>
              <a:cs typeface="Geneva CY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2204864"/>
            <a:ext cx="864096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dirty="0" smtClean="0">
                <a:latin typeface="Geneva CY"/>
                <a:cs typeface="Geneva CY"/>
              </a:rPr>
              <a:t>CPC</a:t>
            </a:r>
            <a:endParaRPr lang="ru-RU" dirty="0">
              <a:latin typeface="Geneva CY"/>
              <a:cs typeface="Geneva CY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25655" y="2443842"/>
            <a:ext cx="1296144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dirty="0" smtClean="0">
                <a:latin typeface="Geneva CY"/>
                <a:cs typeface="Geneva CY"/>
              </a:rPr>
              <a:t>CPA</a:t>
            </a:r>
            <a:endParaRPr lang="ru-RU" dirty="0">
              <a:latin typeface="Geneva CY"/>
              <a:cs typeface="Geneva CY"/>
            </a:endParaRPr>
          </a:p>
        </p:txBody>
      </p:sp>
      <p:cxnSp>
        <p:nvCxnSpPr>
          <p:cNvPr id="36" name="Прямая со стрелкой 36"/>
          <p:cNvCxnSpPr/>
          <p:nvPr/>
        </p:nvCxnSpPr>
        <p:spPr bwMode="auto">
          <a:xfrm>
            <a:off x="5233176" y="3631502"/>
            <a:ext cx="0" cy="1319325"/>
          </a:xfrm>
          <a:prstGeom prst="straightConnector1">
            <a:avLst/>
          </a:prstGeom>
          <a:ln w="269875"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Снимок экрана 2015-09-15 в 10.2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08" y="5088861"/>
            <a:ext cx="1353936" cy="163331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73258" y="4021774"/>
            <a:ext cx="1296144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latin typeface="Geneva CY"/>
                <a:cs typeface="Geneva CY"/>
              </a:rPr>
              <a:t>Отказы</a:t>
            </a:r>
            <a:endParaRPr lang="ru-RU" dirty="0">
              <a:latin typeface="Geneva CY"/>
              <a:cs typeface="Geneva CY"/>
            </a:endParaRPr>
          </a:p>
        </p:txBody>
      </p:sp>
      <p:cxnSp>
        <p:nvCxnSpPr>
          <p:cNvPr id="41" name="Прямая со стрелкой 20"/>
          <p:cNvCxnSpPr>
            <a:endCxn id="22" idx="1"/>
          </p:cNvCxnSpPr>
          <p:nvPr/>
        </p:nvCxnSpPr>
        <p:spPr bwMode="auto">
          <a:xfrm flipV="1">
            <a:off x="6012160" y="3060565"/>
            <a:ext cx="2509639" cy="8395"/>
          </a:xfrm>
          <a:prstGeom prst="straightConnector1">
            <a:avLst/>
          </a:prstGeom>
          <a:ln w="88900"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36"/>
          <p:cNvCxnSpPr/>
          <p:nvPr/>
        </p:nvCxnSpPr>
        <p:spPr bwMode="auto">
          <a:xfrm flipV="1">
            <a:off x="2539936" y="2996952"/>
            <a:ext cx="951944" cy="16645"/>
          </a:xfrm>
          <a:prstGeom prst="straightConnector1">
            <a:avLst/>
          </a:prstGeom>
          <a:ln w="269875"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Curved Right Arrow 46"/>
          <p:cNvSpPr/>
          <p:nvPr/>
        </p:nvSpPr>
        <p:spPr>
          <a:xfrm flipV="1">
            <a:off x="3307097" y="3861047"/>
            <a:ext cx="1249111" cy="217808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59741" y="4729602"/>
            <a:ext cx="172903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latin typeface="Geneva CY"/>
                <a:cs typeface="Geneva CY"/>
              </a:rPr>
              <a:t>Ремаркетинг</a:t>
            </a:r>
            <a:endParaRPr lang="ru-RU" dirty="0">
              <a:latin typeface="Geneva CY"/>
              <a:cs typeface="Geneva CY"/>
            </a:endParaRPr>
          </a:p>
        </p:txBody>
      </p:sp>
      <p:sp>
        <p:nvSpPr>
          <p:cNvPr id="49" name="Curved Down Arrow 48"/>
          <p:cNvSpPr/>
          <p:nvPr/>
        </p:nvSpPr>
        <p:spPr>
          <a:xfrm flipH="1">
            <a:off x="5096723" y="1234115"/>
            <a:ext cx="3810172" cy="112475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10144" y="864791"/>
            <a:ext cx="3232872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latin typeface="Geneva CY"/>
                <a:cs typeface="Geneva CY"/>
              </a:rPr>
              <a:t>Повторные продажи</a:t>
            </a:r>
            <a:endParaRPr lang="ru-RU" dirty="0">
              <a:latin typeface="Geneva CY"/>
              <a:cs typeface="Geneva CY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35896" y="342900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35896" y="270892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35896" y="198884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9872" y="11967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22" grpId="0"/>
      <p:bldP spid="24" grpId="0"/>
      <p:bldP spid="29" grpId="0"/>
      <p:bldP spid="39" grpId="0"/>
      <p:bldP spid="47" grpId="0" animBg="1"/>
      <p:bldP spid="48" grpId="0"/>
      <p:bldP spid="49" grpId="0" animBg="1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5-02-28 в 10.0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7945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9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02 в 16.4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4661604" cy="3855801"/>
          </a:xfrm>
          <a:prstGeom prst="rect">
            <a:avLst/>
          </a:prstGeom>
        </p:spPr>
      </p:pic>
      <p:pic>
        <p:nvPicPr>
          <p:cNvPr id="3" name="Picture 2" descr="Снимок экрана 2016-02-02 в 16.48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6948264" cy="32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21827" y="1566960"/>
            <a:ext cx="6893208" cy="2882717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Глава 3.</a:t>
            </a:r>
            <a:endParaRPr kumimoji="0" lang="ru-RU" sz="540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Оптимизация </a:t>
            </a:r>
            <a:r>
              <a:rPr lang="en-US" sz="36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youtube</a:t>
            </a:r>
            <a:r>
              <a:rPr lang="en-US" sz="36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, </a:t>
            </a:r>
            <a:r>
              <a:rPr lang="en-US" sz="3600" cap="all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vk</a:t>
            </a:r>
            <a:r>
              <a:rPr lang="en-US" sz="36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, </a:t>
            </a:r>
            <a:r>
              <a:rPr lang="en-US" sz="3600" cap="all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instagram</a:t>
            </a: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61261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15 в 18.55.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60"/>
            <a:ext cx="9144000" cy="59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7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6-02-15 в 18.59.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0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547664" y="2348880"/>
            <a:ext cx="5760640" cy="1224136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Правила: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Правильно назвать файл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После загрузки заполнить описание и теги по- максимуму</a:t>
            </a:r>
            <a:endParaRPr lang="en-US" sz="2000" cap="all" noProof="0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точное вхождение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u="none" strike="noStrike" kern="1200" cap="all" spc="0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Б</a:t>
            </a:r>
            <a:r>
              <a:rPr kumimoji="0" lang="ru-RU" sz="2000" u="none" strike="noStrike" kern="1200" cap="all" spc="0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лизость</a:t>
            </a:r>
            <a:r>
              <a:rPr kumimoji="0" lang="ru-RU" sz="200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 к началу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cap="all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П</a:t>
            </a:r>
            <a:r>
              <a:rPr lang="ru-RU" sz="2000" cap="all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лотность</a:t>
            </a: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 ключевых слов в заголовке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Соответствие</a:t>
            </a:r>
            <a:r>
              <a:rPr kumimoji="0" lang="ru-RU" sz="2000" u="none" strike="noStrike" kern="1200" cap="all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 заголовка содержанию</a:t>
            </a:r>
            <a:endParaRPr kumimoji="0" lang="ru-RU" sz="20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625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15 в 19.1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" y="116632"/>
            <a:ext cx="9144000" cy="2156723"/>
          </a:xfrm>
          <a:prstGeom prst="rect">
            <a:avLst/>
          </a:prstGeom>
        </p:spPr>
      </p:pic>
      <p:pic>
        <p:nvPicPr>
          <p:cNvPr id="4" name="Picture 3" descr="Снимок экрана 2016-02-15 в 19.10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7938051" cy="27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1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6-02-15 в 19.1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756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15 в 19.2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978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44008" y="692696"/>
            <a:ext cx="648072" cy="1080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644008" y="2636912"/>
            <a:ext cx="648072" cy="1080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644008" y="4437112"/>
            <a:ext cx="648072" cy="1080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>
            <a:off x="6228184" y="476672"/>
            <a:ext cx="1584176" cy="1368152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en-US" dirty="0"/>
          </a:p>
        </p:txBody>
      </p:sp>
      <p:sp>
        <p:nvSpPr>
          <p:cNvPr id="9" name="10-Point Star 8"/>
          <p:cNvSpPr/>
          <p:nvPr/>
        </p:nvSpPr>
        <p:spPr>
          <a:xfrm>
            <a:off x="6300192" y="2420888"/>
            <a:ext cx="1584176" cy="1368152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en-US" dirty="0"/>
          </a:p>
        </p:txBody>
      </p:sp>
      <p:sp>
        <p:nvSpPr>
          <p:cNvPr id="10" name="10-Point Star 9"/>
          <p:cNvSpPr/>
          <p:nvPr/>
        </p:nvSpPr>
        <p:spPr>
          <a:xfrm>
            <a:off x="6300192" y="4293096"/>
            <a:ext cx="1584176" cy="1368152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547664" y="2348880"/>
            <a:ext cx="5760640" cy="1224136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Индексируются: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u="none" strike="noStrike" kern="1200" cap="all" spc="0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Г</a:t>
            </a:r>
            <a:r>
              <a:rPr kumimoji="0" lang="ru-RU" sz="2000" u="none" strike="noStrike" kern="1200" cap="all" spc="0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руппы</a:t>
            </a:r>
            <a:r>
              <a:rPr kumimoji="0" lang="ru-RU" sz="200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 и </a:t>
            </a:r>
            <a:r>
              <a:rPr kumimoji="0" lang="ru-RU" sz="2000" u="none" strike="noStrike" kern="1200" cap="all" spc="0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паблики</a:t>
            </a:r>
            <a:endParaRPr kumimoji="0" lang="ru-RU" sz="2000" u="none" strike="noStrike" kern="1200" cap="all" spc="0" normalizeH="0" baseline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А</a:t>
            </a:r>
            <a:r>
              <a:rPr lang="ru-RU" sz="20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ккаунты</a:t>
            </a:r>
            <a:endParaRPr lang="ru-RU" sz="2000" cap="all" noProof="0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События и темы внутри </a:t>
            </a:r>
            <a:r>
              <a:rPr lang="ru-RU" sz="20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пабликов</a:t>
            </a:r>
            <a:endParaRPr lang="ru-RU" sz="2000" cap="all" noProof="0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  <a:p>
            <a:pPr marR="0" lvl="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Релевантность: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Поиск внутри </a:t>
            </a:r>
            <a:r>
              <a:rPr lang="ru-RU" sz="20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Вконтакте</a:t>
            </a: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 сильно зависим от числа подписчиков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Поиск в Яндекс ориентируется на заголовок и описание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Для </a:t>
            </a:r>
            <a:r>
              <a:rPr lang="ru-RU" sz="20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яндекса</a:t>
            </a: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 важно количества вхождений и плотность</a:t>
            </a:r>
            <a:endParaRPr lang="en-US" sz="2000" cap="all" noProof="0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0499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 bwMode="auto">
          <a:xfrm>
            <a:off x="207515" y="2089593"/>
            <a:ext cx="2235422" cy="18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31" tIns="45716" rIns="91431" bIns="45716" anchor="ctr"/>
          <a:lstStyle/>
          <a:p>
            <a:pPr defTabSz="982565">
              <a:defRPr/>
            </a:pPr>
            <a:endParaRPr lang="ru-RU">
              <a:solidFill>
                <a:schemeClr val="tx1"/>
              </a:solidFill>
              <a:latin typeface="Geneva CY"/>
              <a:cs typeface="Geneva C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9465" y="2813166"/>
            <a:ext cx="893793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neva CY"/>
                <a:cs typeface="Geneva CY"/>
              </a:rPr>
              <a:t>Сайт</a:t>
            </a:r>
            <a:endParaRPr lang="ru-RU" dirty="0">
              <a:solidFill>
                <a:schemeClr val="bg1"/>
              </a:solidFill>
              <a:latin typeface="Geneva CY"/>
              <a:cs typeface="Geneva C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41" y="2828935"/>
            <a:ext cx="2049415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neva CY"/>
                <a:cs typeface="Geneva CY"/>
              </a:rPr>
              <a:t>Интернет</a:t>
            </a:r>
            <a:endParaRPr lang="ru-RU" dirty="0">
              <a:solidFill>
                <a:schemeClr val="bg1"/>
              </a:solidFill>
              <a:latin typeface="Geneva CY"/>
              <a:cs typeface="Geneva C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21799" y="2698931"/>
            <a:ext cx="496814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>
                <a:latin typeface="Geneva CY"/>
                <a:cs typeface="Geneva CY"/>
              </a:rPr>
              <a:t>$</a:t>
            </a:r>
            <a:endParaRPr lang="ru-RU" sz="4100" dirty="0">
              <a:latin typeface="Geneva CY"/>
              <a:cs typeface="Geneva CY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2204864"/>
            <a:ext cx="864096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dirty="0" smtClean="0">
                <a:latin typeface="Geneva CY"/>
                <a:cs typeface="Geneva CY"/>
              </a:rPr>
              <a:t>CPC</a:t>
            </a:r>
            <a:endParaRPr lang="ru-RU" dirty="0">
              <a:latin typeface="Geneva CY"/>
              <a:cs typeface="Geneva CY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25655" y="2443842"/>
            <a:ext cx="1296144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dirty="0" smtClean="0">
                <a:latin typeface="Geneva CY"/>
                <a:cs typeface="Geneva CY"/>
              </a:rPr>
              <a:t>CPA</a:t>
            </a:r>
            <a:endParaRPr lang="ru-RU" dirty="0">
              <a:latin typeface="Geneva CY"/>
              <a:cs typeface="Geneva CY"/>
            </a:endParaRPr>
          </a:p>
        </p:txBody>
      </p:sp>
      <p:cxnSp>
        <p:nvCxnSpPr>
          <p:cNvPr id="36" name="Прямая со стрелкой 36"/>
          <p:cNvCxnSpPr/>
          <p:nvPr/>
        </p:nvCxnSpPr>
        <p:spPr bwMode="auto">
          <a:xfrm>
            <a:off x="5233176" y="3631502"/>
            <a:ext cx="0" cy="1319325"/>
          </a:xfrm>
          <a:prstGeom prst="straightConnector1">
            <a:avLst/>
          </a:prstGeom>
          <a:ln w="269875"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Снимок экрана 2015-09-15 в 10.2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08" y="5088861"/>
            <a:ext cx="1353936" cy="163331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73258" y="4021774"/>
            <a:ext cx="1296144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latin typeface="Geneva CY"/>
                <a:cs typeface="Geneva CY"/>
              </a:rPr>
              <a:t>Отказы</a:t>
            </a:r>
            <a:endParaRPr lang="ru-RU" dirty="0">
              <a:latin typeface="Geneva CY"/>
              <a:cs typeface="Geneva CY"/>
            </a:endParaRPr>
          </a:p>
        </p:txBody>
      </p:sp>
      <p:cxnSp>
        <p:nvCxnSpPr>
          <p:cNvPr id="41" name="Прямая со стрелкой 20"/>
          <p:cNvCxnSpPr>
            <a:endCxn id="22" idx="1"/>
          </p:cNvCxnSpPr>
          <p:nvPr/>
        </p:nvCxnSpPr>
        <p:spPr bwMode="auto">
          <a:xfrm>
            <a:off x="6866093" y="3060565"/>
            <a:ext cx="1655706" cy="0"/>
          </a:xfrm>
          <a:prstGeom prst="straightConnector1">
            <a:avLst/>
          </a:prstGeom>
          <a:ln w="88900"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36"/>
          <p:cNvCxnSpPr/>
          <p:nvPr/>
        </p:nvCxnSpPr>
        <p:spPr bwMode="auto">
          <a:xfrm flipV="1">
            <a:off x="2539936" y="2996952"/>
            <a:ext cx="951944" cy="16645"/>
          </a:xfrm>
          <a:prstGeom prst="straightConnector1">
            <a:avLst/>
          </a:prstGeom>
          <a:ln w="269875"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Curved Right Arrow 46"/>
          <p:cNvSpPr/>
          <p:nvPr/>
        </p:nvSpPr>
        <p:spPr>
          <a:xfrm flipV="1">
            <a:off x="3307097" y="3861047"/>
            <a:ext cx="1249111" cy="217808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59741" y="4729602"/>
            <a:ext cx="172903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latin typeface="Geneva CY"/>
                <a:cs typeface="Geneva CY"/>
              </a:rPr>
              <a:t>Ремаркетинг</a:t>
            </a:r>
            <a:endParaRPr lang="ru-RU" dirty="0">
              <a:latin typeface="Geneva CY"/>
              <a:cs typeface="Geneva CY"/>
            </a:endParaRPr>
          </a:p>
        </p:txBody>
      </p:sp>
      <p:sp>
        <p:nvSpPr>
          <p:cNvPr id="49" name="Curved Down Arrow 48"/>
          <p:cNvSpPr/>
          <p:nvPr/>
        </p:nvSpPr>
        <p:spPr>
          <a:xfrm flipH="1">
            <a:off x="5096723" y="1234115"/>
            <a:ext cx="3810172" cy="112475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10144" y="864791"/>
            <a:ext cx="3232872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dirty="0" smtClean="0">
                <a:latin typeface="Geneva CY"/>
                <a:cs typeface="Geneva CY"/>
              </a:rPr>
              <a:t>Повторные продажи</a:t>
            </a:r>
            <a:endParaRPr lang="ru-RU" dirty="0">
              <a:latin typeface="Geneva CY"/>
              <a:cs typeface="Geneva CY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88024" y="270892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35896" y="270892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12160" y="2708920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2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22" grpId="0"/>
      <p:bldP spid="24" grpId="0"/>
      <p:bldP spid="29" grpId="0"/>
      <p:bldP spid="39" grpId="0"/>
      <p:bldP spid="47" grpId="0" animBg="1"/>
      <p:bldP spid="48" grpId="0"/>
      <p:bldP spid="49" grpId="0" animBg="1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15 в 19.1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671332" cy="40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7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6-02-15 в 19.3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1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15 в 19.35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45179"/>
          </a:xfrm>
          <a:prstGeom prst="rect">
            <a:avLst/>
          </a:prstGeom>
        </p:spPr>
      </p:pic>
      <p:pic>
        <p:nvPicPr>
          <p:cNvPr id="4" name="Picture 3" descr="Снимок экрана 2016-02-15 в 19.3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8115863" cy="40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6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6-02-15 в 19.3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50094"/>
          </a:xfrm>
          <a:prstGeom prst="rect">
            <a:avLst/>
          </a:prstGeom>
        </p:spPr>
      </p:pic>
      <p:pic>
        <p:nvPicPr>
          <p:cNvPr id="5" name="Picture 4" descr="Снимок экрана 2016-02-15 в 19.37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602882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3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21827" y="1566960"/>
            <a:ext cx="6893208" cy="2882717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Глава </a:t>
            </a:r>
            <a:r>
              <a:rPr kumimoji="0" lang="en-US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4</a:t>
            </a: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.</a:t>
            </a:r>
            <a:endParaRPr kumimoji="0" lang="ru-RU" sz="540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лендинги</a:t>
            </a: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5571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15 в 18.42.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65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9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21827" y="1566960"/>
            <a:ext cx="6893208" cy="2882717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Глава </a:t>
            </a:r>
            <a:r>
              <a:rPr lang="ru-RU" sz="5400" cap="all" dirty="0">
                <a:latin typeface="Palatino"/>
                <a:ea typeface="+mj-ea"/>
                <a:cs typeface="Palatino"/>
              </a:rPr>
              <a:t>5</a:t>
            </a: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.</a:t>
            </a:r>
            <a:endParaRPr kumimoji="0" lang="ru-RU" sz="540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Захват или уничтожение островов</a:t>
            </a: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4009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5-02-21 в 8.3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4982017" cy="2664296"/>
          </a:xfrm>
          <a:prstGeom prst="rect">
            <a:avLst/>
          </a:prstGeom>
        </p:spPr>
      </p:pic>
      <p:pic>
        <p:nvPicPr>
          <p:cNvPr id="8" name="Picture 7" descr="Снимок экрана 2015-02-21 в 8.35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7265325" cy="39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3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5-02-21 в 8.34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344816" cy="4166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Снимок экрана 2015-02-21 в 8.34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65104"/>
            <a:ext cx="5544616" cy="2357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001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1547664" y="2348880"/>
            <a:ext cx="5760640" cy="1224136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Судебное дело</a:t>
            </a: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: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Выявление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Нотариальное заверение</a:t>
            </a: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Направление претензии автору</a:t>
            </a:r>
            <a:endParaRPr lang="ru-RU" sz="2000" cap="all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  <a:p>
            <a:pPr marL="457200" marR="0" lvl="0" indent="-4572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Иск в суд</a:t>
            </a:r>
          </a:p>
          <a:p>
            <a:pPr marL="342900" marR="0" lvl="0" indent="-3429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У</a:t>
            </a:r>
            <a:r>
              <a:rPr lang="ru-RU" sz="2000" cap="all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даление</a:t>
            </a:r>
            <a:endParaRPr lang="ru-RU" sz="2000" cap="all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  <a:p>
            <a:pPr marL="342900" marR="0" lvl="0" indent="-3429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Опровержение</a:t>
            </a:r>
          </a:p>
          <a:p>
            <a:pPr marL="342900" marR="0" lvl="0" indent="-342900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Возмещение убытка</a:t>
            </a:r>
            <a:endParaRPr lang="ru-RU" sz="2000" cap="all" noProof="0" dirty="0" smtClean="0">
              <a:solidFill>
                <a:schemeClr val="accent1"/>
              </a:solidFill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67106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5-12-15 в 12.30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671050" cy="3789040"/>
          </a:xfrm>
          <a:prstGeom prst="rect">
            <a:avLst/>
          </a:prstGeom>
        </p:spPr>
      </p:pic>
      <p:pic>
        <p:nvPicPr>
          <p:cNvPr id="4" name="Picture 3" descr="Снимок экрана 2015-12-15 в 12.3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10" y="18983"/>
            <a:ext cx="4536504" cy="3637844"/>
          </a:xfrm>
          <a:prstGeom prst="rect">
            <a:avLst/>
          </a:prstGeom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323528" y="3789040"/>
            <a:ext cx="8640960" cy="2882717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Поисковые системы отдают все меньше трафика</a:t>
            </a: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6994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21827" y="1566960"/>
            <a:ext cx="6893208" cy="2882717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Глава </a:t>
            </a:r>
            <a:r>
              <a:rPr lang="ru-RU" sz="5400" cap="all" noProof="0" dirty="0" smtClean="0">
                <a:latin typeface="Palatino"/>
                <a:ea typeface="+mj-ea"/>
                <a:cs typeface="Palatino"/>
              </a:rPr>
              <a:t>6</a:t>
            </a: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.</a:t>
            </a:r>
            <a:endParaRPr kumimoji="0" lang="ru-RU" sz="540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П</a:t>
            </a:r>
            <a:r>
              <a:rPr lang="ru-RU" sz="36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ара примеров</a:t>
            </a: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8046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6-02-15 в 19.5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840760" cy="39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8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6-02-15 в 19.55.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4294260" cy="68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8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913784"/>
            <a:ext cx="5253124" cy="1944216"/>
          </a:xfrm>
          <a:prstGeom prst="rect">
            <a:avLst/>
          </a:prstGeom>
        </p:spPr>
      </p:pic>
      <p:sp>
        <p:nvSpPr>
          <p:cNvPr id="3" name="Title Placeholder 1"/>
          <p:cNvSpPr txBox="1">
            <a:spLocks/>
          </p:cNvSpPr>
          <p:nvPr/>
        </p:nvSpPr>
        <p:spPr>
          <a:xfrm>
            <a:off x="1547664" y="2204864"/>
            <a:ext cx="6893208" cy="2882717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latin typeface="Palatino"/>
                <a:ea typeface="+mj-ea"/>
                <a:cs typeface="Palatino"/>
              </a:rPr>
              <a:t>Домашнее задание:</a:t>
            </a:r>
            <a:endParaRPr kumimoji="0" lang="ru-RU" sz="200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1. </a:t>
            </a:r>
            <a:r>
              <a:rPr lang="ru-RU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Проверьте, есть ли у вас острова</a:t>
            </a:r>
            <a:endParaRPr lang="ru-RU" sz="2000" cap="all" dirty="0">
              <a:solidFill>
                <a:schemeClr val="tx2"/>
              </a:solidFill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2.</a:t>
            </a:r>
            <a:r>
              <a:rPr kumimoji="0" lang="en-US" sz="200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 </a:t>
            </a:r>
            <a:r>
              <a:rPr kumimoji="0" lang="ru-RU" sz="200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Составьте список СМИ для посева</a:t>
            </a: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3. </a:t>
            </a:r>
            <a:r>
              <a:rPr lang="ru-RU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Создайте видео и </a:t>
            </a:r>
            <a:r>
              <a:rPr lang="en-US" sz="2000" cap="all" dirty="0" err="1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powerpoint</a:t>
            </a:r>
            <a:endParaRPr lang="en-US" sz="2000" cap="all" dirty="0" smtClean="0">
              <a:solidFill>
                <a:schemeClr val="tx2"/>
              </a:solidFill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4. </a:t>
            </a:r>
            <a:r>
              <a:rPr lang="ru-RU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Создайте </a:t>
            </a:r>
            <a:r>
              <a:rPr lang="ru-RU" sz="2000" cap="all" dirty="0" err="1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монокатегорийный</a:t>
            </a:r>
            <a:r>
              <a:rPr lang="ru-RU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 </a:t>
            </a:r>
            <a:r>
              <a:rPr lang="ru-RU" sz="2000" cap="all" dirty="0" err="1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лендинг</a:t>
            </a:r>
            <a:endParaRPr lang="ru-RU" sz="2000" cap="all" dirty="0" smtClean="0">
              <a:solidFill>
                <a:schemeClr val="tx2"/>
              </a:solidFill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5. </a:t>
            </a:r>
            <a:r>
              <a:rPr kumimoji="0" lang="en-US" sz="200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П</a:t>
            </a:r>
            <a:r>
              <a:rPr kumimoji="0" lang="ru-RU" sz="200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озаботьтесь</a:t>
            </a:r>
            <a:r>
              <a:rPr kumimoji="0" lang="ru-RU" sz="200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 о подсказках и картах</a:t>
            </a: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all" baseline="0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6. </a:t>
            </a:r>
            <a:r>
              <a:rPr lang="ru-RU" sz="2000" cap="all" baseline="0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Помните об отзывах и захвате островов</a:t>
            </a: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7. </a:t>
            </a:r>
            <a:r>
              <a:rPr kumimoji="0" lang="ru-RU" sz="200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Создайте группы и профили</a:t>
            </a: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all" baseline="0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8. </a:t>
            </a:r>
            <a:r>
              <a:rPr lang="ru-RU" sz="2000" cap="all" baseline="0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Узнайте,</a:t>
            </a:r>
            <a:r>
              <a:rPr lang="ru-RU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 что происходит с </a:t>
            </a:r>
            <a:r>
              <a:rPr lang="en-US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SEO </a:t>
            </a:r>
            <a:r>
              <a:rPr lang="ru-RU" sz="2000" cap="all" dirty="0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в </a:t>
            </a:r>
            <a:r>
              <a:rPr lang="en-US" sz="2000" cap="all" dirty="0" err="1" smtClean="0">
                <a:solidFill>
                  <a:schemeClr val="tx2"/>
                </a:solidFill>
                <a:latin typeface="Palatino"/>
                <a:ea typeface="+mj-ea"/>
                <a:cs typeface="Palatino"/>
              </a:rPr>
              <a:t>Youtube</a:t>
            </a:r>
            <a:endParaRPr kumimoji="0" lang="en-US" sz="200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5816" y="2060848"/>
            <a:ext cx="6048672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Сидорин Дмитрий </a:t>
            </a:r>
            <a:endParaRPr lang="en-US" sz="20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3"/>
              </a:rPr>
              <a:t>http</a:t>
            </a:r>
            <a:r>
              <a:rPr lang="en-US" sz="2000" dirty="0">
                <a:solidFill>
                  <a:srgbClr val="000000"/>
                </a:solidFill>
                <a:latin typeface="Palatino Linotype"/>
                <a:cs typeface="Palatino Linotype"/>
                <a:hlinkClick r:id="rId3"/>
              </a:rPr>
              <a:t>://www.facebook.com/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3"/>
              </a:rPr>
              <a:t>sidorindmitriy</a:t>
            </a:r>
            <a:endParaRPr lang="ru-RU" sz="20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4"/>
              </a:rPr>
              <a:t>www.sidorinlab.ru</a:t>
            </a:r>
            <a:endParaRPr lang="en-US" sz="20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5"/>
              </a:rPr>
              <a:t>https</a:t>
            </a:r>
            <a:r>
              <a:rPr lang="en-US" sz="2000" dirty="0">
                <a:solidFill>
                  <a:srgbClr val="000000"/>
                </a:solidFill>
                <a:latin typeface="Palatino Linotype"/>
                <a:cs typeface="Palatino Linotype"/>
                <a:hlinkClick r:id="rId5"/>
              </a:rPr>
              <a:t>://vk.com/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cs typeface="Palatino Linotype"/>
                <a:hlinkClick r:id="rId5"/>
              </a:rPr>
              <a:t>sidorindmitry</a:t>
            </a:r>
            <a:endParaRPr lang="en-US" sz="20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endParaRPr lang="en-US" sz="2800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endParaRPr lang="en-US" sz="28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pic>
        <p:nvPicPr>
          <p:cNvPr id="5" name="Picture 2" descr="D:\Projects\SidorinLab\Новая папка (2)\logo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0"/>
            <a:ext cx="2289175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8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21827" y="1566960"/>
            <a:ext cx="6893208" cy="2882717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Palatino"/>
                <a:ea typeface="+mj-ea"/>
                <a:cs typeface="Palatino"/>
              </a:rPr>
              <a:t>Глава 1.</a:t>
            </a:r>
            <a:endParaRPr kumimoji="0" lang="ru-RU" sz="540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Palatino"/>
              <a:ea typeface="+mj-ea"/>
              <a:cs typeface="Palatino"/>
            </a:endParaRPr>
          </a:p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О</a:t>
            </a:r>
            <a:r>
              <a:rPr lang="ru-RU" sz="3600" cap="all" noProof="0" dirty="0" err="1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строва</a:t>
            </a:r>
            <a:r>
              <a:rPr lang="ru-RU" sz="36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 контента и внешний контент-маркетинг</a:t>
            </a: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42129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2195736" y="2348880"/>
            <a:ext cx="5112568" cy="1224136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Где стоит создавать контент?</a:t>
            </a:r>
          </a:p>
          <a:p>
            <a:pPr marL="0" marR="0" lvl="0" indent="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1. там, где модно!</a:t>
            </a:r>
            <a:endParaRPr kumimoji="0" lang="ru-RU" sz="20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3939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2915816" y="-14522"/>
            <a:ext cx="5112568" cy="720080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Там где это модно</a:t>
            </a:r>
            <a:endParaRPr kumimoji="0" lang="ru-RU" sz="20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  <p:pic>
        <p:nvPicPr>
          <p:cNvPr id="2" name="Picture 1" descr="Снимок экрана 2016-02-15 в 17.35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2195736" y="2348880"/>
            <a:ext cx="5112568" cy="1224136"/>
          </a:xfrm>
          <a:prstGeom prst="rect">
            <a:avLst/>
          </a:prstGeom>
        </p:spPr>
        <p:txBody>
          <a:bodyPr vert="horz" lIns="80147" tIns="40074" rIns="80147" bIns="40074" rtlCol="0" anchor="ctr">
            <a:noAutofit/>
          </a:bodyPr>
          <a:lstStyle/>
          <a:p>
            <a:pPr marL="0" marR="0" lvl="0" indent="0" algn="l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Где стоит создавать контент?</a:t>
            </a:r>
          </a:p>
          <a:p>
            <a:pPr marL="457200" marR="0" lvl="0" indent="-45720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alatino"/>
                <a:ea typeface="+mj-ea"/>
                <a:cs typeface="Palatino"/>
              </a:rPr>
              <a:t>там, где модно!</a:t>
            </a:r>
          </a:p>
          <a:p>
            <a:pPr marL="457200" marR="0" lvl="0" indent="-457200" algn="ctr" defTabSz="4007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cap="all" noProof="0" dirty="0" smtClean="0">
                <a:solidFill>
                  <a:schemeClr val="accent1"/>
                </a:solidFill>
                <a:latin typeface="Palatino"/>
                <a:ea typeface="+mj-ea"/>
                <a:cs typeface="Palatino"/>
              </a:rPr>
              <a:t>Где большая аудитория!</a:t>
            </a:r>
            <a:endParaRPr kumimoji="0" lang="ru-RU" sz="2000" u="none" strike="noStrike" kern="120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alatino"/>
              <a:ea typeface="+mj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80421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нимок экрана 2016-02-15 в 17.3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17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8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41674</TotalTime>
  <Words>346</Words>
  <Application>Microsoft Macintosh PowerPoint</Application>
  <PresentationFormat>On-screen Show (4:3)</PresentationFormat>
  <Paragraphs>104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 эффективности  продвижения сайта</dc:title>
  <dc:creator>Digital Guru</dc:creator>
  <cp:keywords>Digital Guru;презентация</cp:keywords>
  <cp:lastModifiedBy>sidorin</cp:lastModifiedBy>
  <cp:revision>332</cp:revision>
  <dcterms:created xsi:type="dcterms:W3CDTF">2012-08-03T14:43:42Z</dcterms:created>
  <dcterms:modified xsi:type="dcterms:W3CDTF">2016-02-15T16:17:31Z</dcterms:modified>
</cp:coreProperties>
</file>