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Shape 25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2" type="body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idx="1" type="body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300">
                <a:solidFill>
                  <a:schemeClr val="dk1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5.png"/><Relationship Id="rId4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5.png"/><Relationship Id="rId4" Type="http://schemas.openxmlformats.org/officeDocument/2006/relationships/image" Target="../media/image2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5.png"/><Relationship Id="rId4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5.png"/><Relationship Id="rId4" Type="http://schemas.openxmlformats.org/officeDocument/2006/relationships/image" Target="../media/image1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5.png"/><Relationship Id="rId4" Type="http://schemas.openxmlformats.org/officeDocument/2006/relationships/image" Target="../media/image2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5.png"/><Relationship Id="rId4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7.png"/><Relationship Id="rId4" Type="http://schemas.openxmlformats.org/officeDocument/2006/relationships/image" Target="../media/image03.png"/><Relationship Id="rId5" Type="http://schemas.openxmlformats.org/officeDocument/2006/relationships/image" Target="../media/image04.png"/><Relationship Id="rId6" Type="http://schemas.openxmlformats.org/officeDocument/2006/relationships/image" Target="../media/image00.png"/><Relationship Id="rId7" Type="http://schemas.openxmlformats.org/officeDocument/2006/relationships/image" Target="../media/image01.png"/><Relationship Id="rId8" Type="http://schemas.openxmlformats.org/officeDocument/2006/relationships/image" Target="../media/image0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5.png"/><Relationship Id="rId4" Type="http://schemas.openxmlformats.org/officeDocument/2006/relationships/image" Target="../media/image1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5.png"/><Relationship Id="rId4" Type="http://schemas.openxmlformats.org/officeDocument/2006/relationships/image" Target="../media/image1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5.png"/><Relationship Id="rId4" Type="http://schemas.openxmlformats.org/officeDocument/2006/relationships/image" Target="../media/image22.jpg"/><Relationship Id="rId5" Type="http://schemas.openxmlformats.org/officeDocument/2006/relationships/image" Target="../media/image2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05.png"/><Relationship Id="rId4" Type="http://schemas.openxmlformats.org/officeDocument/2006/relationships/image" Target="../media/image2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0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05.png"/><Relationship Id="rId4" Type="http://schemas.openxmlformats.org/officeDocument/2006/relationships/image" Target="../media/image2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0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05.png"/><Relationship Id="rId4" Type="http://schemas.openxmlformats.org/officeDocument/2006/relationships/image" Target="../media/image3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05.png"/><Relationship Id="rId4" Type="http://schemas.openxmlformats.org/officeDocument/2006/relationships/image" Target="../media/image27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05.png"/><Relationship Id="rId4" Type="http://schemas.openxmlformats.org/officeDocument/2006/relationships/image" Target="../media/image2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0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0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05.png"/><Relationship Id="rId4" Type="http://schemas.openxmlformats.org/officeDocument/2006/relationships/image" Target="../media/image30.jpg"/><Relationship Id="rId5" Type="http://schemas.openxmlformats.org/officeDocument/2006/relationships/image" Target="../media/image29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0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0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png"/><Relationship Id="rId4" Type="http://schemas.openxmlformats.org/officeDocument/2006/relationships/image" Target="../media/image06.jpg"/><Relationship Id="rId5" Type="http://schemas.openxmlformats.org/officeDocument/2006/relationships/image" Target="../media/image10.jpg"/><Relationship Id="rId6" Type="http://schemas.openxmlformats.org/officeDocument/2006/relationships/image" Target="../media/image08.jpg"/><Relationship Id="rId7" Type="http://schemas.openxmlformats.org/officeDocument/2006/relationships/image" Target="../media/image11.jpg"/><Relationship Id="rId8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png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41414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/>
        </p:nvSpPr>
        <p:spPr>
          <a:xfrm>
            <a:off x="0" y="1723403"/>
            <a:ext cx="91440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lang="ru" sz="4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Привет :)</a:t>
            </a:r>
          </a:p>
        </p:txBody>
      </p:sp>
      <p:sp>
        <p:nvSpPr>
          <p:cNvPr id="36" name="Shape 36"/>
          <p:cNvSpPr txBox="1"/>
          <p:nvPr/>
        </p:nvSpPr>
        <p:spPr>
          <a:xfrm>
            <a:off x="0" y="4690878"/>
            <a:ext cx="91440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216000" rIns="216000" tIns="1080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buSzPct val="25000"/>
              <a:buNone/>
            </a:pPr>
            <a:r>
              <a:rPr lang="ru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Игорь Иванов,</a:t>
            </a:r>
            <a:br>
              <a:rPr lang="ru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руководитель студии</a:t>
            </a:r>
          </a:p>
        </p:txBody>
      </p:sp>
      <p:pic>
        <p:nvPicPr>
          <p:cNvPr descr="semantica_logo_white.png" id="37" name="Shape 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0723" y="5553014"/>
            <a:ext cx="2542573" cy="58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327875" y="2265650"/>
            <a:ext cx="8451600" cy="3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ru" sz="24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—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Качество т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рафика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ru" sz="24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—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Цвета, формы, форматы, места для триггеров</a:t>
            </a:r>
          </a:p>
          <a:p>
            <a:pPr lvl="0" rtl="0" algn="l">
              <a:lnSpc>
                <a:spcPct val="200000"/>
              </a:lnSpc>
              <a:spcBef>
                <a:spcPts val="0"/>
              </a:spcBef>
              <a:buNone/>
            </a:pPr>
            <a:r>
              <a:rPr lang="ru" sz="24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—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Увеличить количество триггеров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ru" sz="24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—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Контент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—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Количество трафика</a:t>
            </a:r>
          </a:p>
          <a:p>
            <a:pPr lvl="0" rtl="0" algn="l">
              <a:lnSpc>
                <a:spcPct val="20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303125" y="879025"/>
            <a:ext cx="84750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0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Чем увеличивать количество заявок</a:t>
            </a:r>
            <a:r>
              <a:rPr lang="ru" sz="30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334500" y="3165025"/>
            <a:ext cx="84750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72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Трафик гавно</a:t>
            </a:r>
            <a:r>
              <a:rPr lang="ru" sz="72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1362525" y="2313950"/>
            <a:ext cx="30993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ru" sz="30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lang="ru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Почему?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ru" sz="30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lang="ru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Когда?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ru" sz="30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lang="ru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Что такое?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ru" sz="30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lang="ru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Как?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ru" sz="30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lang="ru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Для чего?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846000" y="1009491"/>
            <a:ext cx="74520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30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Информационные ключевые фразы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4912200" y="2313950"/>
            <a:ext cx="3493200" cy="37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ru" sz="30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lang="ru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Зачем?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ru" sz="30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lang="ru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География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ru" sz="30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lang="ru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Отзывы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ru" sz="30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lang="ru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Инструкции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ru" sz="30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lang="ru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Советы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334500" y="879025"/>
            <a:ext cx="84750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0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Трафик?</a:t>
            </a:r>
          </a:p>
        </p:txBody>
      </p:sp>
      <p:pic>
        <p:nvPicPr>
          <p:cNvPr descr="vAWDbkpF11p30r.jpg"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7400" y="1624024"/>
            <a:ext cx="7207800" cy="491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334500" y="879025"/>
            <a:ext cx="84750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0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Трафик?</a:t>
            </a:r>
          </a:p>
        </p:txBody>
      </p:sp>
      <p:pic>
        <p:nvPicPr>
          <p:cNvPr descr="ZrJVJ60I9MYjOr.jpg"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9450" y="1438025"/>
            <a:ext cx="6943725" cy="539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/>
        </p:nvSpPr>
        <p:spPr>
          <a:xfrm>
            <a:off x="334500" y="726625"/>
            <a:ext cx="84750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0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Трафик?</a:t>
            </a:r>
          </a:p>
        </p:txBody>
      </p:sp>
      <p:pic>
        <p:nvPicPr>
          <p:cNvPr descr="Dr8KZGOS44wjMA.jpg"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8125" y="1328350"/>
            <a:ext cx="7048500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/>
        </p:nvSpPr>
        <p:spPr>
          <a:xfrm>
            <a:off x="209475" y="2936425"/>
            <a:ext cx="8752500" cy="27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ru" sz="48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Цвета, формы, форматы, места для триггеров</a:t>
            </a:r>
            <a:r>
              <a:rPr lang="ru" sz="48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209475" y="879025"/>
            <a:ext cx="87525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0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Цвета, формы, форматы, места для триггеров?</a:t>
            </a:r>
          </a:p>
        </p:txBody>
      </p:sp>
      <p:pic>
        <p:nvPicPr>
          <p:cNvPr descr="V2Vn4xguxxpj12.jpg" id="144" name="Shape 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850" y="1758100"/>
            <a:ext cx="8615748" cy="47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209475" y="879025"/>
            <a:ext cx="87525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0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Цвета, формы, форматы, места для триггеров?</a:t>
            </a:r>
          </a:p>
        </p:txBody>
      </p:sp>
      <p:pic>
        <p:nvPicPr>
          <p:cNvPr descr="E2pvKY9u9953Wr.jpg" id="150" name="Shape 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475" y="1588275"/>
            <a:ext cx="7541048" cy="489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/>
        </p:nvSpPr>
        <p:spPr>
          <a:xfrm>
            <a:off x="209475" y="879025"/>
            <a:ext cx="87525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0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Цвета, формы, форматы, места для триггеров?</a:t>
            </a:r>
          </a:p>
        </p:txBody>
      </p:sp>
      <p:pic>
        <p:nvPicPr>
          <p:cNvPr descr="KAgKebXS4418dA.jpg" id="156" name="Shape 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375" y="1914399"/>
            <a:ext cx="8233248" cy="332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414142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/>
        </p:nvSpPr>
        <p:spPr>
          <a:xfrm>
            <a:off x="6145700" y="1101550"/>
            <a:ext cx="2542500" cy="1590600"/>
          </a:xfrm>
          <a:prstGeom prst="rect">
            <a:avLst/>
          </a:prstGeom>
          <a:noFill/>
          <a:ln cap="flat" cmpd="sng" w="38100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lang="ru" sz="4800">
                <a:solidFill>
                  <a:srgbClr val="FFD966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r>
            <a:r>
              <a:rPr b="1" lang="ru" sz="4800">
                <a:solidFill>
                  <a:srgbClr val="FFD966"/>
                </a:solidFill>
                <a:latin typeface="Trebuchet MS"/>
                <a:ea typeface="Trebuchet MS"/>
                <a:cs typeface="Trebuchet MS"/>
                <a:sym typeface="Trebuchet MS"/>
              </a:rPr>
              <a:t>0+ </a:t>
            </a:r>
            <a:br>
              <a:rPr b="1" lang="ru" sz="4800">
                <a:solidFill>
                  <a:srgbClr val="FFD966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" sz="2400">
                <a:solidFill>
                  <a:srgbClr val="FFD966"/>
                </a:solidFill>
                <a:latin typeface="Trebuchet MS"/>
                <a:ea typeface="Trebuchet MS"/>
                <a:cs typeface="Trebuchet MS"/>
                <a:sym typeface="Trebuchet MS"/>
              </a:rPr>
              <a:t>сотрудников</a:t>
            </a:r>
          </a:p>
        </p:txBody>
      </p:sp>
      <p:pic>
        <p:nvPicPr>
          <p:cNvPr descr="semantica_logo_white.png" id="44" name="Shape 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336" y="259789"/>
            <a:ext cx="2542573" cy="582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 txBox="1"/>
          <p:nvPr/>
        </p:nvSpPr>
        <p:spPr>
          <a:xfrm>
            <a:off x="2718874" y="3375775"/>
            <a:ext cx="40437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lang="ru" sz="20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49</a:t>
            </a:r>
            <a:r>
              <a:rPr b="1" lang="ru" sz="20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 место</a:t>
            </a:r>
            <a:r>
              <a:rPr lang="ru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в рейтинге агентств перфоманс-маркетинга</a:t>
            </a:r>
          </a:p>
        </p:txBody>
      </p:sp>
      <p:sp>
        <p:nvSpPr>
          <p:cNvPr id="46" name="Shape 46"/>
          <p:cNvSpPr txBox="1"/>
          <p:nvPr/>
        </p:nvSpPr>
        <p:spPr>
          <a:xfrm>
            <a:off x="2718874" y="4359525"/>
            <a:ext cx="4208399" cy="8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lang="ru" sz="20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29 место</a:t>
            </a:r>
            <a:r>
              <a:rPr lang="ru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в рейтинге </a:t>
            </a:r>
          </a:p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ru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известности SEO-компаний</a:t>
            </a:r>
          </a:p>
        </p:txBody>
      </p:sp>
      <p:sp>
        <p:nvSpPr>
          <p:cNvPr id="47" name="Shape 47"/>
          <p:cNvSpPr txBox="1"/>
          <p:nvPr/>
        </p:nvSpPr>
        <p:spPr>
          <a:xfrm>
            <a:off x="4502977" y="5567087"/>
            <a:ext cx="40437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ru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Рейтинг</a:t>
            </a:r>
            <a:r>
              <a:rPr lang="ru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SEO-компаний:</a:t>
            </a:r>
            <a:br>
              <a:rPr lang="ru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Россия — </a:t>
            </a:r>
            <a:r>
              <a:rPr b="1" lang="ru" sz="20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64 место</a:t>
            </a:r>
          </a:p>
        </p:txBody>
      </p:sp>
      <p:pic>
        <p:nvPicPr>
          <p:cNvPr descr="certificate_direct_2016.png" id="48" name="Shape 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050" y="1280087"/>
            <a:ext cx="1476375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_partner.png" id="49" name="Shape 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5075" y="1603937"/>
            <a:ext cx="2314575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gline.png" id="50" name="Shape 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7312" y="3308150"/>
            <a:ext cx="1895475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onews.png" id="51" name="Shape 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7312" y="4367600"/>
            <a:ext cx="1847850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msm.png" id="52" name="Shape 5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7325" y="5489412"/>
            <a:ext cx="3333750" cy="9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209475" y="879025"/>
            <a:ext cx="87525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0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Цвета, формы, форматы, места для триггеров?</a:t>
            </a:r>
          </a:p>
        </p:txBody>
      </p:sp>
      <p:pic>
        <p:nvPicPr>
          <p:cNvPr descr="Dr8KZGOS44x7bA.jpg" id="162" name="Shape 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2500" y="2024062"/>
            <a:ext cx="7239000" cy="28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209475" y="879025"/>
            <a:ext cx="87525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0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Цвета, формы, форматы, места для триггеров?</a:t>
            </a:r>
          </a:p>
        </p:txBody>
      </p:sp>
      <p:pic>
        <p:nvPicPr>
          <p:cNvPr descr="Vm6yLgRTDjbdpr.jpg" id="168" name="Shape 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2475" y="1535123"/>
            <a:ext cx="6794416" cy="500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/>
        </p:nvSpPr>
        <p:spPr>
          <a:xfrm>
            <a:off x="209475" y="879025"/>
            <a:ext cx="87525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0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Цвета, формы, форматы, места для триггеров?</a:t>
            </a:r>
          </a:p>
        </p:txBody>
      </p:sp>
      <p:pic>
        <p:nvPicPr>
          <p:cNvPr descr="Q2KnlWBu4wqJKm.jpg" id="174" name="Shape 1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6821" y="3069250"/>
            <a:ext cx="3238775" cy="3407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21LQ7dI8gax6m.jpg" id="175" name="Shape 1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4700" y="1607975"/>
            <a:ext cx="525780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/>
        </p:nvSpPr>
        <p:spPr>
          <a:xfrm>
            <a:off x="209475" y="879025"/>
            <a:ext cx="87525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0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Цвета, формы, форматы, места для триггеров?</a:t>
            </a:r>
          </a:p>
        </p:txBody>
      </p:sp>
      <p:pic>
        <p:nvPicPr>
          <p:cNvPr descr="8AnXd49hjjYn3m.jpg" id="181" name="Shape 1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87" y="2480749"/>
            <a:ext cx="9004225" cy="1896500"/>
          </a:xfrm>
          <a:prstGeom prst="rect">
            <a:avLst/>
          </a:prstGeom>
          <a:noFill/>
          <a:ln cap="flat" cmpd="sng" w="19050">
            <a:solidFill>
              <a:srgbClr val="4EA050"/>
            </a:solidFill>
            <a:prstDash val="dash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/>
        </p:nvSpPr>
        <p:spPr>
          <a:xfrm>
            <a:off x="303125" y="2631625"/>
            <a:ext cx="84750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ru" sz="60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Увеличить количество триггеров?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qMZQ9uQQ3z6r.jpg" id="191" name="Shape 1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3799" y="811976"/>
            <a:ext cx="7650350" cy="566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/>
        </p:nvSpPr>
        <p:spPr>
          <a:xfrm>
            <a:off x="230250" y="3146825"/>
            <a:ext cx="84750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48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Контент</a:t>
            </a:r>
            <a:r>
              <a:rPr lang="ru" sz="48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303125" y="879025"/>
            <a:ext cx="84750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0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Контент?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655750" y="2781150"/>
            <a:ext cx="3561000" cy="3752400"/>
          </a:xfrm>
          <a:prstGeom prst="rect">
            <a:avLst/>
          </a:prstGeom>
          <a:noFill/>
          <a:ln cap="flat" cmpd="sng" w="76200">
            <a:solidFill>
              <a:srgbClr val="4EA05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Конверсия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10% страниц - 5% +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45% страниц -1%- 5%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45% страниц - ниже 1%</a:t>
            </a:r>
          </a:p>
        </p:txBody>
      </p:sp>
      <p:pic>
        <p:nvPicPr>
          <p:cNvPr descr="4Ak35V9cykoM3A.jpg" id="203" name="Shape 2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8187" y="879012"/>
            <a:ext cx="5057775" cy="4733925"/>
          </a:xfrm>
          <a:prstGeom prst="rect">
            <a:avLst/>
          </a:prstGeom>
          <a:noFill/>
          <a:ln cap="flat" cmpd="sng" w="76200">
            <a:solidFill>
              <a:srgbClr val="4EA05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/>
        </p:nvSpPr>
        <p:spPr>
          <a:xfrm>
            <a:off x="303125" y="879025"/>
            <a:ext cx="84750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0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Контент?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500925" y="2768675"/>
            <a:ext cx="3561000" cy="3752400"/>
          </a:xfrm>
          <a:prstGeom prst="rect">
            <a:avLst/>
          </a:prstGeom>
          <a:noFill/>
          <a:ln cap="flat" cmpd="sng" w="76200">
            <a:solidFill>
              <a:srgbClr val="4EA05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Конверсия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15% страниц - 5% +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25% страниц -1%- 5%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60% страниц - ниже 1%</a:t>
            </a:r>
          </a:p>
        </p:txBody>
      </p:sp>
      <p:pic>
        <p:nvPicPr>
          <p:cNvPr descr="5mdk4l3Uk83v0r.jpg" id="210" name="Shape 2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6700" y="879025"/>
            <a:ext cx="4876800" cy="4305300"/>
          </a:xfrm>
          <a:prstGeom prst="rect">
            <a:avLst/>
          </a:prstGeom>
          <a:noFill/>
          <a:ln cap="flat" cmpd="sng" w="76200">
            <a:solidFill>
              <a:srgbClr val="4EA05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/>
        </p:nvSpPr>
        <p:spPr>
          <a:xfrm>
            <a:off x="303125" y="879025"/>
            <a:ext cx="84750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0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Контент?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657575" y="3598075"/>
            <a:ext cx="3907200" cy="3066900"/>
          </a:xfrm>
          <a:prstGeom prst="rect">
            <a:avLst/>
          </a:prstGeom>
          <a:noFill/>
          <a:ln cap="flat" cmpd="sng" w="76200">
            <a:solidFill>
              <a:srgbClr val="4EA05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Конверсия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12% страниц - 0,5% +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40% страниц - 0,1%- 0,5%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48% страниц - ниже 0,1%</a:t>
            </a:r>
          </a:p>
        </p:txBody>
      </p:sp>
      <p:pic>
        <p:nvPicPr>
          <p:cNvPr descr="MAj0Qv9f4k4bym.jpg" id="217" name="Shape 2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5775" y="939175"/>
            <a:ext cx="6229350" cy="3067050"/>
          </a:xfrm>
          <a:prstGeom prst="rect">
            <a:avLst/>
          </a:prstGeom>
          <a:noFill/>
          <a:ln cap="flat" cmpd="sng" w="76200">
            <a:solidFill>
              <a:srgbClr val="4EA05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/>
        </p:nvSpPr>
        <p:spPr>
          <a:xfrm>
            <a:off x="295875" y="1546675"/>
            <a:ext cx="8475000" cy="13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ru" sz="4800">
                <a:latin typeface="Trebuchet MS"/>
                <a:ea typeface="Trebuchet MS"/>
                <a:cs typeface="Trebuchet MS"/>
                <a:sym typeface="Trebuchet MS"/>
              </a:rPr>
              <a:t>Как увеличить продажи на тематическом трафике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ru" sz="4800">
                <a:latin typeface="Trebuchet MS"/>
                <a:ea typeface="Trebuchet MS"/>
                <a:cs typeface="Trebuchet MS"/>
                <a:sym typeface="Trebuchet MS"/>
              </a:rPr>
              <a:t>— </a:t>
            </a:r>
            <a:r>
              <a:rPr lang="ru" sz="48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очевидное и вероятное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/>
        </p:nvSpPr>
        <p:spPr>
          <a:xfrm>
            <a:off x="303125" y="879025"/>
            <a:ext cx="84750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0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Контент?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355200" y="1926275"/>
            <a:ext cx="8475000" cy="46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lang="ru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Сравниваем свои товары или услуги в нашу пользу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lang="ru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Преимущества когда не сам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lang="ru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Пугаем скрытыми сложностями и проблемами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/>
        </p:nvSpPr>
        <p:spPr>
          <a:xfrm>
            <a:off x="148275" y="3292525"/>
            <a:ext cx="84750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48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Количество трафика?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Y2LjMdES9QKaer.jpg" id="233" name="Shape 2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707161"/>
            <a:ext cx="9143999" cy="3798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2Zvb7QuwEpqL2.jpg" id="234" name="Shape 234"/>
          <p:cNvPicPr preferRelativeResize="0"/>
          <p:nvPr/>
        </p:nvPicPr>
        <p:blipFill>
          <a:blip r:embed="rId5">
            <a:alphaModFix amt="37000"/>
          </a:blip>
          <a:stretch>
            <a:fillRect/>
          </a:stretch>
        </p:blipFill>
        <p:spPr>
          <a:xfrm>
            <a:off x="-58900" y="1783340"/>
            <a:ext cx="9143998" cy="3677568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 txBox="1"/>
          <p:nvPr/>
        </p:nvSpPr>
        <p:spPr>
          <a:xfrm>
            <a:off x="66325" y="822450"/>
            <a:ext cx="84750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48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Количество трафика?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6612200" y="5251350"/>
            <a:ext cx="2295000" cy="12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000">
                <a:latin typeface="Trebuchet MS"/>
                <a:ea typeface="Trebuchet MS"/>
                <a:cs typeface="Trebuchet MS"/>
                <a:sym typeface="Trebuchet MS"/>
              </a:rPr>
              <a:t>Качество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3000">
                <a:latin typeface="Trebuchet MS"/>
                <a:ea typeface="Trebuchet MS"/>
                <a:cs typeface="Trebuchet MS"/>
                <a:sym typeface="Trebuchet MS"/>
              </a:rPr>
              <a:t>контента</a:t>
            </a:r>
          </a:p>
        </p:txBody>
      </p:sp>
      <p:cxnSp>
        <p:nvCxnSpPr>
          <p:cNvPr id="237" name="Shape 237"/>
          <p:cNvCxnSpPr/>
          <p:nvPr/>
        </p:nvCxnSpPr>
        <p:spPr>
          <a:xfrm flipH="1" rot="10800000">
            <a:off x="6329750" y="2836750"/>
            <a:ext cx="2404500" cy="1985400"/>
          </a:xfrm>
          <a:prstGeom prst="straightConnector1">
            <a:avLst/>
          </a:prstGeom>
          <a:noFill/>
          <a:ln cap="flat" cmpd="sng" w="76200">
            <a:solidFill>
              <a:srgbClr val="4EA05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38" name="Shape 238"/>
          <p:cNvSpPr txBox="1"/>
          <p:nvPr/>
        </p:nvSpPr>
        <p:spPr>
          <a:xfrm rot="-2262977">
            <a:off x="5071020" y="4264195"/>
            <a:ext cx="1766892" cy="3913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6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трафик</a:t>
            </a:r>
          </a:p>
        </p:txBody>
      </p:sp>
      <p:cxnSp>
        <p:nvCxnSpPr>
          <p:cNvPr id="239" name="Shape 239"/>
          <p:cNvCxnSpPr/>
          <p:nvPr/>
        </p:nvCxnSpPr>
        <p:spPr>
          <a:xfrm flipH="1" rot="10800000">
            <a:off x="5627725" y="2836750"/>
            <a:ext cx="3334200" cy="453000"/>
          </a:xfrm>
          <a:prstGeom prst="straightConnector1">
            <a:avLst/>
          </a:prstGeom>
          <a:noFill/>
          <a:ln cap="flat" cmpd="sng" w="76200">
            <a:solidFill>
              <a:srgbClr val="4EA05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40" name="Shape 240"/>
          <p:cNvSpPr txBox="1"/>
          <p:nvPr/>
        </p:nvSpPr>
        <p:spPr>
          <a:xfrm rot="-650059">
            <a:off x="5164729" y="2535865"/>
            <a:ext cx="2218444" cy="3912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6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действия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/>
        </p:nvSpPr>
        <p:spPr>
          <a:xfrm>
            <a:off x="166500" y="979200"/>
            <a:ext cx="84750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48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Что же делать: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491800" y="2331550"/>
            <a:ext cx="7941900" cy="3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ru" sz="30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lang="ru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" sz="3000">
                <a:latin typeface="Trebuchet MS"/>
                <a:ea typeface="Trebuchet MS"/>
                <a:cs typeface="Trebuchet MS"/>
                <a:sym typeface="Trebuchet MS"/>
              </a:rPr>
              <a:t>Увеличивать количество трафика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ru" sz="30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lang="ru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" sz="3000">
                <a:latin typeface="Trebuchet MS"/>
                <a:ea typeface="Trebuchet MS"/>
                <a:cs typeface="Trebuchet MS"/>
                <a:sym typeface="Trebuchet MS"/>
              </a:rPr>
              <a:t>Пытаться делать контент конверсионным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4EA0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ru" sz="30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lang="ru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Забить на триггеры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414142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/>
        </p:nvSpPr>
        <p:spPr>
          <a:xfrm>
            <a:off x="4278675" y="3674200"/>
            <a:ext cx="4958399" cy="22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216000" rIns="216000" tIns="108000">
            <a:noAutofit/>
          </a:bodyPr>
          <a:lstStyle/>
          <a:p>
            <a:pPr indent="0" lvl="0" marL="0" marR="0" rtl="0">
              <a:lnSpc>
                <a:spcPct val="130000"/>
              </a:lnSpc>
              <a:spcBef>
                <a:spcPts val="0"/>
              </a:spcBef>
              <a:buSzPct val="25000"/>
              <a:buNone/>
            </a:pPr>
            <a:r>
              <a:rPr b="1" lang="ru"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Игорь Иванов</a:t>
            </a:r>
          </a:p>
          <a:p>
            <a:pPr indent="0" lvl="0" marL="0" marR="0" rtl="0">
              <a:lnSpc>
                <a:spcPct val="130000"/>
              </a:lnSpc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руководитель студии</a:t>
            </a:r>
          </a:p>
          <a:p>
            <a:pPr indent="0" lvl="0" marL="0" marR="0" rtl="0">
              <a:lnSpc>
                <a:spcPct val="130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>
              <a:lnSpc>
                <a:spcPct val="130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69850" lvl="0" marL="0" marR="0" rtl="0">
              <a:lnSpc>
                <a:spcPct val="13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facebook.com/</a:t>
            </a:r>
            <a:r>
              <a:rPr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x.igor.ivanov</a:t>
            </a:r>
          </a:p>
          <a:p>
            <a:pPr indent="-69850" lvl="0" marL="0" marR="0" rtl="0">
              <a:lnSpc>
                <a:spcPct val="13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igor@semantica.in</a:t>
            </a:r>
          </a:p>
        </p:txBody>
      </p:sp>
      <p:pic>
        <p:nvPicPr>
          <p:cNvPr descr="semantica_logo_white.png"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398" y="3674189"/>
            <a:ext cx="2542573" cy="58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 txBox="1"/>
          <p:nvPr/>
        </p:nvSpPr>
        <p:spPr>
          <a:xfrm>
            <a:off x="0" y="975353"/>
            <a:ext cx="91440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lang="ru" sz="4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Вопросы?</a:t>
            </a:r>
          </a:p>
        </p:txBody>
      </p:sp>
      <p:cxnSp>
        <p:nvCxnSpPr>
          <p:cNvPr id="255" name="Shape 255"/>
          <p:cNvCxnSpPr/>
          <p:nvPr/>
        </p:nvCxnSpPr>
        <p:spPr>
          <a:xfrm>
            <a:off x="3665325" y="3576150"/>
            <a:ext cx="0" cy="30411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56" name="Shape 256"/>
          <p:cNvSpPr txBox="1"/>
          <p:nvPr/>
        </p:nvSpPr>
        <p:spPr>
          <a:xfrm>
            <a:off x="1056347" y="4064989"/>
            <a:ext cx="2782500" cy="59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Студия поискового</a:t>
            </a:r>
          </a:p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маркетинга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/>
        </p:nvSpPr>
        <p:spPr>
          <a:xfrm>
            <a:off x="246850" y="2375500"/>
            <a:ext cx="8475000" cy="3167400"/>
          </a:xfrm>
          <a:prstGeom prst="rect">
            <a:avLst/>
          </a:prstGeom>
          <a:noFill/>
          <a:ln cap="flat" cmpd="sng" w="3810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0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Тематический трафик - </a:t>
            </a:r>
          </a:p>
          <a:p>
            <a:pPr lv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3000"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0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трафик по информационным запросам по тематике бизнеса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193950" y="1033850"/>
            <a:ext cx="63690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0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Синхронизируем понятия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zAN0JKjfB644zm.jpg"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225" y="836375"/>
            <a:ext cx="6191550" cy="1777500"/>
          </a:xfrm>
          <a:prstGeom prst="rect">
            <a:avLst/>
          </a:prstGeom>
          <a:noFill/>
          <a:ln cap="flat" cmpd="sng" w="76200">
            <a:solidFill>
              <a:srgbClr val="4EA05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BA0djyWFJPLLaA.jpg" id="69" name="Shape 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9647" y="1019450"/>
            <a:ext cx="2341374" cy="3232224"/>
          </a:xfrm>
          <a:prstGeom prst="rect">
            <a:avLst/>
          </a:prstGeom>
          <a:noFill/>
          <a:ln cap="flat" cmpd="sng" w="76200">
            <a:solidFill>
              <a:srgbClr val="4EA05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RmzX1RVh0R11gA.jpg" id="70" name="Shape 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0620" y="2918225"/>
            <a:ext cx="5357528" cy="1595325"/>
          </a:xfrm>
          <a:prstGeom prst="rect">
            <a:avLst/>
          </a:prstGeom>
          <a:noFill/>
          <a:ln cap="flat" cmpd="sng" w="76200">
            <a:solidFill>
              <a:srgbClr val="4EA05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v29Qa0nH3z11y2.jpg" id="71" name="Shape 7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2550" y="3906500"/>
            <a:ext cx="2809449" cy="2951499"/>
          </a:xfrm>
          <a:prstGeom prst="rect">
            <a:avLst/>
          </a:prstGeom>
          <a:noFill/>
          <a:ln cap="flat" cmpd="sng" w="76200">
            <a:solidFill>
              <a:srgbClr val="4EA05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n2Y8byVuoZqqqm.jpg" id="72" name="Shape 7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34047" y="4817897"/>
            <a:ext cx="5908525" cy="1740575"/>
          </a:xfrm>
          <a:prstGeom prst="rect">
            <a:avLst/>
          </a:prstGeom>
          <a:noFill/>
          <a:ln cap="flat" cmpd="sng" w="76200">
            <a:solidFill>
              <a:srgbClr val="4EA05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ook-thematic.png"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574" y="983625"/>
            <a:ext cx="4399799" cy="543719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4936300" y="2331550"/>
            <a:ext cx="3333300" cy="2477400"/>
          </a:xfrm>
          <a:prstGeom prst="rect">
            <a:avLst/>
          </a:prstGeom>
          <a:noFill/>
          <a:ln cap="flat" cmpd="sng" w="38100">
            <a:solidFill>
              <a:srgbClr val="4EA05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lang="ru" sz="48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20</a:t>
            </a:r>
            <a:r>
              <a:rPr b="1" lang="ru" sz="48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+ </a:t>
            </a:r>
            <a:br>
              <a:rPr b="1" lang="ru" sz="48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" sz="24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проектов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/>
        </p:nvSpPr>
        <p:spPr>
          <a:xfrm>
            <a:off x="346200" y="3408350"/>
            <a:ext cx="8451600" cy="29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ru" sz="3000">
                <a:latin typeface="Trebuchet MS"/>
                <a:ea typeface="Trebuchet MS"/>
                <a:cs typeface="Trebuchet MS"/>
                <a:sym typeface="Trebuchet MS"/>
              </a:rPr>
              <a:t>Бренд/Компания становиться экспертом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ru" sz="3000">
                <a:latin typeface="Trebuchet MS"/>
                <a:ea typeface="Trebuchet MS"/>
                <a:cs typeface="Trebuchet MS"/>
                <a:sym typeface="Trebuchet MS"/>
              </a:rPr>
              <a:t>Популяризация бренда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ru" sz="3000">
                <a:latin typeface="Trebuchet MS"/>
                <a:ea typeface="Trebuchet MS"/>
                <a:cs typeface="Trebuchet MS"/>
                <a:sym typeface="Trebuchet MS"/>
              </a:rPr>
              <a:t>Персонализация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4" name="Shape 84"/>
          <p:cNvSpPr txBox="1"/>
          <p:nvPr/>
        </p:nvSpPr>
        <p:spPr>
          <a:xfrm>
            <a:off x="193950" y="1033850"/>
            <a:ext cx="8349000" cy="9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600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Тематический трафик - хорошо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334500" y="3242500"/>
            <a:ext cx="8475000" cy="1071300"/>
          </a:xfrm>
          <a:prstGeom prst="rect">
            <a:avLst/>
          </a:prstGeom>
          <a:noFill/>
          <a:ln cap="flat" cmpd="sng" w="3810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0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Где заявки, продажи?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498750" y="1033850"/>
            <a:ext cx="44922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0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Проблема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oun_222404_cc.png"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775" y="1760974"/>
            <a:ext cx="3608200" cy="38219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4279700" y="1589650"/>
            <a:ext cx="4624800" cy="28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—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пользователь читает статью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ru" sz="24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—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переходит на страницу</a:t>
            </a:r>
          </a:p>
          <a:p>
            <a:pPr lvl="0" rtl="0" algn="l">
              <a:lnSpc>
                <a:spcPct val="200000"/>
              </a:lnSpc>
              <a:spcBef>
                <a:spcPts val="0"/>
              </a:spcBef>
              <a:buNone/>
            </a:pPr>
            <a:r>
              <a:rPr lang="ru" sz="24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—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открывает форму заявки/контакты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ru" sz="24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—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отправляет заявку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—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договор</a:t>
            </a:r>
          </a:p>
          <a:p>
            <a:pPr lvl="0" rtl="0" algn="l">
              <a:lnSpc>
                <a:spcPct val="20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4201925" y="4549850"/>
            <a:ext cx="3608100" cy="4917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2400"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