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50"/>
  </p:notesMasterIdLst>
  <p:handoutMasterIdLst>
    <p:handoutMasterId r:id="rId51"/>
  </p:handoutMasterIdLst>
  <p:sldIdLst>
    <p:sldId id="256" r:id="rId3"/>
    <p:sldId id="342" r:id="rId4"/>
    <p:sldId id="287" r:id="rId5"/>
    <p:sldId id="288" r:id="rId6"/>
    <p:sldId id="289" r:id="rId7"/>
    <p:sldId id="290" r:id="rId8"/>
    <p:sldId id="297" r:id="rId9"/>
    <p:sldId id="291" r:id="rId10"/>
    <p:sldId id="292" r:id="rId11"/>
    <p:sldId id="315" r:id="rId12"/>
    <p:sldId id="293" r:id="rId13"/>
    <p:sldId id="298" r:id="rId14"/>
    <p:sldId id="295" r:id="rId15"/>
    <p:sldId id="296" r:id="rId16"/>
    <p:sldId id="299" r:id="rId17"/>
    <p:sldId id="316" r:id="rId18"/>
    <p:sldId id="302" r:id="rId19"/>
    <p:sldId id="303" r:id="rId20"/>
    <p:sldId id="317" r:id="rId21"/>
    <p:sldId id="318" r:id="rId22"/>
    <p:sldId id="309" r:id="rId23"/>
    <p:sldId id="311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43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12" r:id="rId47"/>
    <p:sldId id="310" r:id="rId48"/>
    <p:sldId id="330" r:id="rId49"/>
  </p:sldIdLst>
  <p:sldSz cx="12192000" cy="685800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CFF"/>
    <a:srgbClr val="00B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93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B281A-FEA2-4152-9017-D33E2AD89115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6656C-4D43-43C5-BB5A-20DF1DD18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266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4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2411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166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0189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6548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0147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19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749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0048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9782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6489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9046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500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1392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54811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5310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0922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679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65134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4718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4675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1936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84798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6214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10115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47317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16405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57380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7312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37016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54674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41135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67020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56878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2483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64486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6353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1263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34296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01986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64021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11490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91383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5497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8360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9374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3657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2454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490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09479" y="221039"/>
            <a:ext cx="10972440" cy="1250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09479" y="221039"/>
            <a:ext cx="10972440" cy="1250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1097244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09479" y="3682080"/>
            <a:ext cx="1097244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09479" y="221039"/>
            <a:ext cx="10972440" cy="1250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609479" y="368208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09479" y="221039"/>
            <a:ext cx="10972440" cy="1250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2880" y="1604520"/>
            <a:ext cx="4985279" cy="397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2880" y="1604520"/>
            <a:ext cx="4985279" cy="397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479" y="221039"/>
            <a:ext cx="10972440" cy="1250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09479" y="221039"/>
            <a:ext cx="10972440" cy="1250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7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09479" y="221039"/>
            <a:ext cx="10972440" cy="1250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609479" y="273600"/>
            <a:ext cx="10972440" cy="5307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09479" y="221039"/>
            <a:ext cx="10972440" cy="1250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609479" y="368208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3"/>
          </p:nvPr>
        </p:nvSpPr>
        <p:spPr>
          <a:xfrm>
            <a:off x="6231960" y="1604520"/>
            <a:ext cx="535427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09479" y="221039"/>
            <a:ext cx="10972440" cy="1250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609479" y="221039"/>
            <a:ext cx="10972440" cy="1250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3"/>
          </p:nvPr>
        </p:nvSpPr>
        <p:spPr>
          <a:xfrm>
            <a:off x="609479" y="3682080"/>
            <a:ext cx="1097244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09479" y="221039"/>
            <a:ext cx="10972440" cy="1250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1097244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609479" y="3682080"/>
            <a:ext cx="1097244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609479" y="221039"/>
            <a:ext cx="10972440" cy="1250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4"/>
          </p:nvPr>
        </p:nvSpPr>
        <p:spPr>
          <a:xfrm>
            <a:off x="609479" y="368208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09479" y="221039"/>
            <a:ext cx="10972440" cy="1250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2880" y="1604520"/>
            <a:ext cx="4985279" cy="397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2880" y="1604520"/>
            <a:ext cx="4985279" cy="397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09479" y="221039"/>
            <a:ext cx="10972440" cy="1250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09479" y="221039"/>
            <a:ext cx="10972440" cy="1250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7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09479" y="221039"/>
            <a:ext cx="10972440" cy="1250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609479" y="273600"/>
            <a:ext cx="10972440" cy="5307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09479" y="221039"/>
            <a:ext cx="10972440" cy="1250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609479" y="368208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3"/>
          </p:nvPr>
        </p:nvSpPr>
        <p:spPr>
          <a:xfrm>
            <a:off x="6231960" y="1604520"/>
            <a:ext cx="535427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09479" y="221039"/>
            <a:ext cx="10972440" cy="1250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09479" y="221039"/>
            <a:ext cx="10972440" cy="1250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7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609479" y="3682080"/>
            <a:ext cx="1097244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079" y="365039"/>
            <a:ext cx="10514880" cy="13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09479" y="273600"/>
            <a:ext cx="10972440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09479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indent="0">
              <a:spcBef>
                <a:spcPts val="0"/>
              </a:spcBef>
              <a:buNone/>
              <a:defRPr sz="1800"/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searchengines.ru/stanislav_polomar_alg_snippets.htm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9.png"/><Relationship Id="rId7" Type="http://schemas.openxmlformats.org/officeDocument/2006/relationships/hyperlink" Target="https://seo-reports.ru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seoinsoul@gmail.com" TargetMode="External"/><Relationship Id="rId5" Type="http://schemas.openxmlformats.org/officeDocument/2006/relationships/image" Target="../media/image60.png"/><Relationship Id="rId4" Type="http://schemas.openxmlformats.org/officeDocument/2006/relationships/hyperlink" Target="https://www.facebook.com/ilya.rusakov.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401655" y="2847684"/>
            <a:ext cx="8501961" cy="570562"/>
          </a:xfrm>
          <a:prstGeom prst="rect">
            <a:avLst/>
          </a:prstGeom>
          <a:solidFill>
            <a:srgbClr val="338C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801" y="5868000"/>
            <a:ext cx="2564639" cy="47952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443858" y="883279"/>
            <a:ext cx="9103057" cy="20247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>
              <a:spcAft>
                <a:spcPts val="600"/>
              </a:spcAft>
              <a:buSzPct val="25000"/>
            </a:pPr>
            <a:r>
              <a:rPr lang="ru-RU" sz="6200" b="1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Аналитика и изменение</a:t>
            </a:r>
            <a:r>
              <a:rPr lang="ru-RU" sz="6000" b="1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 посадочных страниц для</a:t>
            </a:r>
            <a:r>
              <a:rPr lang="ru-RU" sz="4400" b="1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400" b="1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улучшения ПФ и </a:t>
            </a:r>
            <a:r>
              <a:rPr lang="ru-RU" sz="4000" b="1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повышения продаж</a:t>
            </a:r>
          </a:p>
        </p:txBody>
      </p:sp>
      <p:sp>
        <p:nvSpPr>
          <p:cNvPr id="110" name="Shape 110"/>
          <p:cNvSpPr/>
          <p:nvPr/>
        </p:nvSpPr>
        <p:spPr>
          <a:xfrm>
            <a:off x="-144000" y="5112000"/>
            <a:ext cx="12383999" cy="144000"/>
          </a:xfrm>
          <a:prstGeom prst="rect">
            <a:avLst/>
          </a:prstGeom>
          <a:solidFill>
            <a:srgbClr val="338C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7367" y="5583960"/>
            <a:ext cx="2714040" cy="88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23926" y="5724000"/>
            <a:ext cx="880199" cy="66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9230843" y="5796000"/>
            <a:ext cx="3600000" cy="524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28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Русаков Илья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72431" y="1495279"/>
            <a:ext cx="2889178" cy="3546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b="0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Показатель отказов по страницам</a:t>
            </a:r>
          </a:p>
        </p:txBody>
      </p:sp>
      <p:sp>
        <p:nvSpPr>
          <p:cNvPr id="14" name="Shape 147"/>
          <p:cNvSpPr txBox="1"/>
          <p:nvPr/>
        </p:nvSpPr>
        <p:spPr>
          <a:xfrm>
            <a:off x="4829372" y="2291879"/>
            <a:ext cx="5369705" cy="229330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Долгая загрузка страниц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3000" b="0" strike="noStrik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Не работает функционал</a:t>
            </a: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sp>
        <p:nvSpPr>
          <p:cNvPr id="18" name="Shape 147"/>
          <p:cNvSpPr txBox="1"/>
          <p:nvPr/>
        </p:nvSpPr>
        <p:spPr>
          <a:xfrm>
            <a:off x="3284140" y="1821499"/>
            <a:ext cx="590843" cy="328390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3000" b="0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3000" b="0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sz="1800" b="0" strike="noStrik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507" y="1966627"/>
            <a:ext cx="2559265" cy="2429964"/>
          </a:xfrm>
          <a:prstGeom prst="rect">
            <a:avLst/>
          </a:prstGeom>
        </p:spPr>
      </p:pic>
      <p:sp>
        <p:nvSpPr>
          <p:cNvPr id="21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lang="ru-RU" sz="1600" b="1" strike="noStrik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4291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5479348"/>
            <a:ext cx="12164710" cy="191204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6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Быстрые конверсии</a:t>
            </a:r>
            <a:endParaRPr lang="ru-RU" sz="6600" b="1" strike="noStrik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9290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6076950" y="254100"/>
            <a:ext cx="3905370" cy="30987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Как узнать, что у пользователя в голове?</a:t>
            </a:r>
            <a:endParaRPr lang="ru-RU" sz="4400" b="1" strike="noStrik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622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6600" b="1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Простой путь - анализ </a:t>
            </a:r>
            <a:r>
              <a:rPr lang="ru-RU" sz="6600" b="1" strike="noStrik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ТОПа</a:t>
            </a:r>
            <a:endParaRPr lang="ru-RU" sz="6600" b="1" strike="noStrik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7"/>
          <p:cNvSpPr txBox="1"/>
          <p:nvPr/>
        </p:nvSpPr>
        <p:spPr>
          <a:xfrm>
            <a:off x="946826" y="1997853"/>
            <a:ext cx="10655560" cy="362345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4800" b="0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1. Выбираем группу запросов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4800" b="0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2. Вводим в поиск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ru-RU" sz="4800" b="0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 Отбираем сайты по типу</a:t>
            </a:r>
            <a:endParaRPr lang="en-US" sz="4800" b="0" strike="noStrik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Не забываем про форумы ;)</a:t>
            </a:r>
            <a:endParaRPr lang="ru-RU" sz="4800" b="0" strike="noStrik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3600" b="0" strike="noStrik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530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b="0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Визуальный анализ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1991266" y="989279"/>
            <a:ext cx="8207811" cy="5141698"/>
          </a:xfrm>
          <a:prstGeom prst="rect">
            <a:avLst/>
          </a:prstGeom>
        </p:spPr>
      </p:pic>
      <p:sp>
        <p:nvSpPr>
          <p:cNvPr id="8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sp>
        <p:nvSpPr>
          <p:cNvPr id="9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lang="ru-RU" sz="1600" b="1" strike="noStrik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59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b="0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Сводная таблица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1631911" y="1184151"/>
            <a:ext cx="8817078" cy="4482131"/>
          </a:xfrm>
          <a:prstGeom prst="rect">
            <a:avLst/>
          </a:prstGeom>
        </p:spPr>
      </p:pic>
      <p:sp>
        <p:nvSpPr>
          <p:cNvPr id="7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sp>
        <p:nvSpPr>
          <p:cNvPr id="8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ru-RU" sz="1600" b="1" strike="noStrik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8016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b="0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Более 50-ти параметров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2721384" y="1775540"/>
            <a:ext cx="6709220" cy="3410609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1512495" y="1222704"/>
            <a:ext cx="9455079" cy="4653440"/>
          </a:xfrm>
          <a:prstGeom prst="rect">
            <a:avLst/>
          </a:prstGeom>
        </p:spPr>
      </p:pic>
      <p:sp>
        <p:nvSpPr>
          <p:cNvPr id="8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sp>
        <p:nvSpPr>
          <p:cNvPr id="9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lang="ru-RU" sz="1600" b="1" strike="noStrik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676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b="0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Примеры работ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267006" y="989279"/>
            <a:ext cx="9435971" cy="4892987"/>
          </a:xfrm>
          <a:prstGeom prst="rect">
            <a:avLst/>
          </a:prstGeom>
        </p:spPr>
      </p:pic>
      <p:sp>
        <p:nvSpPr>
          <p:cNvPr id="7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sp>
        <p:nvSpPr>
          <p:cNvPr id="8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92858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b="0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Типичные сайты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2847111" y="989279"/>
            <a:ext cx="6497898" cy="5135111"/>
          </a:xfrm>
          <a:prstGeom prst="rect">
            <a:avLst/>
          </a:prstGeom>
        </p:spPr>
      </p:pic>
      <p:sp>
        <p:nvSpPr>
          <p:cNvPr id="8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sp>
        <p:nvSpPr>
          <p:cNvPr id="9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143614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92" y="1740376"/>
            <a:ext cx="5517630" cy="3693252"/>
          </a:xfrm>
          <a:prstGeom prst="rect">
            <a:avLst/>
          </a:prstGeom>
        </p:spPr>
      </p:pic>
      <p:sp>
        <p:nvSpPr>
          <p:cNvPr id="9" name="Shape 125"/>
          <p:cNvSpPr txBox="1"/>
          <p:nvPr/>
        </p:nvSpPr>
        <p:spPr>
          <a:xfrm>
            <a:off x="5866648" y="5111645"/>
            <a:ext cx="5711252" cy="155283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5400" b="1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прототип готов</a:t>
            </a:r>
          </a:p>
        </p:txBody>
      </p:sp>
      <p:sp>
        <p:nvSpPr>
          <p:cNvPr id="10" name="Shape 125"/>
          <p:cNvSpPr txBox="1"/>
          <p:nvPr/>
        </p:nvSpPr>
        <p:spPr>
          <a:xfrm>
            <a:off x="3055996" y="4103154"/>
            <a:ext cx="2659503" cy="155283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5400" b="1" strike="noStrike" dirty="0" err="1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Вжух</a:t>
            </a:r>
            <a:r>
              <a:rPr lang="ru-RU" sz="5400" b="1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 и</a:t>
            </a:r>
          </a:p>
        </p:txBody>
      </p:sp>
      <p:sp>
        <p:nvSpPr>
          <p:cNvPr id="11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71490"/>
            <a:ext cx="3752615" cy="508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1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587" y="800253"/>
            <a:ext cx="2655189" cy="845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5624" y="1923903"/>
            <a:ext cx="1462099" cy="8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126"/>
          <p:cNvSpPr txBox="1"/>
          <p:nvPr/>
        </p:nvSpPr>
        <p:spPr>
          <a:xfrm>
            <a:off x="4256338" y="1892274"/>
            <a:ext cx="6480000" cy="803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3000" b="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impulse.guru</a:t>
            </a:r>
            <a:endParaRPr lang="ru-RU" sz="30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6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SEO 2.0 - продвижение и раскрутка сайта с оплатой за работу.</a:t>
            </a:r>
          </a:p>
        </p:txBody>
      </p:sp>
      <p:sp>
        <p:nvSpPr>
          <p:cNvPr id="24" name="Shape 127"/>
          <p:cNvSpPr txBox="1"/>
          <p:nvPr/>
        </p:nvSpPr>
        <p:spPr>
          <a:xfrm>
            <a:off x="4256338" y="856251"/>
            <a:ext cx="6480000" cy="834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SEOinSoul.ru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8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Блог о комплексном интернет-маркетинге.</a:t>
            </a:r>
          </a:p>
        </p:txBody>
      </p:sp>
      <p:sp>
        <p:nvSpPr>
          <p:cNvPr id="25" name="Shape 128"/>
          <p:cNvSpPr txBox="1"/>
          <p:nvPr/>
        </p:nvSpPr>
        <p:spPr>
          <a:xfrm>
            <a:off x="4256338" y="2913069"/>
            <a:ext cx="6480000" cy="803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SEO-reports.ru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16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Удобный сервис для автоматической генерации отчетов по SEO.</a:t>
            </a:r>
          </a:p>
        </p:txBody>
      </p:sp>
      <p:pic>
        <p:nvPicPr>
          <p:cNvPr id="26" name="Shape 1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7488" y="3131807"/>
            <a:ext cx="2846149" cy="53211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128"/>
          <p:cNvSpPr txBox="1"/>
          <p:nvPr/>
        </p:nvSpPr>
        <p:spPr>
          <a:xfrm>
            <a:off x="4256338" y="4016533"/>
            <a:ext cx="7926577" cy="87111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>
              <a:buSzPct val="25000"/>
            </a:pPr>
            <a:r>
              <a:rPr lang="ru-RU" sz="2800" dirty="0" err="1">
                <a:latin typeface="Calibri"/>
                <a:ea typeface="Calibri"/>
                <a:cs typeface="Calibri"/>
                <a:sym typeface="Calibri"/>
              </a:rPr>
              <a:t>Нетология</a:t>
            </a:r>
            <a:endParaRPr lang="ru-RU" sz="28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ct val="25000"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Преподаватель в онлайн-школе интернет-маркетинга.</a:t>
            </a:r>
            <a:endParaRPr lang="ru-RU" sz="2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812" y="4166673"/>
            <a:ext cx="2857500" cy="542925"/>
          </a:xfrm>
          <a:prstGeom prst="rect">
            <a:avLst/>
          </a:prstGeom>
        </p:spPr>
      </p:pic>
      <p:sp>
        <p:nvSpPr>
          <p:cNvPr id="29" name="Shape 128"/>
          <p:cNvSpPr txBox="1"/>
          <p:nvPr/>
        </p:nvSpPr>
        <p:spPr>
          <a:xfrm>
            <a:off x="1591116" y="5197633"/>
            <a:ext cx="10382250" cy="111610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>
              <a:buSzPct val="25000"/>
            </a:pPr>
            <a:r>
              <a:rPr lang="ru-RU" sz="2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Спикер на отраслевых конференциях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SEO Conference,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BalticDigitalDays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CyberMarketing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AllinTopConf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и др. </a:t>
            </a:r>
          </a:p>
        </p:txBody>
      </p:sp>
      <p:sp>
        <p:nvSpPr>
          <p:cNvPr id="13" name="Shape 124"/>
          <p:cNvSpPr txBox="1"/>
          <p:nvPr/>
        </p:nvSpPr>
        <p:spPr>
          <a:xfrm>
            <a:off x="299805" y="6408000"/>
            <a:ext cx="794386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687" y="5277921"/>
            <a:ext cx="609600" cy="609600"/>
          </a:xfrm>
          <a:prstGeom prst="rect">
            <a:avLst/>
          </a:prstGeom>
        </p:spPr>
      </p:pic>
      <p:sp>
        <p:nvSpPr>
          <p:cNvPr id="19" name="Shape 125"/>
          <p:cNvSpPr txBox="1"/>
          <p:nvPr/>
        </p:nvSpPr>
        <p:spPr>
          <a:xfrm>
            <a:off x="-120" y="101327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b="0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Давайте знакомиться</a:t>
            </a:r>
          </a:p>
        </p:txBody>
      </p:sp>
      <p:sp>
        <p:nvSpPr>
          <p:cNvPr id="20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86382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b="0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Результат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6467473" y="989278"/>
            <a:ext cx="5337292" cy="5172221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60" y="989278"/>
            <a:ext cx="5638800" cy="2724150"/>
          </a:xfrm>
          <a:prstGeom prst="rect">
            <a:avLst/>
          </a:prstGeom>
        </p:spPr>
      </p:pic>
      <p:sp>
        <p:nvSpPr>
          <p:cNvPr id="10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sp>
        <p:nvSpPr>
          <p:cNvPr id="11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412384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5357627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6600" b="1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Не забываем про Бандита </a:t>
            </a:r>
          </a:p>
        </p:txBody>
      </p:sp>
    </p:spTree>
    <p:extLst>
      <p:ext uri="{BB962C8B-B14F-4D97-AF65-F5344CB8AC3E}">
        <p14:creationId xmlns:p14="http://schemas.microsoft.com/office/powerpoint/2010/main" val="952312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449534"/>
            <a:ext cx="12192120" cy="183765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7200" b="1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Сложный путь – анализ ЦА</a:t>
            </a:r>
          </a:p>
        </p:txBody>
      </p:sp>
    </p:spTree>
    <p:extLst>
      <p:ext uri="{BB962C8B-B14F-4D97-AF65-F5344CB8AC3E}">
        <p14:creationId xmlns:p14="http://schemas.microsoft.com/office/powerpoint/2010/main" val="674835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b="0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Собственный трафик</a:t>
            </a:r>
          </a:p>
        </p:txBody>
      </p:sp>
      <p:sp>
        <p:nvSpPr>
          <p:cNvPr id="9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477" y="1502305"/>
            <a:ext cx="2667372" cy="2486372"/>
          </a:xfrm>
          <a:prstGeom prst="rect">
            <a:avLst/>
          </a:prstGeom>
        </p:spPr>
      </p:pic>
      <p:sp>
        <p:nvSpPr>
          <p:cNvPr id="11" name="Shape 147"/>
          <p:cNvSpPr txBox="1"/>
          <p:nvPr/>
        </p:nvSpPr>
        <p:spPr>
          <a:xfrm>
            <a:off x="4829372" y="2291879"/>
            <a:ext cx="5369705" cy="229330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>
              <a:spcAft>
                <a:spcPts val="600"/>
              </a:spcAft>
              <a:buSzPct val="25000"/>
            </a:pPr>
            <a:r>
              <a:rPr lang="ru-RU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Собственный сайт</a:t>
            </a:r>
          </a:p>
          <a:p>
            <a:pPr lvl="0">
              <a:spcAft>
                <a:spcPts val="600"/>
              </a:spcAft>
              <a:buSzPct val="25000"/>
            </a:pPr>
            <a:r>
              <a:rPr lang="ru-RU" sz="30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Собственная группа в соц. сетях</a:t>
            </a:r>
          </a:p>
          <a:p>
            <a:pPr lvl="0">
              <a:spcAft>
                <a:spcPts val="600"/>
              </a:spcAft>
              <a:buSzPct val="25000"/>
            </a:pP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4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640384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5462557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6600" b="1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А трафика всё нет</a:t>
            </a:r>
          </a:p>
        </p:txBody>
      </p:sp>
    </p:spTree>
    <p:extLst>
      <p:ext uri="{BB962C8B-B14F-4D97-AF65-F5344CB8AC3E}">
        <p14:creationId xmlns:p14="http://schemas.microsoft.com/office/powerpoint/2010/main" val="2837300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5400" b="1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Поставить себя на место пользователя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476" y="3538523"/>
            <a:ext cx="1704524" cy="1757378"/>
          </a:xfrm>
          <a:prstGeom prst="rect">
            <a:avLst/>
          </a:prstGeom>
        </p:spPr>
      </p:pic>
      <p:sp>
        <p:nvSpPr>
          <p:cNvPr id="8" name="Shape 125"/>
          <p:cNvSpPr txBox="1"/>
          <p:nvPr/>
        </p:nvSpPr>
        <p:spPr>
          <a:xfrm>
            <a:off x="1927973" y="1625766"/>
            <a:ext cx="3813261" cy="267422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>
              <a:buSzPct val="25000"/>
            </a:pPr>
            <a:r>
              <a:rPr lang="ru-RU" sz="3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Иннокентий</a:t>
            </a:r>
          </a:p>
          <a:p>
            <a:pPr lvl="0">
              <a:buSzPct val="25000"/>
            </a:pPr>
            <a:r>
              <a:rPr lang="ru-RU" sz="3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23 года</a:t>
            </a:r>
          </a:p>
          <a:p>
            <a:pPr>
              <a:buSzPct val="25000"/>
            </a:pPr>
            <a:r>
              <a:rPr lang="ru-RU" sz="3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женат</a:t>
            </a:r>
          </a:p>
          <a:p>
            <a:pPr>
              <a:buSzPct val="25000"/>
            </a:pPr>
            <a:r>
              <a:rPr lang="ru-RU" sz="3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 дочки</a:t>
            </a:r>
          </a:p>
          <a:p>
            <a:pPr lvl="0">
              <a:buSzPct val="25000"/>
            </a:pPr>
            <a:r>
              <a:rPr lang="ru-RU" sz="3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Ищу </a:t>
            </a:r>
          </a:p>
        </p:txBody>
      </p:sp>
    </p:spTree>
    <p:extLst>
      <p:ext uri="{BB962C8B-B14F-4D97-AF65-F5344CB8AC3E}">
        <p14:creationId xmlns:p14="http://schemas.microsoft.com/office/powerpoint/2010/main" val="2793827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b="0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Открытые сервисы статистики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06530" y="1109200"/>
            <a:ext cx="9979060" cy="4811914"/>
          </a:xfrm>
          <a:prstGeom prst="rect">
            <a:avLst/>
          </a:prstGeom>
        </p:spPr>
      </p:pic>
      <p:sp>
        <p:nvSpPr>
          <p:cNvPr id="7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sp>
        <p:nvSpPr>
          <p:cNvPr id="8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949757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4400" b="0" strike="noStrike" dirty="0" err="1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SimilarWeb</a:t>
            </a:r>
            <a:endParaRPr lang="ru-RU" sz="4400" b="0" strike="noStrike" dirty="0">
              <a:solidFill>
                <a:srgbClr val="338C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299804" y="1109200"/>
            <a:ext cx="11764079" cy="3522760"/>
          </a:xfrm>
          <a:prstGeom prst="rect">
            <a:avLst/>
          </a:prstGeom>
        </p:spPr>
      </p:pic>
      <p:sp>
        <p:nvSpPr>
          <p:cNvPr id="8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sp>
        <p:nvSpPr>
          <p:cNvPr id="9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919888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dirty="0" err="1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ЦереброТаргет</a:t>
            </a:r>
            <a:endParaRPr lang="ru-RU" sz="4400" b="0" strike="noStrike" dirty="0">
              <a:solidFill>
                <a:srgbClr val="338C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628468" y="1272597"/>
            <a:ext cx="10994969" cy="4153841"/>
          </a:xfrm>
          <a:prstGeom prst="rect">
            <a:avLst/>
          </a:prstGeom>
        </p:spPr>
      </p:pic>
      <p:sp>
        <p:nvSpPr>
          <p:cNvPr id="7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sp>
        <p:nvSpPr>
          <p:cNvPr id="9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128701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Правильные группы</a:t>
            </a:r>
            <a:endParaRPr lang="ru-RU" sz="4400" b="0" strike="noStrike" dirty="0">
              <a:solidFill>
                <a:srgbClr val="338C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2369077" y="939215"/>
            <a:ext cx="7453966" cy="5249029"/>
          </a:xfrm>
          <a:prstGeom prst="rect">
            <a:avLst/>
          </a:prstGeom>
        </p:spPr>
      </p:pic>
      <p:sp>
        <p:nvSpPr>
          <p:cNvPr id="8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7650480" y="4221480"/>
            <a:ext cx="1996440" cy="266700"/>
          </a:xfrm>
          <a:prstGeom prst="rect">
            <a:avLst/>
          </a:prstGeom>
          <a:noFill/>
          <a:ln w="57150">
            <a:solidFill>
              <a:srgbClr val="33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900" y="1787444"/>
            <a:ext cx="3314286" cy="2809524"/>
          </a:xfrm>
          <a:prstGeom prst="rect">
            <a:avLst/>
          </a:prstGeom>
        </p:spPr>
      </p:pic>
      <p:sp>
        <p:nvSpPr>
          <p:cNvPr id="10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19667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b="0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План доклада</a:t>
            </a:r>
          </a:p>
        </p:txBody>
      </p:sp>
      <p:sp>
        <p:nvSpPr>
          <p:cNvPr id="14" name="Shape 147"/>
          <p:cNvSpPr txBox="1"/>
          <p:nvPr/>
        </p:nvSpPr>
        <p:spPr>
          <a:xfrm>
            <a:off x="2546250" y="1197360"/>
            <a:ext cx="9298748" cy="42550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Анализ и изменения на основе </a:t>
            </a:r>
            <a:r>
              <a:rPr lang="ru-RU" sz="3000" b="0" strike="sng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догадок</a:t>
            </a:r>
            <a:r>
              <a:rPr lang="ru-RU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логики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Анализ </a:t>
            </a:r>
            <a:r>
              <a:rPr lang="ru-RU" sz="3000" b="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ТОПа</a:t>
            </a:r>
            <a:endParaRPr lang="ru-RU" sz="24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Анализ целевой аудитории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Кейсы</a:t>
            </a:r>
            <a:endParaRPr lang="en-US" sz="30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3000" dirty="0" err="1">
                <a:latin typeface="Calibri"/>
                <a:ea typeface="Calibri"/>
                <a:cs typeface="Calibri"/>
                <a:sym typeface="Calibri"/>
              </a:rPr>
              <a:t>Кликовые</a:t>
            </a:r>
            <a:r>
              <a:rPr lang="ru-RU" sz="3000" dirty="0">
                <a:latin typeface="Calibri"/>
                <a:ea typeface="Calibri"/>
                <a:cs typeface="Calibri"/>
                <a:sym typeface="Calibri"/>
              </a:rPr>
              <a:t> факторы на выдаче</a:t>
            </a: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817292" y="1378551"/>
            <a:ext cx="566277" cy="566277"/>
          </a:xfrm>
          <a:prstGeom prst="ellipse">
            <a:avLst/>
          </a:prstGeom>
          <a:solidFill>
            <a:srgbClr val="338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817291" y="2111479"/>
            <a:ext cx="566277" cy="566277"/>
          </a:xfrm>
          <a:prstGeom prst="ellipse">
            <a:avLst/>
          </a:prstGeom>
          <a:solidFill>
            <a:srgbClr val="338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817291" y="2916425"/>
            <a:ext cx="566277" cy="566277"/>
          </a:xfrm>
          <a:prstGeom prst="ellipse">
            <a:avLst/>
          </a:prstGeom>
          <a:solidFill>
            <a:srgbClr val="338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817290" y="3649353"/>
            <a:ext cx="566277" cy="566277"/>
          </a:xfrm>
          <a:prstGeom prst="ellipse">
            <a:avLst/>
          </a:prstGeom>
          <a:solidFill>
            <a:srgbClr val="338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805325" y="4401882"/>
            <a:ext cx="566277" cy="566277"/>
          </a:xfrm>
          <a:prstGeom prst="ellipse">
            <a:avLst/>
          </a:prstGeom>
          <a:solidFill>
            <a:srgbClr val="338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Shape 147"/>
          <p:cNvSpPr txBox="1"/>
          <p:nvPr/>
        </p:nvSpPr>
        <p:spPr>
          <a:xfrm>
            <a:off x="1817290" y="1211899"/>
            <a:ext cx="590843" cy="424055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3000" b="0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3000" b="0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lang="ru-RU" sz="2400" b="0" strike="noStrik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3000" b="0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3000" b="0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lang="en-US" sz="3000" b="0" strike="noStrik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en-US" sz="3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ru-RU" sz="3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-RU" sz="3000" b="0" strike="noStrik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None/>
            </a:pPr>
            <a:endParaRPr sz="1800" b="0" strike="noStrik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124"/>
          <p:cNvSpPr txBox="1"/>
          <p:nvPr/>
        </p:nvSpPr>
        <p:spPr>
          <a:xfrm>
            <a:off x="299805" y="6408000"/>
            <a:ext cx="794386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sp>
        <p:nvSpPr>
          <p:cNvPr id="27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0024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5453278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6600" b="1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Взаимодействие с бизнесом</a:t>
            </a:r>
          </a:p>
        </p:txBody>
      </p:sp>
    </p:spTree>
    <p:extLst>
      <p:ext uri="{BB962C8B-B14F-4D97-AF65-F5344CB8AC3E}">
        <p14:creationId xmlns:p14="http://schemas.microsoft.com/office/powerpoint/2010/main" val="919810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5478914"/>
            <a:ext cx="1219200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6600" b="1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Клиент - строитель</a:t>
            </a:r>
          </a:p>
        </p:txBody>
      </p:sp>
    </p:spTree>
    <p:extLst>
      <p:ext uri="{BB962C8B-B14F-4D97-AF65-F5344CB8AC3E}">
        <p14:creationId xmlns:p14="http://schemas.microsoft.com/office/powerpoint/2010/main" val="55192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5474116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6600" b="1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Кто принимает решение?</a:t>
            </a:r>
          </a:p>
        </p:txBody>
      </p:sp>
    </p:spTree>
    <p:extLst>
      <p:ext uri="{BB962C8B-B14F-4D97-AF65-F5344CB8AC3E}">
        <p14:creationId xmlns:p14="http://schemas.microsoft.com/office/powerpoint/2010/main" val="1335568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b="0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Все потребности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226960" y="1288262"/>
            <a:ext cx="11616771" cy="3341795"/>
          </a:xfrm>
          <a:prstGeom prst="rect">
            <a:avLst/>
          </a:prstGeom>
        </p:spPr>
      </p:pic>
      <p:sp>
        <p:nvSpPr>
          <p:cNvPr id="8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sp>
        <p:nvSpPr>
          <p:cNvPr id="9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33</a:t>
            </a:r>
            <a:endParaRPr lang="ru-RU" sz="1600" b="1" strike="noStrik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6057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b="0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Проблемы - решения</a:t>
            </a:r>
          </a:p>
        </p:txBody>
      </p:sp>
      <p:sp>
        <p:nvSpPr>
          <p:cNvPr id="10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sp>
        <p:nvSpPr>
          <p:cNvPr id="12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34</a:t>
            </a:r>
            <a:endParaRPr lang="ru-RU" sz="1600" b="1" strike="noStrik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02" y="1225041"/>
            <a:ext cx="10030265" cy="16717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213" y="3819140"/>
            <a:ext cx="10859434" cy="2032800"/>
          </a:xfrm>
          <a:prstGeom prst="rect">
            <a:avLst/>
          </a:prstGeom>
        </p:spPr>
      </p:pic>
      <p:pic>
        <p:nvPicPr>
          <p:cNvPr id="11" name="Shape 3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434839" y="2476790"/>
            <a:ext cx="1212339" cy="1952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995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92" y="1740376"/>
            <a:ext cx="5517630" cy="3693252"/>
          </a:xfrm>
          <a:prstGeom prst="rect">
            <a:avLst/>
          </a:prstGeom>
        </p:spPr>
      </p:pic>
      <p:sp>
        <p:nvSpPr>
          <p:cNvPr id="10" name="Shape 125"/>
          <p:cNvSpPr txBox="1"/>
          <p:nvPr/>
        </p:nvSpPr>
        <p:spPr>
          <a:xfrm>
            <a:off x="5866648" y="4879573"/>
            <a:ext cx="5711252" cy="155283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algn="ctr">
              <a:buSzPct val="25000"/>
            </a:pPr>
            <a:r>
              <a:rPr lang="ru-RU" sz="3200" b="1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максимально полезные страницы готовы</a:t>
            </a:r>
            <a:endParaRPr lang="ru-RU" sz="3200" b="1" strike="noStrike" dirty="0">
              <a:solidFill>
                <a:srgbClr val="338C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25"/>
          <p:cNvSpPr txBox="1"/>
          <p:nvPr/>
        </p:nvSpPr>
        <p:spPr>
          <a:xfrm>
            <a:off x="3055996" y="4103154"/>
            <a:ext cx="2659503" cy="155283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5400" b="1" strike="noStrike" dirty="0" err="1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Вжух</a:t>
            </a:r>
            <a:r>
              <a:rPr lang="ru-RU" sz="5400" b="1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 и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047" y="805266"/>
            <a:ext cx="2526251" cy="37441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266" y="1135393"/>
            <a:ext cx="2526251" cy="3744180"/>
          </a:xfrm>
          <a:prstGeom prst="rect">
            <a:avLst/>
          </a:prstGeom>
        </p:spPr>
      </p:pic>
      <p:sp>
        <p:nvSpPr>
          <p:cNvPr id="24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endParaRPr lang="ru-RU" sz="1600" b="1" strike="noStrik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8619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b="0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Медицина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627350" y="1144177"/>
            <a:ext cx="10865407" cy="4299044"/>
          </a:xfrm>
          <a:prstGeom prst="rect">
            <a:avLst/>
          </a:prstGeom>
        </p:spPr>
      </p:pic>
      <p:sp>
        <p:nvSpPr>
          <p:cNvPr id="7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sp>
        <p:nvSpPr>
          <p:cNvPr id="8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36</a:t>
            </a:r>
            <a:endParaRPr lang="ru-RU" sz="1600" b="1" strike="noStrik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17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b="0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Прогнозы на спорт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612360" y="1211071"/>
            <a:ext cx="10578804" cy="4121624"/>
          </a:xfrm>
          <a:prstGeom prst="rect">
            <a:avLst/>
          </a:prstGeom>
        </p:spPr>
      </p:pic>
      <p:sp>
        <p:nvSpPr>
          <p:cNvPr id="8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sp>
        <p:nvSpPr>
          <p:cNvPr id="9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37</a:t>
            </a:r>
            <a:endParaRPr lang="ru-RU" sz="1600" b="1" strike="noStrik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6251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b="0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Проектирование домов</a:t>
            </a:r>
          </a:p>
        </p:txBody>
      </p:sp>
      <p:sp>
        <p:nvSpPr>
          <p:cNvPr id="8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sp>
        <p:nvSpPr>
          <p:cNvPr id="9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38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696036" y="1228299"/>
            <a:ext cx="10631605" cy="46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73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b="0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Работаем со </a:t>
            </a:r>
            <a:r>
              <a:rPr lang="ru-RU" sz="4400" b="0" strike="noStrike" dirty="0" err="1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сниппетами</a:t>
            </a:r>
            <a:endParaRPr lang="ru-RU" sz="4400" b="0" strike="noStrike" dirty="0">
              <a:solidFill>
                <a:srgbClr val="338C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04" y="4583247"/>
            <a:ext cx="2040785" cy="1688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37" y="1125282"/>
            <a:ext cx="7816478" cy="1773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127" y="3034657"/>
            <a:ext cx="7353300" cy="2984500"/>
          </a:xfrm>
          <a:prstGeom prst="rect">
            <a:avLst/>
          </a:prstGeom>
        </p:spPr>
      </p:pic>
      <p:sp>
        <p:nvSpPr>
          <p:cNvPr id="14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39</a:t>
            </a:r>
            <a:endParaRPr lang="ru-RU" sz="1600" b="1" strike="noStrik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905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25"/>
          <p:cNvSpPr txBox="1"/>
          <p:nvPr/>
        </p:nvSpPr>
        <p:spPr>
          <a:xfrm>
            <a:off x="0" y="5550000"/>
            <a:ext cx="12192120" cy="1079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algn="ctr">
              <a:buSzPct val="25000"/>
            </a:pPr>
            <a:r>
              <a:rPr lang="ru-RU" sz="6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Погружение в бизнес клиента</a:t>
            </a:r>
            <a:endParaRPr lang="ru-RU" sz="6000" b="1" strike="noStrik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20541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b="0" strike="noStrike" dirty="0" err="1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Сниппеты</a:t>
            </a:r>
            <a:r>
              <a:rPr lang="ru-RU" sz="4400" b="0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 в Яндексе</a:t>
            </a:r>
          </a:p>
        </p:txBody>
      </p:sp>
      <p:pic>
        <p:nvPicPr>
          <p:cNvPr id="28674" name="Picture 2" descr="Без-имени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81" y="1262792"/>
            <a:ext cx="8687417" cy="411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51380" y="5631198"/>
            <a:ext cx="8898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https://www.searchengines.ru/stanislav_polomar_alg_snippets.html</a:t>
            </a:r>
            <a:endParaRPr lang="ru-RU" sz="2400" i="1" dirty="0"/>
          </a:p>
        </p:txBody>
      </p:sp>
      <p:sp>
        <p:nvSpPr>
          <p:cNvPr id="8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sp>
        <p:nvSpPr>
          <p:cNvPr id="9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endParaRPr lang="ru-RU" sz="1600" b="1" strike="noStrik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96094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b="0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Выбираем запросы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720647" y="1283560"/>
            <a:ext cx="10815521" cy="3018617"/>
          </a:xfrm>
          <a:prstGeom prst="rect">
            <a:avLst/>
          </a:prstGeom>
        </p:spPr>
      </p:pic>
      <p:sp>
        <p:nvSpPr>
          <p:cNvPr id="7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sp>
        <p:nvSpPr>
          <p:cNvPr id="9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41</a:t>
            </a:r>
            <a:endParaRPr lang="ru-RU" sz="1600" b="1" strike="noStrik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47446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Расширение </a:t>
            </a:r>
            <a:r>
              <a:rPr lang="ru-RU" sz="4400" dirty="0" err="1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сниппета</a:t>
            </a:r>
            <a:endParaRPr lang="ru-RU" sz="4400" b="0" strike="noStrike" dirty="0">
              <a:solidFill>
                <a:srgbClr val="338C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7"/>
          <p:cNvSpPr txBox="1"/>
          <p:nvPr/>
        </p:nvSpPr>
        <p:spPr>
          <a:xfrm>
            <a:off x="750627" y="2204988"/>
            <a:ext cx="11273110" cy="376799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ru-RU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Используем все инструменты </a:t>
            </a:r>
            <a:r>
              <a:rPr lang="ru-RU" sz="3000" b="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микроразметки</a:t>
            </a:r>
            <a:r>
              <a:rPr lang="ru-RU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000" b="0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ru-RU" sz="3000" b="0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</a:t>
            </a:r>
            <a:r>
              <a:rPr lang="en-US" sz="3000" b="0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hema.org</a:t>
            </a:r>
            <a:r>
              <a:rPr lang="ru-RU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ru-RU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Используем дополнения «товары и цены»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ru-RU" sz="3000" dirty="0">
                <a:latin typeface="Calibri"/>
                <a:ea typeface="Calibri"/>
                <a:cs typeface="Calibri"/>
                <a:sym typeface="Calibri"/>
              </a:rPr>
              <a:t>Специальные </a:t>
            </a:r>
            <a:r>
              <a:rPr lang="ru-RU" sz="3000" dirty="0" err="1">
                <a:latin typeface="Calibri"/>
                <a:ea typeface="Calibri"/>
                <a:cs typeface="Calibri"/>
                <a:sym typeface="Calibri"/>
              </a:rPr>
              <a:t>сниппеты</a:t>
            </a:r>
            <a:r>
              <a:rPr lang="ru-RU" sz="3000" dirty="0">
                <a:latin typeface="Calibri"/>
                <a:ea typeface="Calibri"/>
                <a:cs typeface="Calibri"/>
                <a:sym typeface="Calibri"/>
              </a:rPr>
              <a:t> по </a:t>
            </a:r>
            <a:r>
              <a:rPr lang="ru-RU" sz="3000" dirty="0" smtClean="0">
                <a:latin typeface="Calibri"/>
                <a:ea typeface="Calibri"/>
                <a:cs typeface="Calibri"/>
                <a:sym typeface="Calibri"/>
              </a:rPr>
              <a:t>тематикам (рецепты</a:t>
            </a:r>
            <a:r>
              <a:rPr lang="ru-RU" sz="3000" dirty="0">
                <a:latin typeface="Calibri"/>
                <a:ea typeface="Calibri"/>
                <a:cs typeface="Calibri"/>
                <a:sym typeface="Calibri"/>
              </a:rPr>
              <a:t>, фильмы и т.д.)</a:t>
            </a:r>
            <a:endParaRPr lang="ru-RU" sz="30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ru-RU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Используем спецсимволы/иконки</a:t>
            </a:r>
            <a:endParaRPr sz="3000" b="0" strike="noStrik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1" name="Shape 147"/>
          <p:cNvSpPr txBox="1"/>
          <p:nvPr/>
        </p:nvSpPr>
        <p:spPr>
          <a:xfrm>
            <a:off x="991797" y="3905471"/>
            <a:ext cx="10208525" cy="114960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endParaRPr lang="ru-RU" sz="30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sp>
        <p:nvSpPr>
          <p:cNvPr id="15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11165704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b="0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Кейсы с иконками</a:t>
            </a:r>
          </a:p>
        </p:txBody>
      </p:sp>
      <p:pic>
        <p:nvPicPr>
          <p:cNvPr id="7" name="Рисунок 6" descr="http://image.prntscr.com/image/b7f0f1540d454b27bfc47de289a06f8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33" y="1124262"/>
            <a:ext cx="9031095" cy="45122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2518345" y="4107303"/>
            <a:ext cx="7360173" cy="425847"/>
          </a:xfrm>
          <a:prstGeom prst="rect">
            <a:avLst/>
          </a:prstGeom>
          <a:noFill/>
          <a:ln w="57150">
            <a:solidFill>
              <a:srgbClr val="33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94675" y="1934101"/>
            <a:ext cx="2683239" cy="2554079"/>
          </a:xfrm>
          <a:prstGeom prst="rect">
            <a:avLst/>
          </a:prstGeom>
        </p:spPr>
      </p:pic>
      <p:sp>
        <p:nvSpPr>
          <p:cNvPr id="11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43</a:t>
            </a:r>
            <a:endParaRPr lang="ru-RU" sz="1600" b="1" strike="noStrik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80003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5492538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6600" b="1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Пользователь наш!</a:t>
            </a:r>
          </a:p>
        </p:txBody>
      </p:sp>
    </p:spTree>
    <p:extLst>
      <p:ext uri="{BB962C8B-B14F-4D97-AF65-F5344CB8AC3E}">
        <p14:creationId xmlns:p14="http://schemas.microsoft.com/office/powerpoint/2010/main" val="10988491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Основные методы</a:t>
            </a:r>
            <a:endParaRPr lang="ru-RU" sz="4400" b="0" strike="noStrike" dirty="0">
              <a:solidFill>
                <a:srgbClr val="338C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47"/>
          <p:cNvSpPr txBox="1"/>
          <p:nvPr/>
        </p:nvSpPr>
        <p:spPr>
          <a:xfrm>
            <a:off x="2405107" y="1618699"/>
            <a:ext cx="8888719" cy="3285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Анализ показателя отказов и построение выводов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Анализ </a:t>
            </a:r>
            <a:r>
              <a:rPr lang="ru-RU" sz="3000" b="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ТОПа</a:t>
            </a:r>
            <a:r>
              <a:rPr lang="ru-RU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анализ конкурентов</a:t>
            </a:r>
            <a:endParaRPr lang="ru-RU" sz="24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Анализ ЦА и погружение в бизнес клиента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3000" dirty="0">
                <a:latin typeface="Calibri"/>
                <a:ea typeface="Calibri"/>
                <a:cs typeface="Calibri"/>
                <a:sym typeface="Calibri"/>
              </a:rPr>
              <a:t>Работа со </a:t>
            </a:r>
            <a:r>
              <a:rPr lang="ru-RU" sz="3000" dirty="0" err="1">
                <a:latin typeface="Calibri"/>
                <a:ea typeface="Calibri"/>
                <a:cs typeface="Calibri"/>
                <a:sym typeface="Calibri"/>
              </a:rPr>
              <a:t>сниппетами</a:t>
            </a:r>
            <a:r>
              <a:rPr lang="ru-RU" sz="3000" dirty="0">
                <a:latin typeface="Calibri"/>
                <a:ea typeface="Calibri"/>
                <a:cs typeface="Calibri"/>
                <a:sym typeface="Calibri"/>
              </a:rPr>
              <a:t> для улучшения </a:t>
            </a:r>
            <a:r>
              <a:rPr lang="ru-RU" sz="3000" dirty="0" err="1">
                <a:latin typeface="Calibri"/>
                <a:ea typeface="Calibri"/>
                <a:cs typeface="Calibri"/>
                <a:sym typeface="Calibri"/>
              </a:rPr>
              <a:t>кликовых</a:t>
            </a:r>
            <a:r>
              <a:rPr lang="ru-RU" sz="3000" dirty="0">
                <a:latin typeface="Calibri"/>
                <a:ea typeface="Calibri"/>
                <a:cs typeface="Calibri"/>
                <a:sym typeface="Calibri"/>
              </a:rPr>
              <a:t> ПФ</a:t>
            </a:r>
            <a:endParaRPr lang="ru-RU" sz="30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sp>
        <p:nvSpPr>
          <p:cNvPr id="14" name="Овал 13"/>
          <p:cNvSpPr/>
          <p:nvPr/>
        </p:nvSpPr>
        <p:spPr>
          <a:xfrm>
            <a:off x="1667390" y="1813265"/>
            <a:ext cx="566277" cy="566277"/>
          </a:xfrm>
          <a:prstGeom prst="ellipse">
            <a:avLst/>
          </a:prstGeom>
          <a:solidFill>
            <a:srgbClr val="338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67389" y="2546193"/>
            <a:ext cx="566277" cy="566277"/>
          </a:xfrm>
          <a:prstGeom prst="ellipse">
            <a:avLst/>
          </a:prstGeom>
          <a:solidFill>
            <a:srgbClr val="338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667389" y="3351139"/>
            <a:ext cx="566277" cy="566277"/>
          </a:xfrm>
          <a:prstGeom prst="ellipse">
            <a:avLst/>
          </a:prstGeom>
          <a:solidFill>
            <a:srgbClr val="338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67388" y="4084067"/>
            <a:ext cx="566277" cy="566277"/>
          </a:xfrm>
          <a:prstGeom prst="ellipse">
            <a:avLst/>
          </a:prstGeom>
          <a:solidFill>
            <a:srgbClr val="338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Shape 147"/>
          <p:cNvSpPr txBox="1"/>
          <p:nvPr/>
        </p:nvSpPr>
        <p:spPr>
          <a:xfrm>
            <a:off x="1667388" y="1646613"/>
            <a:ext cx="590843" cy="318998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3000" b="0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3000" b="0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lang="ru-RU" sz="2400" b="0" strike="noStrik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3000" b="0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3000" b="0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None/>
            </a:pPr>
            <a:endParaRPr sz="1800" b="0" strike="noStrik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22915499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-268626" y="807005"/>
            <a:ext cx="8342142" cy="215292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6000" b="1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Улучшаем ПФ</a:t>
            </a:r>
            <a:r>
              <a:rPr lang="en-US" sz="6000" b="1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6000" b="1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endParaRPr lang="en-US" sz="6000" b="1" strike="noStrike" dirty="0">
              <a:solidFill>
                <a:srgbClr val="338C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6000" b="1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повышаем продажи</a:t>
            </a:r>
          </a:p>
        </p:txBody>
      </p:sp>
      <p:pic>
        <p:nvPicPr>
          <p:cNvPr id="12" name="Shape 3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2103" y="1883470"/>
            <a:ext cx="5034856" cy="44093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285" y="4492209"/>
            <a:ext cx="1337499" cy="7972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929" y="2516767"/>
            <a:ext cx="2167459" cy="1291957"/>
          </a:xfrm>
          <a:prstGeom prst="rect">
            <a:avLst/>
          </a:prstGeom>
        </p:spPr>
      </p:pic>
      <p:sp>
        <p:nvSpPr>
          <p:cNvPr id="11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814189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/>
        </p:nvSpPr>
        <p:spPr>
          <a:xfrm>
            <a:off x="7825331" y="1278434"/>
            <a:ext cx="4385640" cy="71868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buSzPct val="100000"/>
              <a:buBlip>
                <a:blip r:embed="rId3"/>
              </a:buBlip>
            </a:pPr>
            <a:r>
              <a:rPr lang="ru-RU" sz="3000" b="0" u="sng" strike="noStrik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</a:t>
            </a:r>
            <a:r>
              <a:rPr lang="en-US" sz="3000" b="0" u="sng" strike="noStrik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b</a:t>
            </a:r>
            <a:r>
              <a:rPr lang="ru-RU" sz="3000" b="0" u="sng" strike="noStrik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.</a:t>
            </a:r>
            <a:r>
              <a:rPr lang="ru-RU" sz="3000" b="0" u="sng" strike="noStrike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com</a:t>
            </a:r>
            <a:r>
              <a:rPr lang="ru-RU" sz="3000" b="0" u="sng" strike="noStrik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/ilya.rusakov.7</a:t>
            </a:r>
            <a:r>
              <a:rPr lang="en-US" sz="3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ru-RU" sz="2000" strike="noStrik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21" name="Shape 114"/>
          <p:cNvSpPr txBox="1"/>
          <p:nvPr/>
        </p:nvSpPr>
        <p:spPr>
          <a:xfrm>
            <a:off x="439766" y="1472238"/>
            <a:ext cx="2867400" cy="524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28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Русаков Илья</a:t>
            </a:r>
          </a:p>
        </p:txBody>
      </p:sp>
      <p:sp>
        <p:nvSpPr>
          <p:cNvPr id="22" name="Shape 426"/>
          <p:cNvSpPr txBox="1"/>
          <p:nvPr/>
        </p:nvSpPr>
        <p:spPr>
          <a:xfrm>
            <a:off x="3306927" y="1267884"/>
            <a:ext cx="4388017" cy="72923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buSzPct val="100000"/>
              <a:buBlip>
                <a:blip r:embed="rId5"/>
              </a:buBlip>
            </a:pPr>
            <a:r>
              <a:rPr lang="ru-RU" sz="3000" b="0" u="sng" strike="noStrik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seoinsoul@gmail.com</a:t>
            </a:r>
            <a:r>
              <a:rPr lang="en-US" sz="3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ru-RU" sz="2000" strike="noStrik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2" name="Shape 110"/>
          <p:cNvSpPr/>
          <p:nvPr/>
        </p:nvSpPr>
        <p:spPr>
          <a:xfrm>
            <a:off x="-115864" y="2622213"/>
            <a:ext cx="12383999" cy="144000"/>
          </a:xfrm>
          <a:prstGeom prst="rect">
            <a:avLst/>
          </a:prstGeom>
          <a:solidFill>
            <a:srgbClr val="338C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25"/>
          <p:cNvSpPr txBox="1"/>
          <p:nvPr/>
        </p:nvSpPr>
        <p:spPr>
          <a:xfrm>
            <a:off x="0" y="368400"/>
            <a:ext cx="1219200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b="0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Ваши вопросы</a:t>
            </a:r>
          </a:p>
        </p:txBody>
      </p:sp>
      <p:sp>
        <p:nvSpPr>
          <p:cNvPr id="15" name="Прямоугольник 1"/>
          <p:cNvSpPr/>
          <p:nvPr/>
        </p:nvSpPr>
        <p:spPr>
          <a:xfrm>
            <a:off x="988403" y="3326507"/>
            <a:ext cx="5710964" cy="2868123"/>
          </a:xfrm>
          <a:prstGeom prst="rect">
            <a:avLst/>
          </a:prstGeom>
          <a:ln w="57150">
            <a:solidFill>
              <a:srgbClr val="338CFF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2"/>
          <p:cNvSpPr/>
          <p:nvPr/>
        </p:nvSpPr>
        <p:spPr>
          <a:xfrm>
            <a:off x="1681256" y="3699574"/>
            <a:ext cx="4325259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ru-RU" sz="32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Промокод</a:t>
            </a:r>
            <a:r>
              <a:rPr lang="ru-RU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algn="ctr">
              <a:buSzPct val="25000"/>
            </a:pPr>
            <a:r>
              <a:rPr lang="en-US" sz="11500" b="1" dirty="0">
                <a:latin typeface="Calibri"/>
                <a:ea typeface="Calibri"/>
                <a:cs typeface="Calibri"/>
                <a:sym typeface="Calibri"/>
              </a:rPr>
              <a:t>ALL17</a:t>
            </a:r>
            <a:endParaRPr lang="ru-RU" sz="115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9" name="Прямоугольник 3"/>
          <p:cNvSpPr/>
          <p:nvPr/>
        </p:nvSpPr>
        <p:spPr>
          <a:xfrm>
            <a:off x="7365787" y="3502300"/>
            <a:ext cx="46736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3 мес.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БЕСПЛАТНО</a:t>
            </a:r>
          </a:p>
          <a:p>
            <a:pPr lvl="0">
              <a:buSzPct val="25000"/>
            </a:pP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Тариф «</a:t>
            </a:r>
            <a:r>
              <a:rPr lang="ru-RU" sz="3200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Фрилансер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» 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lvl="0">
              <a:buSzPct val="25000"/>
            </a:pPr>
            <a:r>
              <a:rPr lang="ru-RU" sz="3200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до 1</a:t>
            </a:r>
            <a:r>
              <a:rPr lang="en-US" sz="3200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5</a:t>
            </a:r>
            <a:r>
              <a:rPr lang="ru-RU" sz="3200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марта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endParaRPr lang="en-US" sz="3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  <a:hlinkClick r:id="rId7"/>
            </a:endParaRPr>
          </a:p>
          <a:p>
            <a:pPr>
              <a:buSzPct val="25000"/>
            </a:pPr>
            <a:r>
              <a:rPr lang="en-US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SEO-reports.ru</a:t>
            </a:r>
            <a:endParaRPr lang="ru-RU" sz="3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ct val="25000"/>
            </a:pPr>
            <a:endParaRPr lang="ru-RU" sz="3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4523" y="1921745"/>
            <a:ext cx="3314286" cy="2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2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b="0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Улучшения для пользователя</a:t>
            </a:r>
          </a:p>
        </p:txBody>
      </p:sp>
      <p:sp>
        <p:nvSpPr>
          <p:cNvPr id="7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sp>
        <p:nvSpPr>
          <p:cNvPr id="14" name="Shape 147"/>
          <p:cNvSpPr txBox="1"/>
          <p:nvPr/>
        </p:nvSpPr>
        <p:spPr>
          <a:xfrm>
            <a:off x="299804" y="4248478"/>
            <a:ext cx="11549297" cy="15146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36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Ваш сайт должен лучше всех отвечать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36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 запрос пользователя!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sz="36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47"/>
          <p:cNvSpPr txBox="1"/>
          <p:nvPr/>
        </p:nvSpPr>
        <p:spPr>
          <a:xfrm>
            <a:off x="299804" y="2183951"/>
            <a:ext cx="3614971" cy="15146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algn="ctr">
              <a:spcAft>
                <a:spcPts val="600"/>
              </a:spcAft>
              <a:buSzPct val="25000"/>
            </a:pPr>
            <a:r>
              <a:rPr lang="ru-RU" sz="6600" b="1" dirty="0">
                <a:latin typeface="Calibri"/>
                <a:ea typeface="Calibri"/>
                <a:cs typeface="Calibri"/>
                <a:sym typeface="Calibri"/>
              </a:rPr>
              <a:t>З</a:t>
            </a:r>
            <a:r>
              <a:rPr lang="ru-RU" sz="6600" b="1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апрос</a:t>
            </a:r>
            <a:endParaRPr sz="5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775" y="2528228"/>
            <a:ext cx="2265785" cy="608050"/>
          </a:xfrm>
          <a:prstGeom prst="rect">
            <a:avLst/>
          </a:prstGeom>
        </p:spPr>
      </p:pic>
      <p:sp>
        <p:nvSpPr>
          <p:cNvPr id="16" name="Shape 147"/>
          <p:cNvSpPr txBox="1"/>
          <p:nvPr/>
        </p:nvSpPr>
        <p:spPr>
          <a:xfrm>
            <a:off x="6057900" y="2183951"/>
            <a:ext cx="5791201" cy="15146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algn="ctr">
              <a:spcAft>
                <a:spcPts val="600"/>
              </a:spcAft>
              <a:buSzPct val="25000"/>
            </a:pPr>
            <a:r>
              <a:rPr lang="ru-RU" sz="6600" b="1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Контент сайта</a:t>
            </a:r>
            <a:endParaRPr sz="5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6166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b="0" strike="noStrike" dirty="0" err="1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Упс</a:t>
            </a:r>
            <a:r>
              <a:rPr lang="ru-RU" sz="4400" b="0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1071136" y="1511444"/>
            <a:ext cx="10075841" cy="2992171"/>
          </a:xfrm>
          <a:prstGeom prst="rect">
            <a:avLst/>
          </a:prstGeom>
        </p:spPr>
      </p:pic>
      <p:sp>
        <p:nvSpPr>
          <p:cNvPr id="8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43" y="4583247"/>
            <a:ext cx="2040785" cy="1688750"/>
          </a:xfrm>
          <a:prstGeom prst="rect">
            <a:avLst/>
          </a:prstGeom>
        </p:spPr>
      </p:pic>
      <p:sp>
        <p:nvSpPr>
          <p:cNvPr id="11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0180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5638902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5400" b="1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Что же нужно пользователю?</a:t>
            </a:r>
          </a:p>
        </p:txBody>
      </p:sp>
    </p:spTree>
    <p:extLst>
      <p:ext uri="{BB962C8B-B14F-4D97-AF65-F5344CB8AC3E}">
        <p14:creationId xmlns:p14="http://schemas.microsoft.com/office/powerpoint/2010/main" val="1903370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5692878" y="1003195"/>
            <a:ext cx="6263148" cy="31939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8000" b="0" strike="sng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Догадки</a:t>
            </a:r>
            <a:endParaRPr lang="ru-RU" sz="8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8000" b="1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Логика</a:t>
            </a:r>
          </a:p>
        </p:txBody>
      </p:sp>
    </p:spTree>
    <p:extLst>
      <p:ext uri="{BB962C8B-B14F-4D97-AF65-F5344CB8AC3E}">
        <p14:creationId xmlns:p14="http://schemas.microsoft.com/office/powerpoint/2010/main" val="347656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16000"/>
            <a:ext cx="12192120" cy="7732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-RU" sz="4400" b="0" strike="noStrike" dirty="0">
                <a:solidFill>
                  <a:srgbClr val="338CFF"/>
                </a:solidFill>
                <a:latin typeface="Calibri"/>
                <a:ea typeface="Calibri"/>
                <a:cs typeface="Calibri"/>
                <a:sym typeface="Calibri"/>
              </a:rPr>
              <a:t>Показатель отказов по запросам</a:t>
            </a:r>
          </a:p>
        </p:txBody>
      </p:sp>
      <p:sp>
        <p:nvSpPr>
          <p:cNvPr id="14" name="Shape 147"/>
          <p:cNvSpPr txBox="1"/>
          <p:nvPr/>
        </p:nvSpPr>
        <p:spPr>
          <a:xfrm>
            <a:off x="3067050" y="1821499"/>
            <a:ext cx="8977099" cy="384610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 правильно определены посадочные страницы ПС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3000" b="0" strike="noStrik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Нет информации из запроса</a:t>
            </a:r>
            <a:endParaRPr lang="ru-RU" sz="2400" b="0" strike="noStrik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 правильно определен </a:t>
            </a:r>
            <a:r>
              <a:rPr lang="ru-RU" sz="3000" b="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интент</a:t>
            </a:r>
            <a:r>
              <a:rPr lang="ru-RU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у группы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ru-RU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«Многообещающий» </a:t>
            </a:r>
            <a:r>
              <a:rPr lang="ru-RU" sz="3000" b="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сниппет</a:t>
            </a:r>
            <a:endParaRPr lang="en-US" sz="30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24"/>
          <p:cNvSpPr txBox="1"/>
          <p:nvPr/>
        </p:nvSpPr>
        <p:spPr>
          <a:xfrm>
            <a:off x="299804" y="6408000"/>
            <a:ext cx="9899273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Анализ посадочных страниц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04" y="2216167"/>
            <a:ext cx="2559265" cy="2429964"/>
          </a:xfrm>
          <a:prstGeom prst="rect">
            <a:avLst/>
          </a:prstGeom>
        </p:spPr>
      </p:pic>
      <p:sp>
        <p:nvSpPr>
          <p:cNvPr id="36" name="Shape 124"/>
          <p:cNvSpPr txBox="1"/>
          <p:nvPr/>
        </p:nvSpPr>
        <p:spPr>
          <a:xfrm>
            <a:off x="9481625" y="6406736"/>
            <a:ext cx="703384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68623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506</Words>
  <Application>Microsoft Office PowerPoint</Application>
  <PresentationFormat>Широкоэкранный</PresentationFormat>
  <Paragraphs>179</Paragraphs>
  <Slides>47</Slides>
  <Notes>47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Calibri</vt:lpstr>
      <vt:lpstr>Times New Roman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kate</dc:creator>
  <cp:lastModifiedBy>SEOinSoul</cp:lastModifiedBy>
  <cp:revision>125</cp:revision>
  <dcterms:modified xsi:type="dcterms:W3CDTF">2017-02-14T21:10:08Z</dcterms:modified>
</cp:coreProperties>
</file>