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</p:sldIdLst>
  <p:sldSz cy="5143500" cx="9144000"/>
  <p:notesSz cx="6858000" cy="9144000"/>
  <p:embeddedFontLst>
    <p:embeddedFont>
      <p:font typeface="Lora"/>
      <p:regular r:id="rId46"/>
      <p:bold r:id="rId47"/>
      <p:italic r:id="rId48"/>
      <p:boldItalic r:id="rId49"/>
    </p:embeddedFont>
    <p:embeddedFont>
      <p:font typeface="Quattrocento Sans"/>
      <p:regular r:id="rId50"/>
      <p:bold r:id="rId51"/>
      <p:italic r:id="rId52"/>
      <p:boldItalic r:id="rId5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7D3437A5-F77C-4FF0-A0A4-CCD47BD3DBEB}">
  <a:tblStyle styleId="{7D3437A5-F77C-4FF0-A0A4-CCD47BD3DBEB}" styleName="Table_0">
    <a:wholeTbl>
      <a:tcStyle>
        <a:tcBdr>
          <a:lef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5.xml"/><Relationship Id="rId42" Type="http://schemas.openxmlformats.org/officeDocument/2006/relationships/slide" Target="slides/slide37.xml"/><Relationship Id="rId41" Type="http://schemas.openxmlformats.org/officeDocument/2006/relationships/slide" Target="slides/slide36.xml"/><Relationship Id="rId44" Type="http://schemas.openxmlformats.org/officeDocument/2006/relationships/slide" Target="slides/slide39.xml"/><Relationship Id="rId43" Type="http://schemas.openxmlformats.org/officeDocument/2006/relationships/slide" Target="slides/slide38.xml"/><Relationship Id="rId46" Type="http://schemas.openxmlformats.org/officeDocument/2006/relationships/font" Target="fonts/Lora-regular.fntdata"/><Relationship Id="rId45" Type="http://schemas.openxmlformats.org/officeDocument/2006/relationships/slide" Target="slides/slide40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48" Type="http://schemas.openxmlformats.org/officeDocument/2006/relationships/font" Target="fonts/Lora-italic.fntdata"/><Relationship Id="rId47" Type="http://schemas.openxmlformats.org/officeDocument/2006/relationships/font" Target="fonts/Lora-bold.fntdata"/><Relationship Id="rId49" Type="http://schemas.openxmlformats.org/officeDocument/2006/relationships/font" Target="fonts/Lor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7" Type="http://schemas.openxmlformats.org/officeDocument/2006/relationships/slide" Target="slides/slide32.xml"/><Relationship Id="rId36" Type="http://schemas.openxmlformats.org/officeDocument/2006/relationships/slide" Target="slides/slide31.xml"/><Relationship Id="rId39" Type="http://schemas.openxmlformats.org/officeDocument/2006/relationships/slide" Target="slides/slide34.xml"/><Relationship Id="rId38" Type="http://schemas.openxmlformats.org/officeDocument/2006/relationships/slide" Target="slides/slide33.xml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9" Type="http://schemas.openxmlformats.org/officeDocument/2006/relationships/slide" Target="slides/slide24.xml"/><Relationship Id="rId51" Type="http://schemas.openxmlformats.org/officeDocument/2006/relationships/font" Target="fonts/QuattrocentoSans-bold.fntdata"/><Relationship Id="rId50" Type="http://schemas.openxmlformats.org/officeDocument/2006/relationships/font" Target="fonts/QuattrocentoSans-regular.fntdata"/><Relationship Id="rId53" Type="http://schemas.openxmlformats.org/officeDocument/2006/relationships/font" Target="fonts/QuattrocentoSans-boldItalic.fntdata"/><Relationship Id="rId52" Type="http://schemas.openxmlformats.org/officeDocument/2006/relationships/font" Target="fonts/QuattrocentoSans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Shape 1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7" name="Shape 1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8" name="Shape 2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Shape 2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Shape 29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Shape 2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Shape 3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Shape 3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6" name="Shape 3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0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Shape 351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Shape 3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Shape 3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5" name="Shape 3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Shape 3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0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Shape 40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12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4" name="Shape 4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Shape 42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7" name="Shape 42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" name="Shape 441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2" name="Shape 44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Shape 447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8" name="Shape 44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0" name="Shape 4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68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0" name="Shape 4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74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Shape 475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Shape 4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Shape 483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Shape 4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0" name="Shape 4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" name="Shape 491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2" name="Shape 4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7" name="Shape 4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Shape 50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7" name="Shape 50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381175" y="685800"/>
            <a:ext cx="6096299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996630" y="2003888"/>
            <a:ext cx="4523699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600"/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/>
        </p:txBody>
      </p:sp>
      <p:cxnSp>
        <p:nvCxnSpPr>
          <p:cNvPr id="10" name="Shape 10"/>
          <p:cNvCxnSpPr/>
          <p:nvPr/>
        </p:nvCxnSpPr>
        <p:spPr>
          <a:xfrm>
            <a:off x="-6025" y="3676511"/>
            <a:ext cx="9161999" cy="0"/>
          </a:xfrm>
          <a:prstGeom prst="straightConnector1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1" name="Shape 11"/>
          <p:cNvSpPr/>
          <p:nvPr/>
        </p:nvSpPr>
        <p:spPr>
          <a:xfrm>
            <a:off x="1117950" y="3393000"/>
            <a:ext cx="566999" cy="5669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ompletely 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ub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/>
          <p:nvPr>
            <p:ph idx="1" type="subTitle"/>
          </p:nvPr>
        </p:nvSpPr>
        <p:spPr>
          <a:xfrm>
            <a:off x="2022300" y="2815923"/>
            <a:ext cx="5591400" cy="784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rgbClr val="000000"/>
              </a:buClr>
              <a:buSzPct val="100000"/>
              <a:buNone/>
              <a:defRPr sz="1400">
                <a:highlight>
                  <a:srgbClr val="FFCD00"/>
                </a:highlight>
              </a:defRPr>
            </a:lvl1pPr>
            <a:lvl2pPr lvl="1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2pPr>
            <a:lvl3pPr lvl="2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3pPr>
            <a:lvl4pPr lvl="3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4pPr>
            <a:lvl5pPr lvl="4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5pPr>
            <a:lvl6pPr lvl="5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6pPr>
            <a:lvl7pPr lvl="6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7pPr>
            <a:lvl8pPr lvl="7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8pPr>
            <a:lvl9pPr lvl="8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1400">
                <a:solidFill>
                  <a:schemeClr val="dk2"/>
                </a:solidFill>
                <a:highlight>
                  <a:srgbClr val="FFCD00"/>
                </a:highlight>
              </a:defRPr>
            </a:lvl9pPr>
          </a:lstStyle>
          <a:p/>
        </p:txBody>
      </p:sp>
      <p:cxnSp>
        <p:nvCxnSpPr>
          <p:cNvPr id="14" name="Shape 14"/>
          <p:cNvCxnSpPr/>
          <p:nvPr/>
        </p:nvCxnSpPr>
        <p:spPr>
          <a:xfrm>
            <a:off x="-6025" y="2571761"/>
            <a:ext cx="1984499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15" name="Shape 15"/>
          <p:cNvSpPr/>
          <p:nvPr/>
        </p:nvSpPr>
        <p:spPr>
          <a:xfrm>
            <a:off x="1117950" y="2288250"/>
            <a:ext cx="566999" cy="5669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" name="Shape 16"/>
          <p:cNvSpPr txBox="1"/>
          <p:nvPr>
            <p:ph type="ctrTitle"/>
          </p:nvPr>
        </p:nvSpPr>
        <p:spPr>
          <a:xfrm>
            <a:off x="2022225" y="1693523"/>
            <a:ext cx="3787799" cy="1159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3000"/>
            </a:lvl1pPr>
            <a:lvl2pPr lvl="1" rtl="0">
              <a:spcBef>
                <a:spcPts val="0"/>
              </a:spcBef>
              <a:buSzPct val="100000"/>
              <a:defRPr sz="3000"/>
            </a:lvl2pPr>
            <a:lvl3pPr lvl="2" rtl="0">
              <a:spcBef>
                <a:spcPts val="0"/>
              </a:spcBef>
              <a:buSzPct val="100000"/>
              <a:defRPr sz="3000"/>
            </a:lvl3pPr>
            <a:lvl4pPr lvl="3" rtl="0">
              <a:spcBef>
                <a:spcPts val="0"/>
              </a:spcBef>
              <a:buSzPct val="100000"/>
              <a:defRPr sz="3000"/>
            </a:lvl4pPr>
            <a:lvl5pPr lvl="4" rtl="0">
              <a:spcBef>
                <a:spcPts val="0"/>
              </a:spcBef>
              <a:buSzPct val="100000"/>
              <a:defRPr sz="3000"/>
            </a:lvl5pPr>
            <a:lvl6pPr lvl="5" rtl="0">
              <a:spcBef>
                <a:spcPts val="0"/>
              </a:spcBef>
              <a:buSzPct val="100000"/>
              <a:defRPr sz="3000"/>
            </a:lvl6pPr>
            <a:lvl7pPr lvl="6" rtl="0">
              <a:spcBef>
                <a:spcPts val="0"/>
              </a:spcBef>
              <a:buSzPct val="100000"/>
              <a:defRPr sz="3000"/>
            </a:lvl7pPr>
            <a:lvl8pPr lvl="7" rtl="0">
              <a:spcBef>
                <a:spcPts val="0"/>
              </a:spcBef>
              <a:buSzPct val="100000"/>
              <a:defRPr sz="3000"/>
            </a:lvl8pPr>
            <a:lvl9pPr lvl="8" rtl="0">
              <a:spcBef>
                <a:spcPts val="0"/>
              </a:spcBef>
              <a:buSzPct val="100000"/>
              <a:defRPr sz="3000"/>
            </a:lvl9pPr>
          </a:lstStyle>
          <a:p/>
        </p:txBody>
      </p:sp>
      <p:cxnSp>
        <p:nvCxnSpPr>
          <p:cNvPr id="17" name="Shape 17"/>
          <p:cNvCxnSpPr/>
          <p:nvPr/>
        </p:nvCxnSpPr>
        <p:spPr>
          <a:xfrm>
            <a:off x="5898975" y="2571750"/>
            <a:ext cx="3251099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Quot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idx="1" type="body"/>
          </p:nvPr>
        </p:nvSpPr>
        <p:spPr>
          <a:xfrm>
            <a:off x="2105050" y="2238000"/>
            <a:ext cx="4933800" cy="8198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buFont typeface="Lora"/>
              <a:defRPr i="1" sz="2400">
                <a:latin typeface="Lora"/>
                <a:ea typeface="Lora"/>
                <a:cs typeface="Lora"/>
                <a:sym typeface="Lora"/>
              </a:defRPr>
            </a:lvl1pPr>
            <a:lvl2pPr lvl="1" rtl="0" algn="ctr">
              <a:spcBef>
                <a:spcPts val="0"/>
              </a:spcBef>
              <a:buFont typeface="Lora"/>
              <a:defRPr i="1">
                <a:latin typeface="Lora"/>
                <a:ea typeface="Lora"/>
                <a:cs typeface="Lora"/>
                <a:sym typeface="Lora"/>
              </a:defRPr>
            </a:lvl2pPr>
            <a:lvl3pPr lvl="2" rtl="0" algn="ctr">
              <a:spcBef>
                <a:spcPts val="0"/>
              </a:spcBef>
              <a:buFont typeface="Lora"/>
              <a:defRPr i="1">
                <a:latin typeface="Lora"/>
                <a:ea typeface="Lora"/>
                <a:cs typeface="Lora"/>
                <a:sym typeface="Lora"/>
              </a:defRPr>
            </a:lvl3pPr>
            <a:lvl4pPr lvl="3" rtl="0" algn="ctr">
              <a:spcBef>
                <a:spcPts val="0"/>
              </a:spcBef>
              <a:buSzPct val="100000"/>
              <a:buFont typeface="Lora"/>
              <a:defRPr i="1" sz="2400">
                <a:latin typeface="Lora"/>
                <a:ea typeface="Lora"/>
                <a:cs typeface="Lora"/>
                <a:sym typeface="Lora"/>
              </a:defRPr>
            </a:lvl4pPr>
            <a:lvl5pPr lvl="4" rtl="0" algn="ctr">
              <a:spcBef>
                <a:spcPts val="0"/>
              </a:spcBef>
              <a:buSzPct val="100000"/>
              <a:buFont typeface="Lora"/>
              <a:defRPr i="1" sz="2400">
                <a:latin typeface="Lora"/>
                <a:ea typeface="Lora"/>
                <a:cs typeface="Lora"/>
                <a:sym typeface="Lora"/>
              </a:defRPr>
            </a:lvl5pPr>
            <a:lvl6pPr lvl="5" rtl="0" algn="ctr">
              <a:spcBef>
                <a:spcPts val="0"/>
              </a:spcBef>
              <a:buSzPct val="100000"/>
              <a:buFont typeface="Lora"/>
              <a:defRPr i="1" sz="2400">
                <a:latin typeface="Lora"/>
                <a:ea typeface="Lora"/>
                <a:cs typeface="Lora"/>
                <a:sym typeface="Lora"/>
              </a:defRPr>
            </a:lvl6pPr>
            <a:lvl7pPr lvl="6" rtl="0" algn="ctr">
              <a:spcBef>
                <a:spcPts val="0"/>
              </a:spcBef>
              <a:buSzPct val="100000"/>
              <a:buFont typeface="Lora"/>
              <a:defRPr i="1" sz="2400">
                <a:latin typeface="Lora"/>
                <a:ea typeface="Lora"/>
                <a:cs typeface="Lora"/>
                <a:sym typeface="Lora"/>
              </a:defRPr>
            </a:lvl7pPr>
            <a:lvl8pPr lvl="7" rtl="0" algn="ctr">
              <a:spcBef>
                <a:spcPts val="0"/>
              </a:spcBef>
              <a:buSzPct val="100000"/>
              <a:buFont typeface="Lora"/>
              <a:defRPr i="1" sz="2400">
                <a:latin typeface="Lora"/>
                <a:ea typeface="Lora"/>
                <a:cs typeface="Lora"/>
                <a:sym typeface="Lora"/>
              </a:defRPr>
            </a:lvl8pPr>
            <a:lvl9pPr lvl="8" algn="ctr">
              <a:spcBef>
                <a:spcPts val="0"/>
              </a:spcBef>
              <a:buSzPct val="100000"/>
              <a:buFont typeface="Lora"/>
              <a:defRPr i="1" sz="2400">
                <a:latin typeface="Lora"/>
                <a:ea typeface="Lora"/>
                <a:cs typeface="Lora"/>
                <a:sym typeface="Lora"/>
              </a:defRPr>
            </a:lvl9pPr>
          </a:lstStyle>
          <a:p/>
        </p:txBody>
      </p:sp>
      <p:cxnSp>
        <p:nvCxnSpPr>
          <p:cNvPr id="20" name="Shape 20"/>
          <p:cNvCxnSpPr/>
          <p:nvPr/>
        </p:nvCxnSpPr>
        <p:spPr>
          <a:xfrm>
            <a:off x="4584075" y="3676500"/>
            <a:ext cx="0" cy="1480499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1" name="Shape 21"/>
          <p:cNvSpPr/>
          <p:nvPr/>
        </p:nvSpPr>
        <p:spPr>
          <a:xfrm>
            <a:off x="4288500" y="3393000"/>
            <a:ext cx="566999" cy="5669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/>
        </p:nvSpPr>
        <p:spPr>
          <a:xfrm>
            <a:off x="3593400" y="3412651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b="1" lang="en" sz="3600">
                <a:latin typeface="Lora"/>
                <a:ea typeface="Lora"/>
                <a:cs typeface="Lora"/>
                <a:sym typeface="Lora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+ 1 column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Shape 24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25" name="Shape 25"/>
          <p:cNvSpPr/>
          <p:nvPr/>
        </p:nvSpPr>
        <p:spPr>
          <a:xfrm>
            <a:off x="817475" y="928766"/>
            <a:ext cx="405899" cy="4058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1381250" y="922668"/>
            <a:ext cx="3878399" cy="435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SzPct val="100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buSzPct val="100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buSzPct val="100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buSzPct val="100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buSzPct val="100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buSzPct val="100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buSzPct val="100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buSzPct val="100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buSzPct val="100000"/>
              <a:buFont typeface="Lora"/>
              <a:buNone/>
              <a:defRPr b="1" sz="2000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600"/>
              </a:spcBef>
              <a:buClr>
                <a:srgbClr val="FFCD00"/>
              </a:buClr>
              <a:buSzPct val="1000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 rtl="0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 rtl="0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 rtl="0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cxnSp>
        <p:nvCxnSpPr>
          <p:cNvPr id="28" name="Shape 28"/>
          <p:cNvCxnSpPr/>
          <p:nvPr/>
        </p:nvCxnSpPr>
        <p:spPr>
          <a:xfrm>
            <a:off x="5265650" y="1131725"/>
            <a:ext cx="3878399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+ 2 column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381250" y="922668"/>
            <a:ext cx="3878399" cy="435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1381250" y="1618700"/>
            <a:ext cx="3425400" cy="323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5012916" y="1618700"/>
            <a:ext cx="3425400" cy="3231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2000"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buSzPct val="100000"/>
              <a:defRPr sz="2000"/>
            </a:lvl4pPr>
            <a:lvl5pPr lvl="4">
              <a:spcBef>
                <a:spcPts val="0"/>
              </a:spcBef>
              <a:buSzPct val="100000"/>
              <a:defRPr sz="2000"/>
            </a:lvl5pPr>
            <a:lvl6pPr lvl="5">
              <a:spcBef>
                <a:spcPts val="0"/>
              </a:spcBef>
              <a:buSzPct val="100000"/>
              <a:defRPr sz="2000"/>
            </a:lvl6pPr>
            <a:lvl7pPr lvl="6">
              <a:spcBef>
                <a:spcPts val="0"/>
              </a:spcBef>
              <a:buSzPct val="100000"/>
              <a:defRPr sz="2000"/>
            </a:lvl7pPr>
            <a:lvl8pPr lvl="7">
              <a:spcBef>
                <a:spcPts val="0"/>
              </a:spcBef>
              <a:buSzPct val="100000"/>
              <a:defRPr sz="2000"/>
            </a:lvl8pPr>
            <a:lvl9pPr lvl="8">
              <a:spcBef>
                <a:spcPts val="0"/>
              </a:spcBef>
              <a:buSzPct val="100000"/>
              <a:defRPr sz="2000"/>
            </a:lvl9pPr>
          </a:lstStyle>
          <a:p/>
        </p:txBody>
      </p:sp>
      <p:cxnSp>
        <p:nvCxnSpPr>
          <p:cNvPr id="33" name="Shape 33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34" name="Shape 34"/>
          <p:cNvSpPr/>
          <p:nvPr/>
        </p:nvSpPr>
        <p:spPr>
          <a:xfrm>
            <a:off x="817475" y="928766"/>
            <a:ext cx="405899" cy="4058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5" name="Shape 35"/>
          <p:cNvCxnSpPr/>
          <p:nvPr/>
        </p:nvCxnSpPr>
        <p:spPr>
          <a:xfrm>
            <a:off x="5265650" y="1131725"/>
            <a:ext cx="3878399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Title + 3 columns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1381250" y="922668"/>
            <a:ext cx="3878399" cy="435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1381250" y="1651075"/>
            <a:ext cx="2333999" cy="3122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3834911" y="1651075"/>
            <a:ext cx="2333999" cy="3122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6288573" y="1651075"/>
            <a:ext cx="2333999" cy="3122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800"/>
            </a:lvl1pPr>
            <a:lvl2pPr lvl="1" rtl="0">
              <a:spcBef>
                <a:spcPts val="0"/>
              </a:spcBef>
              <a:buSzPct val="100000"/>
              <a:defRPr sz="1800"/>
            </a:lvl2pPr>
            <a:lvl3pPr lvl="2" rtl="0">
              <a:spcBef>
                <a:spcPts val="0"/>
              </a:spcBef>
              <a:buSzPct val="100000"/>
              <a:defRPr sz="1800"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cxnSp>
        <p:nvCxnSpPr>
          <p:cNvPr id="41" name="Shape 41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2" name="Shape 42"/>
          <p:cNvSpPr/>
          <p:nvPr/>
        </p:nvSpPr>
        <p:spPr>
          <a:xfrm>
            <a:off x="817475" y="928766"/>
            <a:ext cx="405899" cy="4058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265650" y="1131725"/>
            <a:ext cx="3878399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1381250" y="937125"/>
            <a:ext cx="3878399" cy="435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cxnSp>
        <p:nvCxnSpPr>
          <p:cNvPr id="46" name="Shape 46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47" name="Shape 47"/>
          <p:cNvSpPr/>
          <p:nvPr/>
        </p:nvSpPr>
        <p:spPr>
          <a:xfrm>
            <a:off x="817475" y="928766"/>
            <a:ext cx="405899" cy="4058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8" name="Shape 48"/>
          <p:cNvCxnSpPr/>
          <p:nvPr/>
        </p:nvCxnSpPr>
        <p:spPr>
          <a:xfrm>
            <a:off x="5265650" y="1131725"/>
            <a:ext cx="3878399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idx="1" type="body"/>
          </p:nvPr>
        </p:nvSpPr>
        <p:spPr>
          <a:xfrm>
            <a:off x="1990450" y="4037375"/>
            <a:ext cx="5162999" cy="519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360"/>
              </a:spcBef>
              <a:buSzPct val="100000"/>
              <a:buFont typeface="Lora"/>
              <a:buNone/>
              <a:defRPr i="1" sz="1400">
                <a:latin typeface="Lora"/>
                <a:ea typeface="Lora"/>
                <a:cs typeface="Lora"/>
                <a:sym typeface="Lora"/>
              </a:defRPr>
            </a:lvl1pPr>
          </a:lstStyle>
          <a:p/>
        </p:txBody>
      </p:sp>
      <p:cxnSp>
        <p:nvCxnSpPr>
          <p:cNvPr id="51" name="Shape 51"/>
          <p:cNvCxnSpPr/>
          <p:nvPr/>
        </p:nvCxnSpPr>
        <p:spPr>
          <a:xfrm>
            <a:off x="-6025" y="4666128"/>
            <a:ext cx="9161999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2" name="Shape 52"/>
          <p:cNvSpPr/>
          <p:nvPr/>
        </p:nvSpPr>
        <p:spPr>
          <a:xfrm>
            <a:off x="4457400" y="4551496"/>
            <a:ext cx="229199" cy="2291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hape 54"/>
          <p:cNvCxnSpPr/>
          <p:nvPr/>
        </p:nvCxnSpPr>
        <p:spPr>
          <a:xfrm>
            <a:off x="-6025" y="4513728"/>
            <a:ext cx="9161999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5" name="Shape 55"/>
          <p:cNvSpPr/>
          <p:nvPr/>
        </p:nvSpPr>
        <p:spPr>
          <a:xfrm>
            <a:off x="4293700" y="4235405"/>
            <a:ext cx="556499" cy="556499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idx="1" type="body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600"/>
              </a:spcBef>
              <a:buClr>
                <a:srgbClr val="FFCD00"/>
              </a:buClr>
              <a:buSzPct val="1000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lvl="1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lvl="2">
              <a:spcBef>
                <a:spcPts val="480"/>
              </a:spcBef>
              <a:buClr>
                <a:srgbClr val="FFCD00"/>
              </a:buClr>
              <a:buSzPct val="100000"/>
              <a:buFont typeface="Quattrocento Sans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lvl="3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lvl="4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lvl="5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lvl="6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lvl="7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lvl="8">
              <a:spcBef>
                <a:spcPts val="360"/>
              </a:spcBef>
              <a:buClr>
                <a:srgbClr val="FFCD00"/>
              </a:buClr>
              <a:buSzPct val="100000"/>
              <a:buFont typeface="Quattrocento Sans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/>
        </p:txBody>
      </p:sp>
      <p:sp>
        <p:nvSpPr>
          <p:cNvPr id="7" name="Shape 7"/>
          <p:cNvSpPr txBox="1"/>
          <p:nvPr>
            <p:ph type="title"/>
          </p:nvPr>
        </p:nvSpPr>
        <p:spPr>
          <a:xfrm>
            <a:off x="1381250" y="937116"/>
            <a:ext cx="6809700" cy="435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buSzPct val="100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buSzPct val="100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buSzPct val="100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buSzPct val="100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buSzPct val="100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buSzPct val="100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buSzPct val="100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buSzPct val="100000"/>
              <a:buFont typeface="Lora"/>
              <a:buNone/>
              <a:defRPr b="1" sz="2000">
                <a:latin typeface="Lora"/>
                <a:ea typeface="Lora"/>
                <a:cs typeface="Lora"/>
                <a:sym typeface="Lora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02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1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07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03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www.seonews.ru/events/google-otdaet-predpochtenie-korotkim-url/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1.xml"/><Relationship Id="rId3" Type="http://schemas.openxmlformats.org/officeDocument/2006/relationships/hyperlink" Target="http://alexeytrudov.com/veb-razrabotka/google-pagespeed-insights-nuans.html" TargetMode="External"/><Relationship Id="rId4" Type="http://schemas.openxmlformats.org/officeDocument/2006/relationships/hyperlink" Target="http://dmitriev.me/data/research_2017/" TargetMode="Externa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05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8.xml"/><Relationship Id="rId3" Type="http://schemas.openxmlformats.org/officeDocument/2006/relationships/image" Target="../media/image04.png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0.xml"/><Relationship Id="rId3" Type="http://schemas.openxmlformats.org/officeDocument/2006/relationships/hyperlink" Target="http://alexeytrudov.com/" TargetMode="External"/><Relationship Id="rId4" Type="http://schemas.openxmlformats.org/officeDocument/2006/relationships/hyperlink" Target="https://bez-bubna.com/" TargetMode="External"/><Relationship Id="rId5" Type="http://schemas.openxmlformats.org/officeDocument/2006/relationships/hyperlink" Target="http://optimumprofit.ru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4294967295" type="subTitle"/>
          </p:nvPr>
        </p:nvSpPr>
        <p:spPr>
          <a:xfrm>
            <a:off x="2371625" y="2163675"/>
            <a:ext cx="6617100" cy="1159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rgbClr val="000000"/>
              </a:buClr>
              <a:buSzPct val="550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Проверяем популярные гипотезы и типичные рекомендации по SEO на выборке из 46 000 сайтов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CD00"/>
              </a:highlight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b="1"/>
          </a:p>
        </p:txBody>
      </p:sp>
      <p:cxnSp>
        <p:nvCxnSpPr>
          <p:cNvPr id="62" name="Shape 62"/>
          <p:cNvCxnSpPr/>
          <p:nvPr/>
        </p:nvCxnSpPr>
        <p:spPr>
          <a:xfrm>
            <a:off x="6450" y="1428750"/>
            <a:ext cx="2397299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63" name="Shape 63"/>
          <p:cNvSpPr txBox="1"/>
          <p:nvPr>
            <p:ph idx="4294967295" type="ctrTitle"/>
          </p:nvPr>
        </p:nvSpPr>
        <p:spPr>
          <a:xfrm>
            <a:off x="2371625" y="816550"/>
            <a:ext cx="4908000" cy="11597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Инсайты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30555"/>
              <a:buFont typeface="Arial"/>
              <a:buNone/>
            </a:pPr>
            <a:r>
              <a:rPr lang="en" sz="3600">
                <a:solidFill>
                  <a:schemeClr val="dk1"/>
                </a:solidFill>
              </a:rPr>
              <a:t>из Яндекс.Метрики </a:t>
            </a:r>
          </a:p>
        </p:txBody>
      </p:sp>
      <p:cxnSp>
        <p:nvCxnSpPr>
          <p:cNvPr id="64" name="Shape 64"/>
          <p:cNvCxnSpPr/>
          <p:nvPr/>
        </p:nvCxnSpPr>
        <p:spPr>
          <a:xfrm>
            <a:off x="4738400" y="1428750"/>
            <a:ext cx="4405500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65" name="Shape 65"/>
          <p:cNvSpPr/>
          <p:nvPr/>
        </p:nvSpPr>
        <p:spPr>
          <a:xfrm>
            <a:off x="1031675" y="859200"/>
            <a:ext cx="1139100" cy="11391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66" name="Shape 66"/>
          <p:cNvGrpSpPr/>
          <p:nvPr/>
        </p:nvGrpSpPr>
        <p:grpSpPr>
          <a:xfrm>
            <a:off x="1365449" y="1116712"/>
            <a:ext cx="471554" cy="624057"/>
            <a:chOff x="6718575" y="2318625"/>
            <a:chExt cx="256950" cy="407375"/>
          </a:xfrm>
        </p:grpSpPr>
        <p:sp>
          <p:nvSpPr>
            <p:cNvPr id="67" name="Shape 67"/>
            <p:cNvSpPr/>
            <p:nvPr/>
          </p:nvSpPr>
          <p:spPr>
            <a:xfrm>
              <a:off x="6795900" y="2673600"/>
              <a:ext cx="102300" cy="22550"/>
            </a:xfrm>
            <a:custGeom>
              <a:pathLst>
                <a:path extrusionOk="0" fill="none" h="902" w="4092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6795900" y="2650475"/>
              <a:ext cx="102300" cy="22550"/>
            </a:xfrm>
            <a:custGeom>
              <a:pathLst>
                <a:path extrusionOk="0" fill="none" h="902" w="4092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9" name="Shape 69"/>
            <p:cNvSpPr/>
            <p:nvPr/>
          </p:nvSpPr>
          <p:spPr>
            <a:xfrm>
              <a:off x="6795900" y="2696125"/>
              <a:ext cx="102300" cy="29875"/>
            </a:xfrm>
            <a:custGeom>
              <a:pathLst>
                <a:path extrusionOk="0" fill="none" h="1195" w="4092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6784925" y="2459275"/>
              <a:ext cx="35350" cy="166875"/>
            </a:xfrm>
            <a:custGeom>
              <a:pathLst>
                <a:path extrusionOk="0" fill="none" h="6675" w="1414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6718575" y="2318625"/>
              <a:ext cx="256950" cy="307525"/>
            </a:xfrm>
            <a:custGeom>
              <a:pathLst>
                <a:path extrusionOk="0" fill="none" h="12301" w="10278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x="6873825" y="2459275"/>
              <a:ext cx="35350" cy="166875"/>
            </a:xfrm>
            <a:custGeom>
              <a:pathLst>
                <a:path extrusionOk="0" fill="none" h="6675" w="1414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6801975" y="2453200"/>
              <a:ext cx="90150" cy="19500"/>
            </a:xfrm>
            <a:custGeom>
              <a:pathLst>
                <a:path extrusionOk="0" fill="none" h="780" w="3606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6795900" y="2628550"/>
              <a:ext cx="102300" cy="25"/>
            </a:xfrm>
            <a:custGeom>
              <a:pathLst>
                <a:path extrusionOk="0" fill="none" h="1" w="4092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5" name="Shape 75"/>
          <p:cNvSpPr txBox="1"/>
          <p:nvPr/>
        </p:nvSpPr>
        <p:spPr>
          <a:xfrm>
            <a:off x="3402000" y="4442825"/>
            <a:ext cx="2340000" cy="430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666666"/>
                </a:solidFill>
              </a:rPr>
              <a:t>Алексей Трудов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idx="4294967295" type="title"/>
          </p:nvPr>
        </p:nvSpPr>
        <p:spPr>
          <a:xfrm>
            <a:off x="1430850" y="399925"/>
            <a:ext cx="6282300" cy="504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highlight>
                  <a:srgbClr val="FFCD00"/>
                </a:highlight>
              </a:rPr>
              <a:t>Google наращивает долю!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highlight>
                  <a:srgbClr val="FFCD00"/>
                </a:highlight>
              </a:rPr>
              <a:t>А в Новый год даже захватил лидерство</a:t>
            </a:r>
          </a:p>
        </p:txBody>
      </p:sp>
      <p:grpSp>
        <p:nvGrpSpPr>
          <p:cNvPr id="168" name="Shape 168"/>
          <p:cNvGrpSpPr/>
          <p:nvPr/>
        </p:nvGrpSpPr>
        <p:grpSpPr>
          <a:xfrm>
            <a:off x="4403104" y="4340497"/>
            <a:ext cx="337796" cy="319873"/>
            <a:chOff x="5973900" y="318475"/>
            <a:chExt cx="401900" cy="380575"/>
          </a:xfrm>
        </p:grpSpPr>
        <p:sp>
          <p:nvSpPr>
            <p:cNvPr id="169" name="Shape 169"/>
            <p:cNvSpPr/>
            <p:nvPr/>
          </p:nvSpPr>
          <p:spPr>
            <a:xfrm>
              <a:off x="5973900" y="337975"/>
              <a:ext cx="401900" cy="67000"/>
            </a:xfrm>
            <a:custGeom>
              <a:pathLst>
                <a:path extrusionOk="0" fill="none" h="2680" w="16076">
                  <a:moveTo>
                    <a:pt x="16075" y="2679"/>
                  </a:moveTo>
                  <a:lnTo>
                    <a:pt x="16075" y="0"/>
                  </a:lnTo>
                  <a:lnTo>
                    <a:pt x="1" y="0"/>
                  </a:lnTo>
                  <a:lnTo>
                    <a:pt x="1" y="2679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0" name="Shape 170"/>
            <p:cNvSpPr/>
            <p:nvPr/>
          </p:nvSpPr>
          <p:spPr>
            <a:xfrm>
              <a:off x="6024450" y="348325"/>
              <a:ext cx="45075" cy="45075"/>
            </a:xfrm>
            <a:custGeom>
              <a:pathLst>
                <a:path extrusionOk="0" fill="none" h="1803" w="1803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3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3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2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2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1" name="Shape 171"/>
            <p:cNvSpPr/>
            <p:nvPr/>
          </p:nvSpPr>
          <p:spPr>
            <a:xfrm>
              <a:off x="6280175" y="348325"/>
              <a:ext cx="45075" cy="45075"/>
            </a:xfrm>
            <a:custGeom>
              <a:pathLst>
                <a:path extrusionOk="0" fill="none" h="1803" w="1803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4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4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3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3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2" name="Shape 172"/>
            <p:cNvSpPr/>
            <p:nvPr/>
          </p:nvSpPr>
          <p:spPr>
            <a:xfrm>
              <a:off x="5973900" y="667375"/>
              <a:ext cx="401900" cy="31675"/>
            </a:xfrm>
            <a:custGeom>
              <a:pathLst>
                <a:path extrusionOk="0" fill="none" h="1267" w="16076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58"/>
                  </a:lnTo>
                  <a:lnTo>
                    <a:pt x="74" y="804"/>
                  </a:lnTo>
                  <a:lnTo>
                    <a:pt x="147" y="926"/>
                  </a:lnTo>
                  <a:lnTo>
                    <a:pt x="220" y="1048"/>
                  </a:lnTo>
                  <a:lnTo>
                    <a:pt x="342" y="1145"/>
                  </a:lnTo>
                  <a:lnTo>
                    <a:pt x="488" y="1218"/>
                  </a:lnTo>
                  <a:lnTo>
                    <a:pt x="634" y="1267"/>
                  </a:lnTo>
                  <a:lnTo>
                    <a:pt x="780" y="1267"/>
                  </a:lnTo>
                  <a:lnTo>
                    <a:pt x="15296" y="1267"/>
                  </a:lnTo>
                  <a:lnTo>
                    <a:pt x="15296" y="1267"/>
                  </a:lnTo>
                  <a:lnTo>
                    <a:pt x="15442" y="1267"/>
                  </a:lnTo>
                  <a:lnTo>
                    <a:pt x="15588" y="1218"/>
                  </a:lnTo>
                  <a:lnTo>
                    <a:pt x="15734" y="1145"/>
                  </a:lnTo>
                  <a:lnTo>
                    <a:pt x="15856" y="1048"/>
                  </a:lnTo>
                  <a:lnTo>
                    <a:pt x="15929" y="926"/>
                  </a:lnTo>
                  <a:lnTo>
                    <a:pt x="16002" y="804"/>
                  </a:lnTo>
                  <a:lnTo>
                    <a:pt x="16051" y="658"/>
                  </a:lnTo>
                  <a:lnTo>
                    <a:pt x="16075" y="487"/>
                  </a:lnTo>
                  <a:lnTo>
                    <a:pt x="16075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3" name="Shape 173"/>
            <p:cNvSpPr/>
            <p:nvPr/>
          </p:nvSpPr>
          <p:spPr>
            <a:xfrm>
              <a:off x="6302700" y="318475"/>
              <a:ext cx="28650" cy="63350"/>
            </a:xfrm>
            <a:custGeom>
              <a:pathLst>
                <a:path extrusionOk="0" fill="none" h="2534" w="1146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4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4" name="Shape 174"/>
            <p:cNvSpPr/>
            <p:nvPr/>
          </p:nvSpPr>
          <p:spPr>
            <a:xfrm>
              <a:off x="6046975" y="318475"/>
              <a:ext cx="28650" cy="63350"/>
            </a:xfrm>
            <a:custGeom>
              <a:pathLst>
                <a:path extrusionOk="0" fill="none" h="2534" w="1146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2" y="1"/>
                  </a:lnTo>
                  <a:lnTo>
                    <a:pt x="682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3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5" name="Shape 175"/>
            <p:cNvSpPr/>
            <p:nvPr/>
          </p:nvSpPr>
          <p:spPr>
            <a:xfrm>
              <a:off x="5973900" y="407375"/>
              <a:ext cx="401900" cy="272200"/>
            </a:xfrm>
            <a:custGeom>
              <a:pathLst>
                <a:path extrusionOk="0" fill="none" h="10888" w="16076">
                  <a:moveTo>
                    <a:pt x="1" y="1"/>
                  </a:moveTo>
                  <a:lnTo>
                    <a:pt x="1" y="10303"/>
                  </a:lnTo>
                  <a:lnTo>
                    <a:pt x="1" y="10303"/>
                  </a:lnTo>
                  <a:lnTo>
                    <a:pt x="25" y="10400"/>
                  </a:lnTo>
                  <a:lnTo>
                    <a:pt x="74" y="10498"/>
                  </a:lnTo>
                  <a:lnTo>
                    <a:pt x="147" y="10595"/>
                  </a:lnTo>
                  <a:lnTo>
                    <a:pt x="220" y="10693"/>
                  </a:lnTo>
                  <a:lnTo>
                    <a:pt x="342" y="10766"/>
                  </a:lnTo>
                  <a:lnTo>
                    <a:pt x="488" y="10839"/>
                  </a:lnTo>
                  <a:lnTo>
                    <a:pt x="634" y="10887"/>
                  </a:lnTo>
                  <a:lnTo>
                    <a:pt x="780" y="10887"/>
                  </a:lnTo>
                  <a:lnTo>
                    <a:pt x="15296" y="10887"/>
                  </a:lnTo>
                  <a:lnTo>
                    <a:pt x="15296" y="10887"/>
                  </a:lnTo>
                  <a:lnTo>
                    <a:pt x="15442" y="10887"/>
                  </a:lnTo>
                  <a:lnTo>
                    <a:pt x="15588" y="10839"/>
                  </a:lnTo>
                  <a:lnTo>
                    <a:pt x="15734" y="10766"/>
                  </a:lnTo>
                  <a:lnTo>
                    <a:pt x="15856" y="10668"/>
                  </a:lnTo>
                  <a:lnTo>
                    <a:pt x="15929" y="10546"/>
                  </a:lnTo>
                  <a:lnTo>
                    <a:pt x="16002" y="10425"/>
                  </a:lnTo>
                  <a:lnTo>
                    <a:pt x="16051" y="10278"/>
                  </a:lnTo>
                  <a:lnTo>
                    <a:pt x="16075" y="10108"/>
                  </a:lnTo>
                  <a:lnTo>
                    <a:pt x="16075" y="1"/>
                  </a:lnTo>
                  <a:lnTo>
                    <a:pt x="1" y="1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6" name="Shape 176"/>
            <p:cNvSpPr/>
            <p:nvPr/>
          </p:nvSpPr>
          <p:spPr>
            <a:xfrm>
              <a:off x="6024450" y="456100"/>
              <a:ext cx="300800" cy="175375"/>
            </a:xfrm>
            <a:custGeom>
              <a:pathLst>
                <a:path extrusionOk="0" fill="none" h="7015" w="12032">
                  <a:moveTo>
                    <a:pt x="0" y="0"/>
                  </a:moveTo>
                  <a:lnTo>
                    <a:pt x="12032" y="0"/>
                  </a:lnTo>
                  <a:lnTo>
                    <a:pt x="12032" y="7014"/>
                  </a:lnTo>
                  <a:lnTo>
                    <a:pt x="0" y="7014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7" name="Shape 177"/>
            <p:cNvSpPr/>
            <p:nvPr/>
          </p:nvSpPr>
          <p:spPr>
            <a:xfrm>
              <a:off x="6024450" y="573000"/>
              <a:ext cx="300800" cy="25"/>
            </a:xfrm>
            <a:custGeom>
              <a:pathLst>
                <a:path extrusionOk="0" fill="none" h="1" w="12032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8" name="Shape 178"/>
            <p:cNvSpPr/>
            <p:nvPr/>
          </p:nvSpPr>
          <p:spPr>
            <a:xfrm>
              <a:off x="6024450" y="514550"/>
              <a:ext cx="300800" cy="25"/>
            </a:xfrm>
            <a:custGeom>
              <a:pathLst>
                <a:path extrusionOk="0" fill="none" h="1" w="12032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9" name="Shape 179"/>
            <p:cNvSpPr/>
            <p:nvPr/>
          </p:nvSpPr>
          <p:spPr>
            <a:xfrm>
              <a:off x="6264950" y="456100"/>
              <a:ext cx="25" cy="175375"/>
            </a:xfrm>
            <a:custGeom>
              <a:pathLst>
                <a:path extrusionOk="0" fill="none" h="7015" w="1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0" name="Shape 180"/>
            <p:cNvSpPr/>
            <p:nvPr/>
          </p:nvSpPr>
          <p:spPr>
            <a:xfrm>
              <a:off x="6204675" y="456100"/>
              <a:ext cx="25" cy="175375"/>
            </a:xfrm>
            <a:custGeom>
              <a:pathLst>
                <a:path extrusionOk="0" fill="none" h="7015" w="1">
                  <a:moveTo>
                    <a:pt x="0" y="0"/>
                  </a:moveTo>
                  <a:lnTo>
                    <a:pt x="0" y="7014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1" name="Shape 181"/>
            <p:cNvSpPr/>
            <p:nvPr/>
          </p:nvSpPr>
          <p:spPr>
            <a:xfrm>
              <a:off x="6145000" y="456100"/>
              <a:ext cx="25" cy="175375"/>
            </a:xfrm>
            <a:custGeom>
              <a:pathLst>
                <a:path extrusionOk="0" fill="none" h="7015" w="1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2" name="Shape 182"/>
            <p:cNvSpPr/>
            <p:nvPr/>
          </p:nvSpPr>
          <p:spPr>
            <a:xfrm>
              <a:off x="6084725" y="456100"/>
              <a:ext cx="25" cy="175375"/>
            </a:xfrm>
            <a:custGeom>
              <a:pathLst>
                <a:path extrusionOk="0" fill="none" h="7015" w="1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/>
          <p:nvPr>
            <p:ph type="title"/>
          </p:nvPr>
        </p:nvSpPr>
        <p:spPr>
          <a:xfrm>
            <a:off x="1381250" y="922675"/>
            <a:ext cx="43389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500"/>
              <a:t>Трафик</a:t>
            </a:r>
            <a:r>
              <a:rPr lang="en" sz="2500"/>
              <a:t> при переходе на HTTPS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4921425" y="1287200"/>
            <a:ext cx="4054200" cy="169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>
              <a:spcBef>
                <a:spcPts val="0"/>
              </a:spcBef>
              <a:buSzPct val="100000"/>
              <a:buFont typeface="Lora"/>
              <a:buChar char="●"/>
            </a:pPr>
            <a:r>
              <a:rPr lang="en" sz="2400">
                <a:latin typeface="Lora"/>
                <a:ea typeface="Lora"/>
                <a:cs typeface="Lora"/>
                <a:sym typeface="Lora"/>
              </a:rPr>
              <a:t>Google: нет заметного влияния</a:t>
            </a:r>
          </a:p>
          <a:p>
            <a:pPr indent="-381000" lvl="0" marL="457200">
              <a:spcBef>
                <a:spcPts val="0"/>
              </a:spcBef>
              <a:buSzPct val="100000"/>
              <a:buFont typeface="Lora"/>
              <a:buChar char="●"/>
            </a:pPr>
            <a:r>
              <a:rPr lang="en" sz="2400">
                <a:latin typeface="Lora"/>
                <a:ea typeface="Lora"/>
                <a:cs typeface="Lora"/>
                <a:sym typeface="Lora"/>
              </a:rPr>
              <a:t>Яндекс: падение на 22% (медиана)</a:t>
            </a:r>
          </a:p>
        </p:txBody>
      </p:sp>
      <p:sp>
        <p:nvSpPr>
          <p:cNvPr id="189" name="Shape 189"/>
          <p:cNvSpPr/>
          <p:nvPr/>
        </p:nvSpPr>
        <p:spPr>
          <a:xfrm>
            <a:off x="907150" y="958349"/>
            <a:ext cx="218620" cy="309642"/>
          </a:xfrm>
          <a:custGeom>
            <a:pathLst>
              <a:path extrusionOk="0" fill="none" h="18511" w="12860">
                <a:moveTo>
                  <a:pt x="12373" y="7526"/>
                </a:moveTo>
                <a:lnTo>
                  <a:pt x="11618" y="7526"/>
                </a:lnTo>
                <a:lnTo>
                  <a:pt x="11618" y="5188"/>
                </a:lnTo>
                <a:lnTo>
                  <a:pt x="11618" y="5188"/>
                </a:lnTo>
                <a:lnTo>
                  <a:pt x="11593" y="4677"/>
                </a:lnTo>
                <a:lnTo>
                  <a:pt x="11520" y="4141"/>
                </a:lnTo>
                <a:lnTo>
                  <a:pt x="11398" y="3654"/>
                </a:lnTo>
                <a:lnTo>
                  <a:pt x="11204" y="3167"/>
                </a:lnTo>
                <a:lnTo>
                  <a:pt x="10984" y="2728"/>
                </a:lnTo>
                <a:lnTo>
                  <a:pt x="10741" y="2290"/>
                </a:lnTo>
                <a:lnTo>
                  <a:pt x="10424" y="1900"/>
                </a:lnTo>
                <a:lnTo>
                  <a:pt x="10108" y="1535"/>
                </a:lnTo>
                <a:lnTo>
                  <a:pt x="9718" y="1194"/>
                </a:lnTo>
                <a:lnTo>
                  <a:pt x="9328" y="902"/>
                </a:lnTo>
                <a:lnTo>
                  <a:pt x="8914" y="634"/>
                </a:lnTo>
                <a:lnTo>
                  <a:pt x="8452" y="415"/>
                </a:lnTo>
                <a:lnTo>
                  <a:pt x="7964" y="244"/>
                </a:lnTo>
                <a:lnTo>
                  <a:pt x="7477" y="122"/>
                </a:lnTo>
                <a:lnTo>
                  <a:pt x="6966" y="25"/>
                </a:lnTo>
                <a:lnTo>
                  <a:pt x="6430" y="0"/>
                </a:lnTo>
                <a:lnTo>
                  <a:pt x="6430" y="0"/>
                </a:lnTo>
                <a:lnTo>
                  <a:pt x="5894" y="25"/>
                </a:lnTo>
                <a:lnTo>
                  <a:pt x="5383" y="122"/>
                </a:lnTo>
                <a:lnTo>
                  <a:pt x="4896" y="244"/>
                </a:lnTo>
                <a:lnTo>
                  <a:pt x="4409" y="415"/>
                </a:lnTo>
                <a:lnTo>
                  <a:pt x="3970" y="634"/>
                </a:lnTo>
                <a:lnTo>
                  <a:pt x="3532" y="902"/>
                </a:lnTo>
                <a:lnTo>
                  <a:pt x="3142" y="1194"/>
                </a:lnTo>
                <a:lnTo>
                  <a:pt x="2752" y="1535"/>
                </a:lnTo>
                <a:lnTo>
                  <a:pt x="2436" y="1900"/>
                </a:lnTo>
                <a:lnTo>
                  <a:pt x="2119" y="2290"/>
                </a:lnTo>
                <a:lnTo>
                  <a:pt x="1876" y="2728"/>
                </a:lnTo>
                <a:lnTo>
                  <a:pt x="1656" y="3167"/>
                </a:lnTo>
                <a:lnTo>
                  <a:pt x="1462" y="3654"/>
                </a:lnTo>
                <a:lnTo>
                  <a:pt x="1340" y="4141"/>
                </a:lnTo>
                <a:lnTo>
                  <a:pt x="1267" y="4677"/>
                </a:lnTo>
                <a:lnTo>
                  <a:pt x="1242" y="5188"/>
                </a:lnTo>
                <a:lnTo>
                  <a:pt x="1242" y="7526"/>
                </a:lnTo>
                <a:lnTo>
                  <a:pt x="487" y="7526"/>
                </a:lnTo>
                <a:lnTo>
                  <a:pt x="487" y="7526"/>
                </a:lnTo>
                <a:lnTo>
                  <a:pt x="390" y="7526"/>
                </a:lnTo>
                <a:lnTo>
                  <a:pt x="293" y="7551"/>
                </a:lnTo>
                <a:lnTo>
                  <a:pt x="220" y="7599"/>
                </a:lnTo>
                <a:lnTo>
                  <a:pt x="146" y="7648"/>
                </a:lnTo>
                <a:lnTo>
                  <a:pt x="73" y="7721"/>
                </a:lnTo>
                <a:lnTo>
                  <a:pt x="49" y="7818"/>
                </a:lnTo>
                <a:lnTo>
                  <a:pt x="0" y="7891"/>
                </a:lnTo>
                <a:lnTo>
                  <a:pt x="0" y="8013"/>
                </a:lnTo>
                <a:lnTo>
                  <a:pt x="0" y="18023"/>
                </a:lnTo>
                <a:lnTo>
                  <a:pt x="0" y="18023"/>
                </a:lnTo>
                <a:lnTo>
                  <a:pt x="0" y="18121"/>
                </a:lnTo>
                <a:lnTo>
                  <a:pt x="49" y="18218"/>
                </a:lnTo>
                <a:lnTo>
                  <a:pt x="73" y="18291"/>
                </a:lnTo>
                <a:lnTo>
                  <a:pt x="146" y="18364"/>
                </a:lnTo>
                <a:lnTo>
                  <a:pt x="220" y="18413"/>
                </a:lnTo>
                <a:lnTo>
                  <a:pt x="293" y="18462"/>
                </a:lnTo>
                <a:lnTo>
                  <a:pt x="390" y="18486"/>
                </a:lnTo>
                <a:lnTo>
                  <a:pt x="487" y="18510"/>
                </a:lnTo>
                <a:lnTo>
                  <a:pt x="12373" y="18510"/>
                </a:lnTo>
                <a:lnTo>
                  <a:pt x="12373" y="18510"/>
                </a:lnTo>
                <a:lnTo>
                  <a:pt x="12470" y="18486"/>
                </a:lnTo>
                <a:lnTo>
                  <a:pt x="12568" y="18462"/>
                </a:lnTo>
                <a:lnTo>
                  <a:pt x="12641" y="18413"/>
                </a:lnTo>
                <a:lnTo>
                  <a:pt x="12714" y="18364"/>
                </a:lnTo>
                <a:lnTo>
                  <a:pt x="12787" y="18291"/>
                </a:lnTo>
                <a:lnTo>
                  <a:pt x="12811" y="18218"/>
                </a:lnTo>
                <a:lnTo>
                  <a:pt x="12860" y="18121"/>
                </a:lnTo>
                <a:lnTo>
                  <a:pt x="12860" y="18023"/>
                </a:lnTo>
                <a:lnTo>
                  <a:pt x="12860" y="8013"/>
                </a:lnTo>
                <a:lnTo>
                  <a:pt x="12860" y="8013"/>
                </a:lnTo>
                <a:lnTo>
                  <a:pt x="12860" y="7891"/>
                </a:lnTo>
                <a:lnTo>
                  <a:pt x="12811" y="7818"/>
                </a:lnTo>
                <a:lnTo>
                  <a:pt x="12787" y="7721"/>
                </a:lnTo>
                <a:lnTo>
                  <a:pt x="12714" y="7648"/>
                </a:lnTo>
                <a:lnTo>
                  <a:pt x="12641" y="7599"/>
                </a:lnTo>
                <a:lnTo>
                  <a:pt x="12568" y="7551"/>
                </a:lnTo>
                <a:lnTo>
                  <a:pt x="12470" y="7526"/>
                </a:lnTo>
                <a:lnTo>
                  <a:pt x="12373" y="7526"/>
                </a:lnTo>
                <a:lnTo>
                  <a:pt x="12373" y="7526"/>
                </a:lnTo>
                <a:close/>
                <a:moveTo>
                  <a:pt x="2801" y="5188"/>
                </a:moveTo>
                <a:lnTo>
                  <a:pt x="2801" y="5188"/>
                </a:lnTo>
                <a:lnTo>
                  <a:pt x="2826" y="4823"/>
                </a:lnTo>
                <a:lnTo>
                  <a:pt x="2874" y="4457"/>
                </a:lnTo>
                <a:lnTo>
                  <a:pt x="2972" y="4116"/>
                </a:lnTo>
                <a:lnTo>
                  <a:pt x="3093" y="3775"/>
                </a:lnTo>
                <a:lnTo>
                  <a:pt x="3240" y="3459"/>
                </a:lnTo>
                <a:lnTo>
                  <a:pt x="3410" y="3167"/>
                </a:lnTo>
                <a:lnTo>
                  <a:pt x="3629" y="2874"/>
                </a:lnTo>
                <a:lnTo>
                  <a:pt x="3873" y="2631"/>
                </a:lnTo>
                <a:lnTo>
                  <a:pt x="4116" y="2387"/>
                </a:lnTo>
                <a:lnTo>
                  <a:pt x="4409" y="2192"/>
                </a:lnTo>
                <a:lnTo>
                  <a:pt x="4701" y="1998"/>
                </a:lnTo>
                <a:lnTo>
                  <a:pt x="5017" y="1851"/>
                </a:lnTo>
                <a:lnTo>
                  <a:pt x="5358" y="1730"/>
                </a:lnTo>
                <a:lnTo>
                  <a:pt x="5699" y="1632"/>
                </a:lnTo>
                <a:lnTo>
                  <a:pt x="6065" y="1584"/>
                </a:lnTo>
                <a:lnTo>
                  <a:pt x="6430" y="1559"/>
                </a:lnTo>
                <a:lnTo>
                  <a:pt x="6430" y="1559"/>
                </a:lnTo>
                <a:lnTo>
                  <a:pt x="6795" y="1584"/>
                </a:lnTo>
                <a:lnTo>
                  <a:pt x="7161" y="1632"/>
                </a:lnTo>
                <a:lnTo>
                  <a:pt x="7502" y="1730"/>
                </a:lnTo>
                <a:lnTo>
                  <a:pt x="7843" y="1851"/>
                </a:lnTo>
                <a:lnTo>
                  <a:pt x="8159" y="1998"/>
                </a:lnTo>
                <a:lnTo>
                  <a:pt x="8452" y="2192"/>
                </a:lnTo>
                <a:lnTo>
                  <a:pt x="8744" y="2387"/>
                </a:lnTo>
                <a:lnTo>
                  <a:pt x="8987" y="2631"/>
                </a:lnTo>
                <a:lnTo>
                  <a:pt x="9231" y="2874"/>
                </a:lnTo>
                <a:lnTo>
                  <a:pt x="9450" y="3167"/>
                </a:lnTo>
                <a:lnTo>
                  <a:pt x="9621" y="3459"/>
                </a:lnTo>
                <a:lnTo>
                  <a:pt x="9767" y="3775"/>
                </a:lnTo>
                <a:lnTo>
                  <a:pt x="9888" y="4116"/>
                </a:lnTo>
                <a:lnTo>
                  <a:pt x="9986" y="4457"/>
                </a:lnTo>
                <a:lnTo>
                  <a:pt x="10035" y="4823"/>
                </a:lnTo>
                <a:lnTo>
                  <a:pt x="10059" y="5188"/>
                </a:lnTo>
                <a:lnTo>
                  <a:pt x="10059" y="7526"/>
                </a:lnTo>
                <a:lnTo>
                  <a:pt x="2801" y="7526"/>
                </a:lnTo>
                <a:lnTo>
                  <a:pt x="2801" y="5188"/>
                </a:lnTo>
                <a:close/>
                <a:moveTo>
                  <a:pt x="7063" y="13225"/>
                </a:moveTo>
                <a:lnTo>
                  <a:pt x="7209" y="15052"/>
                </a:lnTo>
                <a:lnTo>
                  <a:pt x="5651" y="15052"/>
                </a:lnTo>
                <a:lnTo>
                  <a:pt x="5797" y="13225"/>
                </a:lnTo>
                <a:lnTo>
                  <a:pt x="5797" y="13225"/>
                </a:lnTo>
                <a:lnTo>
                  <a:pt x="5675" y="13152"/>
                </a:lnTo>
                <a:lnTo>
                  <a:pt x="5553" y="13030"/>
                </a:lnTo>
                <a:lnTo>
                  <a:pt x="5456" y="12933"/>
                </a:lnTo>
                <a:lnTo>
                  <a:pt x="5358" y="12787"/>
                </a:lnTo>
                <a:lnTo>
                  <a:pt x="5285" y="12665"/>
                </a:lnTo>
                <a:lnTo>
                  <a:pt x="5237" y="12495"/>
                </a:lnTo>
                <a:lnTo>
                  <a:pt x="5212" y="12348"/>
                </a:lnTo>
                <a:lnTo>
                  <a:pt x="5212" y="12178"/>
                </a:lnTo>
                <a:lnTo>
                  <a:pt x="5212" y="12178"/>
                </a:lnTo>
                <a:lnTo>
                  <a:pt x="5237" y="11934"/>
                </a:lnTo>
                <a:lnTo>
                  <a:pt x="5310" y="11715"/>
                </a:lnTo>
                <a:lnTo>
                  <a:pt x="5407" y="11496"/>
                </a:lnTo>
                <a:lnTo>
                  <a:pt x="5553" y="11326"/>
                </a:lnTo>
                <a:lnTo>
                  <a:pt x="5748" y="11179"/>
                </a:lnTo>
                <a:lnTo>
                  <a:pt x="5943" y="11058"/>
                </a:lnTo>
                <a:lnTo>
                  <a:pt x="6187" y="10985"/>
                </a:lnTo>
                <a:lnTo>
                  <a:pt x="6430" y="10960"/>
                </a:lnTo>
                <a:lnTo>
                  <a:pt x="6430" y="10960"/>
                </a:lnTo>
                <a:lnTo>
                  <a:pt x="6674" y="10985"/>
                </a:lnTo>
                <a:lnTo>
                  <a:pt x="6917" y="11058"/>
                </a:lnTo>
                <a:lnTo>
                  <a:pt x="7112" y="11179"/>
                </a:lnTo>
                <a:lnTo>
                  <a:pt x="7307" y="11326"/>
                </a:lnTo>
                <a:lnTo>
                  <a:pt x="7453" y="11496"/>
                </a:lnTo>
                <a:lnTo>
                  <a:pt x="7550" y="11715"/>
                </a:lnTo>
                <a:lnTo>
                  <a:pt x="7623" y="11934"/>
                </a:lnTo>
                <a:lnTo>
                  <a:pt x="7648" y="12178"/>
                </a:lnTo>
                <a:lnTo>
                  <a:pt x="7648" y="12178"/>
                </a:lnTo>
                <a:lnTo>
                  <a:pt x="7648" y="12348"/>
                </a:lnTo>
                <a:lnTo>
                  <a:pt x="7623" y="12495"/>
                </a:lnTo>
                <a:lnTo>
                  <a:pt x="7575" y="12665"/>
                </a:lnTo>
                <a:lnTo>
                  <a:pt x="7502" y="12787"/>
                </a:lnTo>
                <a:lnTo>
                  <a:pt x="7404" y="12933"/>
                </a:lnTo>
                <a:lnTo>
                  <a:pt x="7307" y="13030"/>
                </a:lnTo>
                <a:lnTo>
                  <a:pt x="7185" y="13152"/>
                </a:lnTo>
                <a:lnTo>
                  <a:pt x="7063" y="13225"/>
                </a:lnTo>
                <a:lnTo>
                  <a:pt x="7063" y="13225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>
            <p:ph idx="4294967295" type="title"/>
          </p:nvPr>
        </p:nvSpPr>
        <p:spPr>
          <a:xfrm>
            <a:off x="2548600" y="709375"/>
            <a:ext cx="6282300" cy="526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r>
              <a:rPr lang="en" sz="1800">
                <a:highlight>
                  <a:srgbClr val="FFCD00"/>
                </a:highlight>
              </a:rPr>
              <a:t>Больше сайт - тяжелее переезд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/>
          <p:nvPr>
            <p:ph type="title"/>
          </p:nvPr>
        </p:nvSpPr>
        <p:spPr>
          <a:xfrm>
            <a:off x="1381250" y="937125"/>
            <a:ext cx="3878399" cy="4355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chemeClr val="dk1"/>
                </a:solidFill>
              </a:rPr>
              <a:t>Когда возвращается трафик?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aphicFrame>
        <p:nvGraphicFramePr>
          <p:cNvPr id="200" name="Shape 200"/>
          <p:cNvGraphicFramePr/>
          <p:nvPr/>
        </p:nvGraphicFramePr>
        <p:xfrm>
          <a:off x="1131075" y="14731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{7D3437A5-F77C-4FF0-A0A4-CCD47BD3DBEB}</a:tableStyleId>
              </a:tblPr>
              <a:tblGrid>
                <a:gridCol w="2974250"/>
                <a:gridCol w="1985750"/>
                <a:gridCol w="2156275"/>
              </a:tblGrid>
              <a:tr h="638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До восстановления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В выборке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Доля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384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 </a:t>
                      </a: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2 недели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39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30,95%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384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 От </a:t>
                      </a: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3 до 5 недель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28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22,22%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384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 От 6 до </a:t>
                      </a: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10 недель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21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16,67%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384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 </a:t>
                      </a: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Больше 10 недель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38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30,16%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grpSp>
        <p:nvGrpSpPr>
          <p:cNvPr id="201" name="Shape 201"/>
          <p:cNvGrpSpPr/>
          <p:nvPr/>
        </p:nvGrpSpPr>
        <p:grpSpPr>
          <a:xfrm>
            <a:off x="866786" y="982658"/>
            <a:ext cx="307615" cy="305359"/>
            <a:chOff x="6649150" y="309350"/>
            <a:chExt cx="395800" cy="395800"/>
          </a:xfrm>
        </p:grpSpPr>
        <p:sp>
          <p:nvSpPr>
            <p:cNvPr id="202" name="Shape 202"/>
            <p:cNvSpPr/>
            <p:nvPr/>
          </p:nvSpPr>
          <p:spPr>
            <a:xfrm>
              <a:off x="6649150" y="309350"/>
              <a:ext cx="395800" cy="395800"/>
            </a:xfrm>
            <a:custGeom>
              <a:pathLst>
                <a:path extrusionOk="0" fill="none" h="15832" w="15832">
                  <a:moveTo>
                    <a:pt x="7916" y="1"/>
                  </a:moveTo>
                  <a:lnTo>
                    <a:pt x="7916" y="1"/>
                  </a:lnTo>
                  <a:lnTo>
                    <a:pt x="7502" y="25"/>
                  </a:lnTo>
                  <a:lnTo>
                    <a:pt x="7112" y="49"/>
                  </a:lnTo>
                  <a:lnTo>
                    <a:pt x="6723" y="98"/>
                  </a:lnTo>
                  <a:lnTo>
                    <a:pt x="6333" y="171"/>
                  </a:lnTo>
                  <a:lnTo>
                    <a:pt x="5943" y="244"/>
                  </a:lnTo>
                  <a:lnTo>
                    <a:pt x="5553" y="366"/>
                  </a:lnTo>
                  <a:lnTo>
                    <a:pt x="5188" y="488"/>
                  </a:lnTo>
                  <a:lnTo>
                    <a:pt x="4847" y="634"/>
                  </a:lnTo>
                  <a:lnTo>
                    <a:pt x="4482" y="780"/>
                  </a:lnTo>
                  <a:lnTo>
                    <a:pt x="4141" y="950"/>
                  </a:lnTo>
                  <a:lnTo>
                    <a:pt x="3824" y="1145"/>
                  </a:lnTo>
                  <a:lnTo>
                    <a:pt x="3483" y="1364"/>
                  </a:lnTo>
                  <a:lnTo>
                    <a:pt x="3191" y="1584"/>
                  </a:lnTo>
                  <a:lnTo>
                    <a:pt x="2874" y="1803"/>
                  </a:lnTo>
                  <a:lnTo>
                    <a:pt x="2607" y="2071"/>
                  </a:lnTo>
                  <a:lnTo>
                    <a:pt x="2314" y="2314"/>
                  </a:lnTo>
                  <a:lnTo>
                    <a:pt x="2071" y="2607"/>
                  </a:lnTo>
                  <a:lnTo>
                    <a:pt x="1803" y="2874"/>
                  </a:lnTo>
                  <a:lnTo>
                    <a:pt x="1584" y="3191"/>
                  </a:lnTo>
                  <a:lnTo>
                    <a:pt x="1364" y="3483"/>
                  </a:lnTo>
                  <a:lnTo>
                    <a:pt x="1145" y="3824"/>
                  </a:lnTo>
                  <a:lnTo>
                    <a:pt x="950" y="4141"/>
                  </a:lnTo>
                  <a:lnTo>
                    <a:pt x="780" y="4482"/>
                  </a:lnTo>
                  <a:lnTo>
                    <a:pt x="634" y="4847"/>
                  </a:lnTo>
                  <a:lnTo>
                    <a:pt x="488" y="5188"/>
                  </a:lnTo>
                  <a:lnTo>
                    <a:pt x="366" y="5553"/>
                  </a:lnTo>
                  <a:lnTo>
                    <a:pt x="244" y="5943"/>
                  </a:lnTo>
                  <a:lnTo>
                    <a:pt x="171" y="6333"/>
                  </a:lnTo>
                  <a:lnTo>
                    <a:pt x="98" y="6722"/>
                  </a:lnTo>
                  <a:lnTo>
                    <a:pt x="49" y="7112"/>
                  </a:lnTo>
                  <a:lnTo>
                    <a:pt x="25" y="7502"/>
                  </a:lnTo>
                  <a:lnTo>
                    <a:pt x="1" y="7916"/>
                  </a:lnTo>
                  <a:lnTo>
                    <a:pt x="1" y="7916"/>
                  </a:lnTo>
                  <a:lnTo>
                    <a:pt x="25" y="8330"/>
                  </a:lnTo>
                  <a:lnTo>
                    <a:pt x="49" y="8720"/>
                  </a:lnTo>
                  <a:lnTo>
                    <a:pt x="98" y="9109"/>
                  </a:lnTo>
                  <a:lnTo>
                    <a:pt x="171" y="9499"/>
                  </a:lnTo>
                  <a:lnTo>
                    <a:pt x="244" y="9889"/>
                  </a:lnTo>
                  <a:lnTo>
                    <a:pt x="366" y="10278"/>
                  </a:lnTo>
                  <a:lnTo>
                    <a:pt x="488" y="10644"/>
                  </a:lnTo>
                  <a:lnTo>
                    <a:pt x="634" y="10985"/>
                  </a:lnTo>
                  <a:lnTo>
                    <a:pt x="780" y="11350"/>
                  </a:lnTo>
                  <a:lnTo>
                    <a:pt x="950" y="11691"/>
                  </a:lnTo>
                  <a:lnTo>
                    <a:pt x="1145" y="12008"/>
                  </a:lnTo>
                  <a:lnTo>
                    <a:pt x="1364" y="12348"/>
                  </a:lnTo>
                  <a:lnTo>
                    <a:pt x="1584" y="12641"/>
                  </a:lnTo>
                  <a:lnTo>
                    <a:pt x="1803" y="12957"/>
                  </a:lnTo>
                  <a:lnTo>
                    <a:pt x="2071" y="13225"/>
                  </a:lnTo>
                  <a:lnTo>
                    <a:pt x="2314" y="13518"/>
                  </a:lnTo>
                  <a:lnTo>
                    <a:pt x="2607" y="13761"/>
                  </a:lnTo>
                  <a:lnTo>
                    <a:pt x="2874" y="14029"/>
                  </a:lnTo>
                  <a:lnTo>
                    <a:pt x="3191" y="14248"/>
                  </a:lnTo>
                  <a:lnTo>
                    <a:pt x="3483" y="14467"/>
                  </a:lnTo>
                  <a:lnTo>
                    <a:pt x="3824" y="14687"/>
                  </a:lnTo>
                  <a:lnTo>
                    <a:pt x="4141" y="14881"/>
                  </a:lnTo>
                  <a:lnTo>
                    <a:pt x="4482" y="15052"/>
                  </a:lnTo>
                  <a:lnTo>
                    <a:pt x="4847" y="15198"/>
                  </a:lnTo>
                  <a:lnTo>
                    <a:pt x="5188" y="15344"/>
                  </a:lnTo>
                  <a:lnTo>
                    <a:pt x="5553" y="15466"/>
                  </a:lnTo>
                  <a:lnTo>
                    <a:pt x="5943" y="15588"/>
                  </a:lnTo>
                  <a:lnTo>
                    <a:pt x="6333" y="15661"/>
                  </a:lnTo>
                  <a:lnTo>
                    <a:pt x="6723" y="15734"/>
                  </a:lnTo>
                  <a:lnTo>
                    <a:pt x="7112" y="15783"/>
                  </a:lnTo>
                  <a:lnTo>
                    <a:pt x="7502" y="15807"/>
                  </a:lnTo>
                  <a:lnTo>
                    <a:pt x="7916" y="15831"/>
                  </a:lnTo>
                  <a:lnTo>
                    <a:pt x="7916" y="15831"/>
                  </a:lnTo>
                  <a:lnTo>
                    <a:pt x="8330" y="15807"/>
                  </a:lnTo>
                  <a:lnTo>
                    <a:pt x="8720" y="15783"/>
                  </a:lnTo>
                  <a:lnTo>
                    <a:pt x="9109" y="15734"/>
                  </a:lnTo>
                  <a:lnTo>
                    <a:pt x="9499" y="15661"/>
                  </a:lnTo>
                  <a:lnTo>
                    <a:pt x="9889" y="15588"/>
                  </a:lnTo>
                  <a:lnTo>
                    <a:pt x="10278" y="15466"/>
                  </a:lnTo>
                  <a:lnTo>
                    <a:pt x="10644" y="15344"/>
                  </a:lnTo>
                  <a:lnTo>
                    <a:pt x="10985" y="15198"/>
                  </a:lnTo>
                  <a:lnTo>
                    <a:pt x="11350" y="15052"/>
                  </a:lnTo>
                  <a:lnTo>
                    <a:pt x="11691" y="14881"/>
                  </a:lnTo>
                  <a:lnTo>
                    <a:pt x="12008" y="14687"/>
                  </a:lnTo>
                  <a:lnTo>
                    <a:pt x="12349" y="14467"/>
                  </a:lnTo>
                  <a:lnTo>
                    <a:pt x="12641" y="14248"/>
                  </a:lnTo>
                  <a:lnTo>
                    <a:pt x="12957" y="14029"/>
                  </a:lnTo>
                  <a:lnTo>
                    <a:pt x="13225" y="13761"/>
                  </a:lnTo>
                  <a:lnTo>
                    <a:pt x="13518" y="13518"/>
                  </a:lnTo>
                  <a:lnTo>
                    <a:pt x="13761" y="13225"/>
                  </a:lnTo>
                  <a:lnTo>
                    <a:pt x="14029" y="12957"/>
                  </a:lnTo>
                  <a:lnTo>
                    <a:pt x="14248" y="12641"/>
                  </a:lnTo>
                  <a:lnTo>
                    <a:pt x="14467" y="12348"/>
                  </a:lnTo>
                  <a:lnTo>
                    <a:pt x="14687" y="12008"/>
                  </a:lnTo>
                  <a:lnTo>
                    <a:pt x="14881" y="11691"/>
                  </a:lnTo>
                  <a:lnTo>
                    <a:pt x="15052" y="11350"/>
                  </a:lnTo>
                  <a:lnTo>
                    <a:pt x="15198" y="10985"/>
                  </a:lnTo>
                  <a:lnTo>
                    <a:pt x="15344" y="10644"/>
                  </a:lnTo>
                  <a:lnTo>
                    <a:pt x="15466" y="10278"/>
                  </a:lnTo>
                  <a:lnTo>
                    <a:pt x="15588" y="9889"/>
                  </a:lnTo>
                  <a:lnTo>
                    <a:pt x="15661" y="9499"/>
                  </a:lnTo>
                  <a:lnTo>
                    <a:pt x="15734" y="9109"/>
                  </a:lnTo>
                  <a:lnTo>
                    <a:pt x="15783" y="8720"/>
                  </a:lnTo>
                  <a:lnTo>
                    <a:pt x="15807" y="8330"/>
                  </a:lnTo>
                  <a:lnTo>
                    <a:pt x="15831" y="7916"/>
                  </a:lnTo>
                  <a:lnTo>
                    <a:pt x="15831" y="7916"/>
                  </a:lnTo>
                  <a:lnTo>
                    <a:pt x="15807" y="7502"/>
                  </a:lnTo>
                  <a:lnTo>
                    <a:pt x="15783" y="7112"/>
                  </a:lnTo>
                  <a:lnTo>
                    <a:pt x="15734" y="6722"/>
                  </a:lnTo>
                  <a:lnTo>
                    <a:pt x="15661" y="6333"/>
                  </a:lnTo>
                  <a:lnTo>
                    <a:pt x="15588" y="5943"/>
                  </a:lnTo>
                  <a:lnTo>
                    <a:pt x="15466" y="5553"/>
                  </a:lnTo>
                  <a:lnTo>
                    <a:pt x="15344" y="5188"/>
                  </a:lnTo>
                  <a:lnTo>
                    <a:pt x="15198" y="4847"/>
                  </a:lnTo>
                  <a:lnTo>
                    <a:pt x="15052" y="4482"/>
                  </a:lnTo>
                  <a:lnTo>
                    <a:pt x="14881" y="4141"/>
                  </a:lnTo>
                  <a:lnTo>
                    <a:pt x="14687" y="3824"/>
                  </a:lnTo>
                  <a:lnTo>
                    <a:pt x="14467" y="3483"/>
                  </a:lnTo>
                  <a:lnTo>
                    <a:pt x="14248" y="3191"/>
                  </a:lnTo>
                  <a:lnTo>
                    <a:pt x="14029" y="2874"/>
                  </a:lnTo>
                  <a:lnTo>
                    <a:pt x="13761" y="2607"/>
                  </a:lnTo>
                  <a:lnTo>
                    <a:pt x="13518" y="2314"/>
                  </a:lnTo>
                  <a:lnTo>
                    <a:pt x="13225" y="2071"/>
                  </a:lnTo>
                  <a:lnTo>
                    <a:pt x="12957" y="1803"/>
                  </a:lnTo>
                  <a:lnTo>
                    <a:pt x="12641" y="1584"/>
                  </a:lnTo>
                  <a:lnTo>
                    <a:pt x="12349" y="1364"/>
                  </a:lnTo>
                  <a:lnTo>
                    <a:pt x="12008" y="1145"/>
                  </a:lnTo>
                  <a:lnTo>
                    <a:pt x="11691" y="950"/>
                  </a:lnTo>
                  <a:lnTo>
                    <a:pt x="11350" y="780"/>
                  </a:lnTo>
                  <a:lnTo>
                    <a:pt x="10985" y="634"/>
                  </a:lnTo>
                  <a:lnTo>
                    <a:pt x="10644" y="488"/>
                  </a:lnTo>
                  <a:lnTo>
                    <a:pt x="10278" y="366"/>
                  </a:lnTo>
                  <a:lnTo>
                    <a:pt x="9889" y="244"/>
                  </a:lnTo>
                  <a:lnTo>
                    <a:pt x="9499" y="171"/>
                  </a:lnTo>
                  <a:lnTo>
                    <a:pt x="9109" y="98"/>
                  </a:lnTo>
                  <a:lnTo>
                    <a:pt x="8720" y="49"/>
                  </a:lnTo>
                  <a:lnTo>
                    <a:pt x="8330" y="25"/>
                  </a:lnTo>
                  <a:lnTo>
                    <a:pt x="7916" y="1"/>
                  </a:lnTo>
                  <a:lnTo>
                    <a:pt x="7916" y="1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6673500" y="333700"/>
              <a:ext cx="347100" cy="347100"/>
            </a:xfrm>
            <a:custGeom>
              <a:pathLst>
                <a:path extrusionOk="0" fill="none" h="13884" w="13884">
                  <a:moveTo>
                    <a:pt x="6942" y="13883"/>
                  </a:moveTo>
                  <a:lnTo>
                    <a:pt x="6942" y="13883"/>
                  </a:lnTo>
                  <a:lnTo>
                    <a:pt x="6577" y="13883"/>
                  </a:lnTo>
                  <a:lnTo>
                    <a:pt x="6236" y="13834"/>
                  </a:lnTo>
                  <a:lnTo>
                    <a:pt x="5895" y="13810"/>
                  </a:lnTo>
                  <a:lnTo>
                    <a:pt x="5554" y="13737"/>
                  </a:lnTo>
                  <a:lnTo>
                    <a:pt x="5213" y="13664"/>
                  </a:lnTo>
                  <a:lnTo>
                    <a:pt x="4872" y="13566"/>
                  </a:lnTo>
                  <a:lnTo>
                    <a:pt x="4555" y="13469"/>
                  </a:lnTo>
                  <a:lnTo>
                    <a:pt x="4239" y="13323"/>
                  </a:lnTo>
                  <a:lnTo>
                    <a:pt x="3946" y="13201"/>
                  </a:lnTo>
                  <a:lnTo>
                    <a:pt x="3630" y="13031"/>
                  </a:lnTo>
                  <a:lnTo>
                    <a:pt x="3337" y="12884"/>
                  </a:lnTo>
                  <a:lnTo>
                    <a:pt x="3069" y="12690"/>
                  </a:lnTo>
                  <a:lnTo>
                    <a:pt x="2802" y="12495"/>
                  </a:lnTo>
                  <a:lnTo>
                    <a:pt x="2534" y="12300"/>
                  </a:lnTo>
                  <a:lnTo>
                    <a:pt x="2290" y="12081"/>
                  </a:lnTo>
                  <a:lnTo>
                    <a:pt x="2047" y="11837"/>
                  </a:lnTo>
                  <a:lnTo>
                    <a:pt x="1803" y="11594"/>
                  </a:lnTo>
                  <a:lnTo>
                    <a:pt x="1584" y="11350"/>
                  </a:lnTo>
                  <a:lnTo>
                    <a:pt x="1389" y="11082"/>
                  </a:lnTo>
                  <a:lnTo>
                    <a:pt x="1194" y="10814"/>
                  </a:lnTo>
                  <a:lnTo>
                    <a:pt x="999" y="10546"/>
                  </a:lnTo>
                  <a:lnTo>
                    <a:pt x="853" y="10254"/>
                  </a:lnTo>
                  <a:lnTo>
                    <a:pt x="683" y="9938"/>
                  </a:lnTo>
                  <a:lnTo>
                    <a:pt x="561" y="9645"/>
                  </a:lnTo>
                  <a:lnTo>
                    <a:pt x="415" y="9329"/>
                  </a:lnTo>
                  <a:lnTo>
                    <a:pt x="317" y="9012"/>
                  </a:lnTo>
                  <a:lnTo>
                    <a:pt x="220" y="8671"/>
                  </a:lnTo>
                  <a:lnTo>
                    <a:pt x="147" y="8330"/>
                  </a:lnTo>
                  <a:lnTo>
                    <a:pt x="74" y="7989"/>
                  </a:lnTo>
                  <a:lnTo>
                    <a:pt x="49" y="7648"/>
                  </a:lnTo>
                  <a:lnTo>
                    <a:pt x="1" y="7307"/>
                  </a:lnTo>
                  <a:lnTo>
                    <a:pt x="1" y="6942"/>
                  </a:lnTo>
                  <a:lnTo>
                    <a:pt x="1" y="6942"/>
                  </a:lnTo>
                  <a:lnTo>
                    <a:pt x="1" y="6577"/>
                  </a:lnTo>
                  <a:lnTo>
                    <a:pt x="49" y="6236"/>
                  </a:lnTo>
                  <a:lnTo>
                    <a:pt x="74" y="5895"/>
                  </a:lnTo>
                  <a:lnTo>
                    <a:pt x="147" y="5554"/>
                  </a:lnTo>
                  <a:lnTo>
                    <a:pt x="220" y="5213"/>
                  </a:lnTo>
                  <a:lnTo>
                    <a:pt x="317" y="4872"/>
                  </a:lnTo>
                  <a:lnTo>
                    <a:pt x="415" y="4555"/>
                  </a:lnTo>
                  <a:lnTo>
                    <a:pt x="561" y="4238"/>
                  </a:lnTo>
                  <a:lnTo>
                    <a:pt x="683" y="3946"/>
                  </a:lnTo>
                  <a:lnTo>
                    <a:pt x="853" y="3630"/>
                  </a:lnTo>
                  <a:lnTo>
                    <a:pt x="999" y="3337"/>
                  </a:lnTo>
                  <a:lnTo>
                    <a:pt x="1194" y="3069"/>
                  </a:lnTo>
                  <a:lnTo>
                    <a:pt x="1389" y="2802"/>
                  </a:lnTo>
                  <a:lnTo>
                    <a:pt x="1584" y="2534"/>
                  </a:lnTo>
                  <a:lnTo>
                    <a:pt x="1803" y="2290"/>
                  </a:lnTo>
                  <a:lnTo>
                    <a:pt x="2047" y="2047"/>
                  </a:lnTo>
                  <a:lnTo>
                    <a:pt x="2290" y="1803"/>
                  </a:lnTo>
                  <a:lnTo>
                    <a:pt x="2534" y="1584"/>
                  </a:lnTo>
                  <a:lnTo>
                    <a:pt x="2802" y="1389"/>
                  </a:lnTo>
                  <a:lnTo>
                    <a:pt x="3069" y="1194"/>
                  </a:lnTo>
                  <a:lnTo>
                    <a:pt x="3337" y="999"/>
                  </a:lnTo>
                  <a:lnTo>
                    <a:pt x="3630" y="853"/>
                  </a:lnTo>
                  <a:lnTo>
                    <a:pt x="3946" y="683"/>
                  </a:lnTo>
                  <a:lnTo>
                    <a:pt x="4239" y="561"/>
                  </a:lnTo>
                  <a:lnTo>
                    <a:pt x="4555" y="415"/>
                  </a:lnTo>
                  <a:lnTo>
                    <a:pt x="4872" y="317"/>
                  </a:lnTo>
                  <a:lnTo>
                    <a:pt x="5213" y="220"/>
                  </a:lnTo>
                  <a:lnTo>
                    <a:pt x="5554" y="147"/>
                  </a:lnTo>
                  <a:lnTo>
                    <a:pt x="5895" y="74"/>
                  </a:lnTo>
                  <a:lnTo>
                    <a:pt x="6236" y="49"/>
                  </a:lnTo>
                  <a:lnTo>
                    <a:pt x="6577" y="1"/>
                  </a:lnTo>
                  <a:lnTo>
                    <a:pt x="6942" y="1"/>
                  </a:lnTo>
                  <a:lnTo>
                    <a:pt x="6942" y="1"/>
                  </a:lnTo>
                  <a:lnTo>
                    <a:pt x="7307" y="1"/>
                  </a:lnTo>
                  <a:lnTo>
                    <a:pt x="7648" y="49"/>
                  </a:lnTo>
                  <a:lnTo>
                    <a:pt x="7989" y="74"/>
                  </a:lnTo>
                  <a:lnTo>
                    <a:pt x="8330" y="147"/>
                  </a:lnTo>
                  <a:lnTo>
                    <a:pt x="8671" y="220"/>
                  </a:lnTo>
                  <a:lnTo>
                    <a:pt x="9012" y="317"/>
                  </a:lnTo>
                  <a:lnTo>
                    <a:pt x="9329" y="415"/>
                  </a:lnTo>
                  <a:lnTo>
                    <a:pt x="9645" y="561"/>
                  </a:lnTo>
                  <a:lnTo>
                    <a:pt x="9938" y="683"/>
                  </a:lnTo>
                  <a:lnTo>
                    <a:pt x="10254" y="853"/>
                  </a:lnTo>
                  <a:lnTo>
                    <a:pt x="10546" y="999"/>
                  </a:lnTo>
                  <a:lnTo>
                    <a:pt x="10814" y="1194"/>
                  </a:lnTo>
                  <a:lnTo>
                    <a:pt x="11082" y="1389"/>
                  </a:lnTo>
                  <a:lnTo>
                    <a:pt x="11350" y="1584"/>
                  </a:lnTo>
                  <a:lnTo>
                    <a:pt x="11594" y="1803"/>
                  </a:lnTo>
                  <a:lnTo>
                    <a:pt x="11837" y="2047"/>
                  </a:lnTo>
                  <a:lnTo>
                    <a:pt x="12081" y="2290"/>
                  </a:lnTo>
                  <a:lnTo>
                    <a:pt x="12300" y="2534"/>
                  </a:lnTo>
                  <a:lnTo>
                    <a:pt x="12495" y="2802"/>
                  </a:lnTo>
                  <a:lnTo>
                    <a:pt x="12690" y="3069"/>
                  </a:lnTo>
                  <a:lnTo>
                    <a:pt x="12885" y="3337"/>
                  </a:lnTo>
                  <a:lnTo>
                    <a:pt x="13031" y="3630"/>
                  </a:lnTo>
                  <a:lnTo>
                    <a:pt x="13201" y="3946"/>
                  </a:lnTo>
                  <a:lnTo>
                    <a:pt x="13323" y="4238"/>
                  </a:lnTo>
                  <a:lnTo>
                    <a:pt x="13469" y="4555"/>
                  </a:lnTo>
                  <a:lnTo>
                    <a:pt x="13566" y="4872"/>
                  </a:lnTo>
                  <a:lnTo>
                    <a:pt x="13664" y="5213"/>
                  </a:lnTo>
                  <a:lnTo>
                    <a:pt x="13737" y="5554"/>
                  </a:lnTo>
                  <a:lnTo>
                    <a:pt x="13810" y="5895"/>
                  </a:lnTo>
                  <a:lnTo>
                    <a:pt x="13834" y="6236"/>
                  </a:lnTo>
                  <a:lnTo>
                    <a:pt x="13883" y="6577"/>
                  </a:lnTo>
                  <a:lnTo>
                    <a:pt x="13883" y="6942"/>
                  </a:lnTo>
                  <a:lnTo>
                    <a:pt x="13883" y="6942"/>
                  </a:lnTo>
                  <a:lnTo>
                    <a:pt x="13883" y="7307"/>
                  </a:lnTo>
                  <a:lnTo>
                    <a:pt x="13834" y="7648"/>
                  </a:lnTo>
                  <a:lnTo>
                    <a:pt x="13810" y="7989"/>
                  </a:lnTo>
                  <a:lnTo>
                    <a:pt x="13737" y="8330"/>
                  </a:lnTo>
                  <a:lnTo>
                    <a:pt x="13664" y="8671"/>
                  </a:lnTo>
                  <a:lnTo>
                    <a:pt x="13566" y="9012"/>
                  </a:lnTo>
                  <a:lnTo>
                    <a:pt x="13469" y="9329"/>
                  </a:lnTo>
                  <a:lnTo>
                    <a:pt x="13323" y="9645"/>
                  </a:lnTo>
                  <a:lnTo>
                    <a:pt x="13201" y="9938"/>
                  </a:lnTo>
                  <a:lnTo>
                    <a:pt x="13031" y="10254"/>
                  </a:lnTo>
                  <a:lnTo>
                    <a:pt x="12885" y="10546"/>
                  </a:lnTo>
                  <a:lnTo>
                    <a:pt x="12690" y="10814"/>
                  </a:lnTo>
                  <a:lnTo>
                    <a:pt x="12495" y="11082"/>
                  </a:lnTo>
                  <a:lnTo>
                    <a:pt x="12300" y="11350"/>
                  </a:lnTo>
                  <a:lnTo>
                    <a:pt x="12081" y="11594"/>
                  </a:lnTo>
                  <a:lnTo>
                    <a:pt x="11837" y="11837"/>
                  </a:lnTo>
                  <a:lnTo>
                    <a:pt x="11594" y="12081"/>
                  </a:lnTo>
                  <a:lnTo>
                    <a:pt x="11350" y="12300"/>
                  </a:lnTo>
                  <a:lnTo>
                    <a:pt x="11082" y="12495"/>
                  </a:lnTo>
                  <a:lnTo>
                    <a:pt x="10814" y="12690"/>
                  </a:lnTo>
                  <a:lnTo>
                    <a:pt x="10546" y="12884"/>
                  </a:lnTo>
                  <a:lnTo>
                    <a:pt x="10254" y="13031"/>
                  </a:lnTo>
                  <a:lnTo>
                    <a:pt x="9938" y="13201"/>
                  </a:lnTo>
                  <a:lnTo>
                    <a:pt x="9645" y="13323"/>
                  </a:lnTo>
                  <a:lnTo>
                    <a:pt x="9329" y="13469"/>
                  </a:lnTo>
                  <a:lnTo>
                    <a:pt x="9012" y="13566"/>
                  </a:lnTo>
                  <a:lnTo>
                    <a:pt x="8671" y="13664"/>
                  </a:lnTo>
                  <a:lnTo>
                    <a:pt x="8330" y="13737"/>
                  </a:lnTo>
                  <a:lnTo>
                    <a:pt x="7989" y="13810"/>
                  </a:lnTo>
                  <a:lnTo>
                    <a:pt x="7648" y="13834"/>
                  </a:lnTo>
                  <a:lnTo>
                    <a:pt x="7307" y="13883"/>
                  </a:lnTo>
                  <a:lnTo>
                    <a:pt x="6942" y="13883"/>
                  </a:lnTo>
                  <a:lnTo>
                    <a:pt x="6942" y="13883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6848850" y="397625"/>
              <a:ext cx="54825" cy="169300"/>
            </a:xfrm>
            <a:custGeom>
              <a:pathLst>
                <a:path extrusionOk="0" fill="none" h="6772" w="2193">
                  <a:moveTo>
                    <a:pt x="1" y="1"/>
                  </a:moveTo>
                  <a:lnTo>
                    <a:pt x="1" y="4580"/>
                  </a:lnTo>
                  <a:lnTo>
                    <a:pt x="2193" y="6772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6847025" y="333700"/>
              <a:ext cx="25" cy="29250"/>
            </a:xfrm>
            <a:custGeom>
              <a:pathLst>
                <a:path extrusionOk="0" fill="none" h="1170" w="1">
                  <a:moveTo>
                    <a:pt x="1" y="1170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6760575" y="356850"/>
              <a:ext cx="25" cy="25"/>
            </a:xfrm>
            <a:custGeom>
              <a:pathLst>
                <a:path extrusionOk="0" fill="none" h="1" w="1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6760575" y="356850"/>
              <a:ext cx="14025" cy="24975"/>
            </a:xfrm>
            <a:custGeom>
              <a:pathLst>
                <a:path extrusionOk="0" fill="none" h="999" w="561">
                  <a:moveTo>
                    <a:pt x="1" y="0"/>
                  </a:moveTo>
                  <a:lnTo>
                    <a:pt x="561" y="999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6696650" y="420775"/>
              <a:ext cx="25" cy="25"/>
            </a:xfrm>
            <a:custGeom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9" name="Shape 209"/>
            <p:cNvSpPr/>
            <p:nvPr/>
          </p:nvSpPr>
          <p:spPr>
            <a:xfrm>
              <a:off x="6696650" y="420775"/>
              <a:ext cx="24975" cy="14025"/>
            </a:xfrm>
            <a:custGeom>
              <a:pathLst>
                <a:path extrusionOk="0" fill="none" h="561" w="999">
                  <a:moveTo>
                    <a:pt x="0" y="0"/>
                  </a:moveTo>
                  <a:lnTo>
                    <a:pt x="999" y="56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0" name="Shape 210"/>
            <p:cNvSpPr/>
            <p:nvPr/>
          </p:nvSpPr>
          <p:spPr>
            <a:xfrm>
              <a:off x="6673500" y="507225"/>
              <a:ext cx="29250" cy="25"/>
            </a:xfrm>
            <a:custGeom>
              <a:pathLst>
                <a:path extrusionOk="0" fill="none" h="1" w="1170">
                  <a:moveTo>
                    <a:pt x="1" y="1"/>
                  </a:moveTo>
                  <a:lnTo>
                    <a:pt x="1170" y="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1" name="Shape 211"/>
            <p:cNvSpPr/>
            <p:nvPr/>
          </p:nvSpPr>
          <p:spPr>
            <a:xfrm>
              <a:off x="6696650" y="593700"/>
              <a:ext cx="25" cy="25"/>
            </a:xfrm>
            <a:custGeom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2" name="Shape 212"/>
            <p:cNvSpPr/>
            <p:nvPr/>
          </p:nvSpPr>
          <p:spPr>
            <a:xfrm>
              <a:off x="6696650" y="579700"/>
              <a:ext cx="24975" cy="14025"/>
            </a:xfrm>
            <a:custGeom>
              <a:pathLst>
                <a:path extrusionOk="0" fill="none" h="561" w="999">
                  <a:moveTo>
                    <a:pt x="0" y="560"/>
                  </a:moveTo>
                  <a:lnTo>
                    <a:pt x="999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3" name="Shape 213"/>
            <p:cNvSpPr/>
            <p:nvPr/>
          </p:nvSpPr>
          <p:spPr>
            <a:xfrm>
              <a:off x="6760575" y="632675"/>
              <a:ext cx="14025" cy="24975"/>
            </a:xfrm>
            <a:custGeom>
              <a:pathLst>
                <a:path extrusionOk="0" fill="none" h="999" w="561">
                  <a:moveTo>
                    <a:pt x="1" y="999"/>
                  </a:moveTo>
                  <a:lnTo>
                    <a:pt x="561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4" name="Shape 214"/>
            <p:cNvSpPr/>
            <p:nvPr/>
          </p:nvSpPr>
          <p:spPr>
            <a:xfrm>
              <a:off x="6760575" y="657625"/>
              <a:ext cx="25" cy="25"/>
            </a:xfrm>
            <a:custGeom>
              <a:pathLst>
                <a:path extrusionOk="0" fill="none" h="1" w="1">
                  <a:moveTo>
                    <a:pt x="1" y="1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5" name="Shape 215"/>
            <p:cNvSpPr/>
            <p:nvPr/>
          </p:nvSpPr>
          <p:spPr>
            <a:xfrm>
              <a:off x="6847025" y="651550"/>
              <a:ext cx="25" cy="29250"/>
            </a:xfrm>
            <a:custGeom>
              <a:pathLst>
                <a:path extrusionOk="0" fill="none" h="1170" w="1">
                  <a:moveTo>
                    <a:pt x="1" y="0"/>
                  </a:moveTo>
                  <a:lnTo>
                    <a:pt x="1" y="1169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6" name="Shape 216"/>
            <p:cNvSpPr/>
            <p:nvPr/>
          </p:nvSpPr>
          <p:spPr>
            <a:xfrm>
              <a:off x="6919500" y="632675"/>
              <a:ext cx="14025" cy="24975"/>
            </a:xfrm>
            <a:custGeom>
              <a:pathLst>
                <a:path extrusionOk="0" fill="none" h="999" w="561">
                  <a:moveTo>
                    <a:pt x="560" y="999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7" name="Shape 217"/>
            <p:cNvSpPr/>
            <p:nvPr/>
          </p:nvSpPr>
          <p:spPr>
            <a:xfrm>
              <a:off x="6933500" y="657625"/>
              <a:ext cx="25" cy="25"/>
            </a:xfrm>
            <a:custGeom>
              <a:pathLst>
                <a:path extrusionOk="0" fill="none" h="1" w="1">
                  <a:moveTo>
                    <a:pt x="0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8" name="Shape 218"/>
            <p:cNvSpPr/>
            <p:nvPr/>
          </p:nvSpPr>
          <p:spPr>
            <a:xfrm>
              <a:off x="6972475" y="579700"/>
              <a:ext cx="24975" cy="14025"/>
            </a:xfrm>
            <a:custGeom>
              <a:pathLst>
                <a:path extrusionOk="0" fill="none" h="561" w="999">
                  <a:moveTo>
                    <a:pt x="999" y="56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9" name="Shape 219"/>
            <p:cNvSpPr/>
            <p:nvPr/>
          </p:nvSpPr>
          <p:spPr>
            <a:xfrm>
              <a:off x="6997425" y="593700"/>
              <a:ext cx="25" cy="25"/>
            </a:xfrm>
            <a:custGeom>
              <a:pathLst>
                <a:path extrusionOk="0" fill="none" h="1" w="1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0" name="Shape 220"/>
            <p:cNvSpPr/>
            <p:nvPr/>
          </p:nvSpPr>
          <p:spPr>
            <a:xfrm>
              <a:off x="6991350" y="507225"/>
              <a:ext cx="29250" cy="25"/>
            </a:xfrm>
            <a:custGeom>
              <a:pathLst>
                <a:path extrusionOk="0" fill="none" h="1" w="1170">
                  <a:moveTo>
                    <a:pt x="1169" y="1"/>
                  </a:moveTo>
                  <a:lnTo>
                    <a:pt x="0" y="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1" name="Shape 221"/>
            <p:cNvSpPr/>
            <p:nvPr/>
          </p:nvSpPr>
          <p:spPr>
            <a:xfrm>
              <a:off x="6972475" y="420775"/>
              <a:ext cx="24975" cy="14025"/>
            </a:xfrm>
            <a:custGeom>
              <a:pathLst>
                <a:path extrusionOk="0" fill="none" h="561" w="999">
                  <a:moveTo>
                    <a:pt x="0" y="561"/>
                  </a:moveTo>
                  <a:lnTo>
                    <a:pt x="999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2" name="Shape 222"/>
            <p:cNvSpPr/>
            <p:nvPr/>
          </p:nvSpPr>
          <p:spPr>
            <a:xfrm>
              <a:off x="6997425" y="420775"/>
              <a:ext cx="25" cy="25"/>
            </a:xfrm>
            <a:custGeom>
              <a:pathLst>
                <a:path extrusionOk="0" fill="none" h="1" w="1">
                  <a:moveTo>
                    <a:pt x="1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3" name="Shape 223"/>
            <p:cNvSpPr/>
            <p:nvPr/>
          </p:nvSpPr>
          <p:spPr>
            <a:xfrm>
              <a:off x="6919500" y="356850"/>
              <a:ext cx="14025" cy="24975"/>
            </a:xfrm>
            <a:custGeom>
              <a:pathLst>
                <a:path extrusionOk="0" fill="none" h="999" w="561">
                  <a:moveTo>
                    <a:pt x="560" y="0"/>
                  </a:moveTo>
                  <a:lnTo>
                    <a:pt x="0" y="999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4" name="Shape 224"/>
            <p:cNvSpPr/>
            <p:nvPr/>
          </p:nvSpPr>
          <p:spPr>
            <a:xfrm>
              <a:off x="6933500" y="356850"/>
              <a:ext cx="25" cy="25"/>
            </a:xfrm>
            <a:custGeom>
              <a:pathLst>
                <a:path extrusionOk="0" fill="none" h="1" w="1"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/>
          <p:nvPr>
            <p:ph type="ctrTitle"/>
          </p:nvPr>
        </p:nvSpPr>
        <p:spPr>
          <a:xfrm>
            <a:off x="2022225" y="1693523"/>
            <a:ext cx="3787800" cy="1159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Методика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1133975" y="2291150"/>
            <a:ext cx="543900" cy="56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3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type="title"/>
          </p:nvPr>
        </p:nvSpPr>
        <p:spPr>
          <a:xfrm>
            <a:off x="1381250" y="922675"/>
            <a:ext cx="46821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/>
              <a:t>Как изучаем?</a:t>
            </a:r>
          </a:p>
        </p:txBody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1381250" y="1493320"/>
            <a:ext cx="6809700" cy="311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К</a:t>
            </a:r>
            <a:r>
              <a:rPr lang="en">
                <a:latin typeface="Lora"/>
                <a:ea typeface="Lora"/>
                <a:cs typeface="Lora"/>
                <a:sym typeface="Lora"/>
              </a:rPr>
              <a:t>орреляции “интенсивность фактора - трафик” недостаточно!</a:t>
            </a:r>
            <a:r>
              <a:rPr lang="en">
                <a:latin typeface="Lora"/>
                <a:ea typeface="Lora"/>
                <a:cs typeface="Lora"/>
                <a:sym typeface="Lora"/>
              </a:rPr>
              <a:t> Нужно учесть: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CD00"/>
              </a:buClr>
              <a:buFont typeface="Lora"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Разниц</a:t>
            </a:r>
            <a:r>
              <a:rPr lang="en">
                <a:latin typeface="Lora"/>
                <a:ea typeface="Lora"/>
                <a:cs typeface="Lora"/>
                <a:sym typeface="Lora"/>
              </a:rPr>
              <a:t>у</a:t>
            </a:r>
            <a:r>
              <a:rPr lang="en">
                <a:latin typeface="Lora"/>
                <a:ea typeface="Lora"/>
                <a:cs typeface="Lora"/>
                <a:sym typeface="Lora"/>
              </a:rPr>
              <a:t> в хостовых характеристиках и тематиках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CD00"/>
              </a:buClr>
              <a:buFont typeface="Lora"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Фактор может влиять слабо и нелинейно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FFCD00"/>
              </a:buClr>
              <a:buFont typeface="Lora"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Статистическая связь еще не говорит о причинно-следственной </a:t>
            </a:r>
          </a:p>
        </p:txBody>
      </p:sp>
      <p:grpSp>
        <p:nvGrpSpPr>
          <p:cNvPr id="237" name="Shape 237"/>
          <p:cNvGrpSpPr/>
          <p:nvPr/>
        </p:nvGrpSpPr>
        <p:grpSpPr>
          <a:xfrm>
            <a:off x="881589" y="978602"/>
            <a:ext cx="276194" cy="276089"/>
            <a:chOff x="616425" y="2329600"/>
            <a:chExt cx="361700" cy="388475"/>
          </a:xfrm>
        </p:grpSpPr>
        <p:sp>
          <p:nvSpPr>
            <p:cNvPr id="238" name="Shape 238"/>
            <p:cNvSpPr/>
            <p:nvPr/>
          </p:nvSpPr>
          <p:spPr>
            <a:xfrm>
              <a:off x="616425" y="2329600"/>
              <a:ext cx="361700" cy="388475"/>
            </a:xfrm>
            <a:custGeom>
              <a:pathLst>
                <a:path extrusionOk="0" fill="none" h="15539" w="14468">
                  <a:moveTo>
                    <a:pt x="14273" y="13030"/>
                  </a:moveTo>
                  <a:lnTo>
                    <a:pt x="9621" y="6479"/>
                  </a:lnTo>
                  <a:lnTo>
                    <a:pt x="9621" y="2338"/>
                  </a:lnTo>
                  <a:lnTo>
                    <a:pt x="10303" y="1656"/>
                  </a:lnTo>
                  <a:lnTo>
                    <a:pt x="10303" y="1656"/>
                  </a:lnTo>
                  <a:lnTo>
                    <a:pt x="10400" y="1559"/>
                  </a:lnTo>
                  <a:lnTo>
                    <a:pt x="10474" y="1437"/>
                  </a:lnTo>
                  <a:lnTo>
                    <a:pt x="10522" y="1291"/>
                  </a:lnTo>
                  <a:lnTo>
                    <a:pt x="10571" y="1169"/>
                  </a:lnTo>
                  <a:lnTo>
                    <a:pt x="10571" y="1023"/>
                  </a:lnTo>
                  <a:lnTo>
                    <a:pt x="10571" y="877"/>
                  </a:lnTo>
                  <a:lnTo>
                    <a:pt x="10547" y="731"/>
                  </a:lnTo>
                  <a:lnTo>
                    <a:pt x="10498" y="609"/>
                  </a:lnTo>
                  <a:lnTo>
                    <a:pt x="10498" y="609"/>
                  </a:lnTo>
                  <a:lnTo>
                    <a:pt x="10449" y="463"/>
                  </a:lnTo>
                  <a:lnTo>
                    <a:pt x="10352" y="366"/>
                  </a:lnTo>
                  <a:lnTo>
                    <a:pt x="10254" y="244"/>
                  </a:lnTo>
                  <a:lnTo>
                    <a:pt x="10157" y="171"/>
                  </a:lnTo>
                  <a:lnTo>
                    <a:pt x="10035" y="98"/>
                  </a:lnTo>
                  <a:lnTo>
                    <a:pt x="9889" y="49"/>
                  </a:lnTo>
                  <a:lnTo>
                    <a:pt x="9767" y="25"/>
                  </a:lnTo>
                  <a:lnTo>
                    <a:pt x="9621" y="0"/>
                  </a:lnTo>
                  <a:lnTo>
                    <a:pt x="4848" y="0"/>
                  </a:lnTo>
                  <a:lnTo>
                    <a:pt x="4848" y="0"/>
                  </a:lnTo>
                  <a:lnTo>
                    <a:pt x="4701" y="25"/>
                  </a:lnTo>
                  <a:lnTo>
                    <a:pt x="4580" y="49"/>
                  </a:lnTo>
                  <a:lnTo>
                    <a:pt x="4433" y="98"/>
                  </a:lnTo>
                  <a:lnTo>
                    <a:pt x="4312" y="171"/>
                  </a:lnTo>
                  <a:lnTo>
                    <a:pt x="4214" y="244"/>
                  </a:lnTo>
                  <a:lnTo>
                    <a:pt x="4117" y="366"/>
                  </a:lnTo>
                  <a:lnTo>
                    <a:pt x="4019" y="463"/>
                  </a:lnTo>
                  <a:lnTo>
                    <a:pt x="3971" y="609"/>
                  </a:lnTo>
                  <a:lnTo>
                    <a:pt x="3971" y="609"/>
                  </a:lnTo>
                  <a:lnTo>
                    <a:pt x="3922" y="731"/>
                  </a:lnTo>
                  <a:lnTo>
                    <a:pt x="3898" y="877"/>
                  </a:lnTo>
                  <a:lnTo>
                    <a:pt x="3898" y="1023"/>
                  </a:lnTo>
                  <a:lnTo>
                    <a:pt x="3898" y="1169"/>
                  </a:lnTo>
                  <a:lnTo>
                    <a:pt x="3946" y="1291"/>
                  </a:lnTo>
                  <a:lnTo>
                    <a:pt x="3995" y="1437"/>
                  </a:lnTo>
                  <a:lnTo>
                    <a:pt x="4068" y="1559"/>
                  </a:lnTo>
                  <a:lnTo>
                    <a:pt x="4166" y="1656"/>
                  </a:lnTo>
                  <a:lnTo>
                    <a:pt x="4848" y="2338"/>
                  </a:lnTo>
                  <a:lnTo>
                    <a:pt x="4848" y="6479"/>
                  </a:lnTo>
                  <a:lnTo>
                    <a:pt x="196" y="13030"/>
                  </a:lnTo>
                  <a:lnTo>
                    <a:pt x="196" y="13030"/>
                  </a:lnTo>
                  <a:lnTo>
                    <a:pt x="123" y="13152"/>
                  </a:lnTo>
                  <a:lnTo>
                    <a:pt x="50" y="13274"/>
                  </a:lnTo>
                  <a:lnTo>
                    <a:pt x="25" y="13395"/>
                  </a:lnTo>
                  <a:lnTo>
                    <a:pt x="1" y="13517"/>
                  </a:lnTo>
                  <a:lnTo>
                    <a:pt x="1" y="13639"/>
                  </a:lnTo>
                  <a:lnTo>
                    <a:pt x="25" y="13785"/>
                  </a:lnTo>
                  <a:lnTo>
                    <a:pt x="50" y="13907"/>
                  </a:lnTo>
                  <a:lnTo>
                    <a:pt x="98" y="14029"/>
                  </a:lnTo>
                  <a:lnTo>
                    <a:pt x="585" y="15003"/>
                  </a:lnTo>
                  <a:lnTo>
                    <a:pt x="585" y="15003"/>
                  </a:lnTo>
                  <a:lnTo>
                    <a:pt x="658" y="15125"/>
                  </a:lnTo>
                  <a:lnTo>
                    <a:pt x="756" y="15222"/>
                  </a:lnTo>
                  <a:lnTo>
                    <a:pt x="829" y="15320"/>
                  </a:lnTo>
                  <a:lnTo>
                    <a:pt x="951" y="15393"/>
                  </a:lnTo>
                  <a:lnTo>
                    <a:pt x="1073" y="15441"/>
                  </a:lnTo>
                  <a:lnTo>
                    <a:pt x="1194" y="15490"/>
                  </a:lnTo>
                  <a:lnTo>
                    <a:pt x="1316" y="15539"/>
                  </a:lnTo>
                  <a:lnTo>
                    <a:pt x="1462" y="15539"/>
                  </a:lnTo>
                  <a:lnTo>
                    <a:pt x="13006" y="15539"/>
                  </a:lnTo>
                  <a:lnTo>
                    <a:pt x="13006" y="15539"/>
                  </a:lnTo>
                  <a:lnTo>
                    <a:pt x="13153" y="15539"/>
                  </a:lnTo>
                  <a:lnTo>
                    <a:pt x="13274" y="15490"/>
                  </a:lnTo>
                  <a:lnTo>
                    <a:pt x="13396" y="15441"/>
                  </a:lnTo>
                  <a:lnTo>
                    <a:pt x="13518" y="15393"/>
                  </a:lnTo>
                  <a:lnTo>
                    <a:pt x="13640" y="15320"/>
                  </a:lnTo>
                  <a:lnTo>
                    <a:pt x="13713" y="15222"/>
                  </a:lnTo>
                  <a:lnTo>
                    <a:pt x="13810" y="15125"/>
                  </a:lnTo>
                  <a:lnTo>
                    <a:pt x="13883" y="15003"/>
                  </a:lnTo>
                  <a:lnTo>
                    <a:pt x="14370" y="14029"/>
                  </a:lnTo>
                  <a:lnTo>
                    <a:pt x="14370" y="14029"/>
                  </a:lnTo>
                  <a:lnTo>
                    <a:pt x="14419" y="13907"/>
                  </a:lnTo>
                  <a:lnTo>
                    <a:pt x="14443" y="13785"/>
                  </a:lnTo>
                  <a:lnTo>
                    <a:pt x="14468" y="13639"/>
                  </a:lnTo>
                  <a:lnTo>
                    <a:pt x="14468" y="13517"/>
                  </a:lnTo>
                  <a:lnTo>
                    <a:pt x="14443" y="13395"/>
                  </a:lnTo>
                  <a:lnTo>
                    <a:pt x="14419" y="13274"/>
                  </a:lnTo>
                  <a:lnTo>
                    <a:pt x="14346" y="13152"/>
                  </a:lnTo>
                  <a:lnTo>
                    <a:pt x="14273" y="13030"/>
                  </a:lnTo>
                  <a:lnTo>
                    <a:pt x="14273" y="1303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9" name="Shape 239"/>
            <p:cNvSpPr/>
            <p:nvPr/>
          </p:nvSpPr>
          <p:spPr>
            <a:xfrm>
              <a:off x="704725" y="2545750"/>
              <a:ext cx="185125" cy="25"/>
            </a:xfrm>
            <a:custGeom>
              <a:pathLst>
                <a:path extrusionOk="0" fill="none" h="1" w="7405">
                  <a:moveTo>
                    <a:pt x="7404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0" name="Shape 240"/>
            <p:cNvSpPr/>
            <p:nvPr/>
          </p:nvSpPr>
          <p:spPr>
            <a:xfrm>
              <a:off x="811875" y="2626125"/>
              <a:ext cx="31075" cy="31075"/>
            </a:xfrm>
            <a:custGeom>
              <a:pathLst>
                <a:path extrusionOk="0" fill="none" h="1243" w="1243">
                  <a:moveTo>
                    <a:pt x="1" y="633"/>
                  </a:moveTo>
                  <a:lnTo>
                    <a:pt x="1" y="633"/>
                  </a:lnTo>
                  <a:lnTo>
                    <a:pt x="25" y="487"/>
                  </a:lnTo>
                  <a:lnTo>
                    <a:pt x="50" y="390"/>
                  </a:lnTo>
                  <a:lnTo>
                    <a:pt x="98" y="268"/>
                  </a:lnTo>
                  <a:lnTo>
                    <a:pt x="171" y="171"/>
                  </a:lnTo>
                  <a:lnTo>
                    <a:pt x="269" y="98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634" y="0"/>
                  </a:lnTo>
                  <a:lnTo>
                    <a:pt x="634" y="0"/>
                  </a:lnTo>
                  <a:lnTo>
                    <a:pt x="756" y="24"/>
                  </a:lnTo>
                  <a:lnTo>
                    <a:pt x="853" y="49"/>
                  </a:lnTo>
                  <a:lnTo>
                    <a:pt x="975" y="98"/>
                  </a:lnTo>
                  <a:lnTo>
                    <a:pt x="1072" y="171"/>
                  </a:lnTo>
                  <a:lnTo>
                    <a:pt x="1146" y="268"/>
                  </a:lnTo>
                  <a:lnTo>
                    <a:pt x="1194" y="390"/>
                  </a:lnTo>
                  <a:lnTo>
                    <a:pt x="1243" y="487"/>
                  </a:lnTo>
                  <a:lnTo>
                    <a:pt x="1243" y="633"/>
                  </a:lnTo>
                  <a:lnTo>
                    <a:pt x="1243" y="633"/>
                  </a:lnTo>
                  <a:lnTo>
                    <a:pt x="1243" y="755"/>
                  </a:lnTo>
                  <a:lnTo>
                    <a:pt x="1194" y="853"/>
                  </a:lnTo>
                  <a:lnTo>
                    <a:pt x="1146" y="974"/>
                  </a:lnTo>
                  <a:lnTo>
                    <a:pt x="1072" y="1072"/>
                  </a:lnTo>
                  <a:lnTo>
                    <a:pt x="975" y="1145"/>
                  </a:lnTo>
                  <a:lnTo>
                    <a:pt x="853" y="1194"/>
                  </a:lnTo>
                  <a:lnTo>
                    <a:pt x="756" y="1242"/>
                  </a:lnTo>
                  <a:lnTo>
                    <a:pt x="634" y="1242"/>
                  </a:lnTo>
                  <a:lnTo>
                    <a:pt x="634" y="1242"/>
                  </a:lnTo>
                  <a:lnTo>
                    <a:pt x="488" y="1242"/>
                  </a:lnTo>
                  <a:lnTo>
                    <a:pt x="390" y="1194"/>
                  </a:lnTo>
                  <a:lnTo>
                    <a:pt x="269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50" y="853"/>
                  </a:lnTo>
                  <a:lnTo>
                    <a:pt x="25" y="755"/>
                  </a:lnTo>
                  <a:lnTo>
                    <a:pt x="1" y="633"/>
                  </a:lnTo>
                  <a:lnTo>
                    <a:pt x="1" y="63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1" name="Shape 241"/>
            <p:cNvSpPr/>
            <p:nvPr/>
          </p:nvSpPr>
          <p:spPr>
            <a:xfrm>
              <a:off x="751000" y="2568275"/>
              <a:ext cx="54200" cy="53600"/>
            </a:xfrm>
            <a:custGeom>
              <a:pathLst>
                <a:path extrusionOk="0" fill="none" h="2144" w="2168">
                  <a:moveTo>
                    <a:pt x="1096" y="2144"/>
                  </a:moveTo>
                  <a:lnTo>
                    <a:pt x="1096" y="2144"/>
                  </a:lnTo>
                  <a:lnTo>
                    <a:pt x="877" y="2119"/>
                  </a:lnTo>
                  <a:lnTo>
                    <a:pt x="658" y="2071"/>
                  </a:lnTo>
                  <a:lnTo>
                    <a:pt x="487" y="1973"/>
                  </a:lnTo>
                  <a:lnTo>
                    <a:pt x="317" y="1827"/>
                  </a:lnTo>
                  <a:lnTo>
                    <a:pt x="195" y="1681"/>
                  </a:lnTo>
                  <a:lnTo>
                    <a:pt x="98" y="1486"/>
                  </a:lnTo>
                  <a:lnTo>
                    <a:pt x="25" y="1291"/>
                  </a:lnTo>
                  <a:lnTo>
                    <a:pt x="0" y="1072"/>
                  </a:lnTo>
                  <a:lnTo>
                    <a:pt x="0" y="1072"/>
                  </a:lnTo>
                  <a:lnTo>
                    <a:pt x="25" y="853"/>
                  </a:lnTo>
                  <a:lnTo>
                    <a:pt x="98" y="658"/>
                  </a:lnTo>
                  <a:lnTo>
                    <a:pt x="195" y="463"/>
                  </a:lnTo>
                  <a:lnTo>
                    <a:pt x="317" y="317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77" y="0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1315" y="0"/>
                  </a:lnTo>
                  <a:lnTo>
                    <a:pt x="1510" y="73"/>
                  </a:lnTo>
                  <a:lnTo>
                    <a:pt x="1681" y="171"/>
                  </a:lnTo>
                  <a:lnTo>
                    <a:pt x="1851" y="317"/>
                  </a:lnTo>
                  <a:lnTo>
                    <a:pt x="1973" y="463"/>
                  </a:lnTo>
                  <a:lnTo>
                    <a:pt x="2070" y="658"/>
                  </a:lnTo>
                  <a:lnTo>
                    <a:pt x="2144" y="853"/>
                  </a:lnTo>
                  <a:lnTo>
                    <a:pt x="2168" y="1072"/>
                  </a:lnTo>
                  <a:lnTo>
                    <a:pt x="2168" y="1072"/>
                  </a:lnTo>
                  <a:lnTo>
                    <a:pt x="2144" y="1291"/>
                  </a:lnTo>
                  <a:lnTo>
                    <a:pt x="2070" y="1486"/>
                  </a:lnTo>
                  <a:lnTo>
                    <a:pt x="1973" y="1681"/>
                  </a:lnTo>
                  <a:lnTo>
                    <a:pt x="1851" y="1827"/>
                  </a:lnTo>
                  <a:lnTo>
                    <a:pt x="1681" y="1973"/>
                  </a:lnTo>
                  <a:lnTo>
                    <a:pt x="1510" y="2071"/>
                  </a:lnTo>
                  <a:lnTo>
                    <a:pt x="1315" y="2119"/>
                  </a:lnTo>
                  <a:lnTo>
                    <a:pt x="1096" y="2144"/>
                  </a:lnTo>
                  <a:lnTo>
                    <a:pt x="1096" y="2144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2" name="Shape 242"/>
            <p:cNvSpPr/>
            <p:nvPr/>
          </p:nvSpPr>
          <p:spPr>
            <a:xfrm>
              <a:off x="769875" y="2662650"/>
              <a:ext cx="23775" cy="23775"/>
            </a:xfrm>
            <a:custGeom>
              <a:pathLst>
                <a:path extrusionOk="0" fill="none" h="951" w="951">
                  <a:moveTo>
                    <a:pt x="0" y="463"/>
                  </a:moveTo>
                  <a:lnTo>
                    <a:pt x="0" y="463"/>
                  </a:lnTo>
                  <a:lnTo>
                    <a:pt x="0" y="366"/>
                  </a:lnTo>
                  <a:lnTo>
                    <a:pt x="25" y="293"/>
                  </a:lnTo>
                  <a:lnTo>
                    <a:pt x="73" y="195"/>
                  </a:lnTo>
                  <a:lnTo>
                    <a:pt x="146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585" y="0"/>
                  </a:lnTo>
                  <a:lnTo>
                    <a:pt x="658" y="25"/>
                  </a:lnTo>
                  <a:lnTo>
                    <a:pt x="755" y="73"/>
                  </a:lnTo>
                  <a:lnTo>
                    <a:pt x="828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0" y="366"/>
                  </a:lnTo>
                  <a:lnTo>
                    <a:pt x="950" y="463"/>
                  </a:lnTo>
                  <a:lnTo>
                    <a:pt x="950" y="463"/>
                  </a:lnTo>
                  <a:lnTo>
                    <a:pt x="950" y="561"/>
                  </a:lnTo>
                  <a:lnTo>
                    <a:pt x="926" y="658"/>
                  </a:lnTo>
                  <a:lnTo>
                    <a:pt x="877" y="755"/>
                  </a:lnTo>
                  <a:lnTo>
                    <a:pt x="828" y="804"/>
                  </a:lnTo>
                  <a:lnTo>
                    <a:pt x="755" y="877"/>
                  </a:lnTo>
                  <a:lnTo>
                    <a:pt x="658" y="926"/>
                  </a:lnTo>
                  <a:lnTo>
                    <a:pt x="585" y="950"/>
                  </a:lnTo>
                  <a:lnTo>
                    <a:pt x="487" y="950"/>
                  </a:lnTo>
                  <a:lnTo>
                    <a:pt x="487" y="950"/>
                  </a:lnTo>
                  <a:lnTo>
                    <a:pt x="390" y="950"/>
                  </a:lnTo>
                  <a:lnTo>
                    <a:pt x="293" y="926"/>
                  </a:lnTo>
                  <a:lnTo>
                    <a:pt x="220" y="877"/>
                  </a:lnTo>
                  <a:lnTo>
                    <a:pt x="146" y="804"/>
                  </a:lnTo>
                  <a:lnTo>
                    <a:pt x="73" y="755"/>
                  </a:lnTo>
                  <a:lnTo>
                    <a:pt x="25" y="658"/>
                  </a:lnTo>
                  <a:lnTo>
                    <a:pt x="0" y="561"/>
                  </a:lnTo>
                  <a:lnTo>
                    <a:pt x="0" y="463"/>
                  </a:lnTo>
                  <a:lnTo>
                    <a:pt x="0" y="46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3" name="Shape 243"/>
            <p:cNvSpPr/>
            <p:nvPr/>
          </p:nvSpPr>
          <p:spPr>
            <a:xfrm>
              <a:off x="799700" y="2503125"/>
              <a:ext cx="24375" cy="23775"/>
            </a:xfrm>
            <a:custGeom>
              <a:pathLst>
                <a:path extrusionOk="0" fill="none" h="951" w="975">
                  <a:moveTo>
                    <a:pt x="1" y="463"/>
                  </a:moveTo>
                  <a:lnTo>
                    <a:pt x="1" y="463"/>
                  </a:lnTo>
                  <a:lnTo>
                    <a:pt x="25" y="366"/>
                  </a:lnTo>
                  <a:lnTo>
                    <a:pt x="49" y="293"/>
                  </a:lnTo>
                  <a:lnTo>
                    <a:pt x="98" y="195"/>
                  </a:lnTo>
                  <a:lnTo>
                    <a:pt x="147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585" y="0"/>
                  </a:lnTo>
                  <a:lnTo>
                    <a:pt x="683" y="25"/>
                  </a:lnTo>
                  <a:lnTo>
                    <a:pt x="756" y="73"/>
                  </a:lnTo>
                  <a:lnTo>
                    <a:pt x="829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1" y="366"/>
                  </a:lnTo>
                  <a:lnTo>
                    <a:pt x="975" y="463"/>
                  </a:lnTo>
                  <a:lnTo>
                    <a:pt x="975" y="463"/>
                  </a:lnTo>
                  <a:lnTo>
                    <a:pt x="951" y="561"/>
                  </a:lnTo>
                  <a:lnTo>
                    <a:pt x="926" y="658"/>
                  </a:lnTo>
                  <a:lnTo>
                    <a:pt x="877" y="731"/>
                  </a:lnTo>
                  <a:lnTo>
                    <a:pt x="829" y="804"/>
                  </a:lnTo>
                  <a:lnTo>
                    <a:pt x="756" y="877"/>
                  </a:lnTo>
                  <a:lnTo>
                    <a:pt x="683" y="902"/>
                  </a:lnTo>
                  <a:lnTo>
                    <a:pt x="585" y="950"/>
                  </a:lnTo>
                  <a:lnTo>
                    <a:pt x="488" y="950"/>
                  </a:lnTo>
                  <a:lnTo>
                    <a:pt x="488" y="950"/>
                  </a:lnTo>
                  <a:lnTo>
                    <a:pt x="390" y="950"/>
                  </a:lnTo>
                  <a:lnTo>
                    <a:pt x="293" y="902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31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1" y="463"/>
                  </a:lnTo>
                  <a:lnTo>
                    <a:pt x="1" y="463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4" name="Shape 244"/>
            <p:cNvSpPr/>
            <p:nvPr/>
          </p:nvSpPr>
          <p:spPr>
            <a:xfrm>
              <a:off x="766825" y="2388050"/>
              <a:ext cx="60925" cy="25"/>
            </a:xfrm>
            <a:custGeom>
              <a:pathLst>
                <a:path extrusionOk="0" fill="none" h="1" w="2437">
                  <a:moveTo>
                    <a:pt x="2436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5" name="Shape 245"/>
            <p:cNvSpPr/>
            <p:nvPr/>
          </p:nvSpPr>
          <p:spPr>
            <a:xfrm>
              <a:off x="769875" y="2456250"/>
              <a:ext cx="31075" cy="31075"/>
            </a:xfrm>
            <a:custGeom>
              <a:pathLst>
                <a:path extrusionOk="0" fill="none" h="1243" w="1243">
                  <a:moveTo>
                    <a:pt x="0" y="633"/>
                  </a:moveTo>
                  <a:lnTo>
                    <a:pt x="0" y="633"/>
                  </a:lnTo>
                  <a:lnTo>
                    <a:pt x="0" y="512"/>
                  </a:lnTo>
                  <a:lnTo>
                    <a:pt x="49" y="390"/>
                  </a:lnTo>
                  <a:lnTo>
                    <a:pt x="98" y="268"/>
                  </a:lnTo>
                  <a:lnTo>
                    <a:pt x="171" y="195"/>
                  </a:lnTo>
                  <a:lnTo>
                    <a:pt x="268" y="122"/>
                  </a:lnTo>
                  <a:lnTo>
                    <a:pt x="366" y="49"/>
                  </a:lnTo>
                  <a:lnTo>
                    <a:pt x="487" y="24"/>
                  </a:lnTo>
                  <a:lnTo>
                    <a:pt x="609" y="0"/>
                  </a:lnTo>
                  <a:lnTo>
                    <a:pt x="609" y="0"/>
                  </a:lnTo>
                  <a:lnTo>
                    <a:pt x="731" y="24"/>
                  </a:lnTo>
                  <a:lnTo>
                    <a:pt x="853" y="49"/>
                  </a:lnTo>
                  <a:lnTo>
                    <a:pt x="975" y="122"/>
                  </a:lnTo>
                  <a:lnTo>
                    <a:pt x="1048" y="195"/>
                  </a:lnTo>
                  <a:lnTo>
                    <a:pt x="1145" y="268"/>
                  </a:lnTo>
                  <a:lnTo>
                    <a:pt x="1194" y="390"/>
                  </a:lnTo>
                  <a:lnTo>
                    <a:pt x="1218" y="512"/>
                  </a:lnTo>
                  <a:lnTo>
                    <a:pt x="1242" y="633"/>
                  </a:lnTo>
                  <a:lnTo>
                    <a:pt x="1242" y="633"/>
                  </a:lnTo>
                  <a:lnTo>
                    <a:pt x="1218" y="755"/>
                  </a:lnTo>
                  <a:lnTo>
                    <a:pt x="1194" y="877"/>
                  </a:lnTo>
                  <a:lnTo>
                    <a:pt x="1145" y="974"/>
                  </a:lnTo>
                  <a:lnTo>
                    <a:pt x="1048" y="1072"/>
                  </a:lnTo>
                  <a:lnTo>
                    <a:pt x="975" y="1145"/>
                  </a:lnTo>
                  <a:lnTo>
                    <a:pt x="853" y="1193"/>
                  </a:lnTo>
                  <a:lnTo>
                    <a:pt x="731" y="1242"/>
                  </a:lnTo>
                  <a:lnTo>
                    <a:pt x="609" y="1242"/>
                  </a:lnTo>
                  <a:lnTo>
                    <a:pt x="609" y="1242"/>
                  </a:lnTo>
                  <a:lnTo>
                    <a:pt x="487" y="1242"/>
                  </a:lnTo>
                  <a:lnTo>
                    <a:pt x="366" y="1193"/>
                  </a:lnTo>
                  <a:lnTo>
                    <a:pt x="268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49" y="877"/>
                  </a:lnTo>
                  <a:lnTo>
                    <a:pt x="0" y="755"/>
                  </a:lnTo>
                  <a:lnTo>
                    <a:pt x="0" y="633"/>
                  </a:lnTo>
                  <a:lnTo>
                    <a:pt x="0" y="633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500"/>
              <a:t>Закономерности внутри сайта</a:t>
            </a:r>
          </a:p>
        </p:txBody>
      </p:sp>
      <p:sp>
        <p:nvSpPr>
          <p:cNvPr id="251" name="Shape 251"/>
          <p:cNvSpPr txBox="1"/>
          <p:nvPr>
            <p:ph idx="2" type="body"/>
          </p:nvPr>
        </p:nvSpPr>
        <p:spPr>
          <a:xfrm>
            <a:off x="5012925" y="1618700"/>
            <a:ext cx="3926700" cy="3225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rPr lang="en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Если страницы с выраженным фактором чаще попадают в лидеры и/или реже в отстающие - фактор, </a:t>
            </a:r>
            <a:r>
              <a:rPr i="1" lang="en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возможно</a:t>
            </a:r>
            <a:r>
              <a:rPr lang="en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, работает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8750"/>
              <a:buFont typeface="Arial"/>
              <a:buNone/>
            </a:pPr>
            <a:r>
              <a:rPr lang="en" sz="16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* Разбивка на группы отдельно для Яндекса и Google.</a:t>
            </a:r>
          </a:p>
        </p:txBody>
      </p:sp>
      <p:pic>
        <p:nvPicPr>
          <p:cNvPr id="252" name="Shape 252"/>
          <p:cNvPicPr preferRelativeResize="0"/>
          <p:nvPr/>
        </p:nvPicPr>
        <p:blipFill rotWithShape="1">
          <a:blip r:embed="rId3">
            <a:alphaModFix/>
          </a:blip>
          <a:srcRect b="0" l="15076" r="12475" t="0"/>
          <a:stretch/>
        </p:blipFill>
        <p:spPr>
          <a:xfrm>
            <a:off x="675700" y="1624475"/>
            <a:ext cx="3975000" cy="32194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53" name="Shape 253"/>
          <p:cNvGrpSpPr/>
          <p:nvPr/>
        </p:nvGrpSpPr>
        <p:grpSpPr>
          <a:xfrm>
            <a:off x="881589" y="978602"/>
            <a:ext cx="276194" cy="276089"/>
            <a:chOff x="616425" y="2329600"/>
            <a:chExt cx="361700" cy="388475"/>
          </a:xfrm>
        </p:grpSpPr>
        <p:sp>
          <p:nvSpPr>
            <p:cNvPr id="254" name="Shape 254"/>
            <p:cNvSpPr/>
            <p:nvPr/>
          </p:nvSpPr>
          <p:spPr>
            <a:xfrm>
              <a:off x="616425" y="2329600"/>
              <a:ext cx="361700" cy="388475"/>
            </a:xfrm>
            <a:custGeom>
              <a:pathLst>
                <a:path extrusionOk="0" fill="none" h="15539" w="14468">
                  <a:moveTo>
                    <a:pt x="14273" y="13030"/>
                  </a:moveTo>
                  <a:lnTo>
                    <a:pt x="9621" y="6479"/>
                  </a:lnTo>
                  <a:lnTo>
                    <a:pt x="9621" y="2338"/>
                  </a:lnTo>
                  <a:lnTo>
                    <a:pt x="10303" y="1656"/>
                  </a:lnTo>
                  <a:lnTo>
                    <a:pt x="10303" y="1656"/>
                  </a:lnTo>
                  <a:lnTo>
                    <a:pt x="10400" y="1559"/>
                  </a:lnTo>
                  <a:lnTo>
                    <a:pt x="10474" y="1437"/>
                  </a:lnTo>
                  <a:lnTo>
                    <a:pt x="10522" y="1291"/>
                  </a:lnTo>
                  <a:lnTo>
                    <a:pt x="10571" y="1169"/>
                  </a:lnTo>
                  <a:lnTo>
                    <a:pt x="10571" y="1023"/>
                  </a:lnTo>
                  <a:lnTo>
                    <a:pt x="10571" y="877"/>
                  </a:lnTo>
                  <a:lnTo>
                    <a:pt x="10547" y="731"/>
                  </a:lnTo>
                  <a:lnTo>
                    <a:pt x="10498" y="609"/>
                  </a:lnTo>
                  <a:lnTo>
                    <a:pt x="10498" y="609"/>
                  </a:lnTo>
                  <a:lnTo>
                    <a:pt x="10449" y="463"/>
                  </a:lnTo>
                  <a:lnTo>
                    <a:pt x="10352" y="366"/>
                  </a:lnTo>
                  <a:lnTo>
                    <a:pt x="10254" y="244"/>
                  </a:lnTo>
                  <a:lnTo>
                    <a:pt x="10157" y="171"/>
                  </a:lnTo>
                  <a:lnTo>
                    <a:pt x="10035" y="98"/>
                  </a:lnTo>
                  <a:lnTo>
                    <a:pt x="9889" y="49"/>
                  </a:lnTo>
                  <a:lnTo>
                    <a:pt x="9767" y="25"/>
                  </a:lnTo>
                  <a:lnTo>
                    <a:pt x="9621" y="0"/>
                  </a:lnTo>
                  <a:lnTo>
                    <a:pt x="4848" y="0"/>
                  </a:lnTo>
                  <a:lnTo>
                    <a:pt x="4848" y="0"/>
                  </a:lnTo>
                  <a:lnTo>
                    <a:pt x="4701" y="25"/>
                  </a:lnTo>
                  <a:lnTo>
                    <a:pt x="4580" y="49"/>
                  </a:lnTo>
                  <a:lnTo>
                    <a:pt x="4433" y="98"/>
                  </a:lnTo>
                  <a:lnTo>
                    <a:pt x="4312" y="171"/>
                  </a:lnTo>
                  <a:lnTo>
                    <a:pt x="4214" y="244"/>
                  </a:lnTo>
                  <a:lnTo>
                    <a:pt x="4117" y="366"/>
                  </a:lnTo>
                  <a:lnTo>
                    <a:pt x="4019" y="463"/>
                  </a:lnTo>
                  <a:lnTo>
                    <a:pt x="3971" y="609"/>
                  </a:lnTo>
                  <a:lnTo>
                    <a:pt x="3971" y="609"/>
                  </a:lnTo>
                  <a:lnTo>
                    <a:pt x="3922" y="731"/>
                  </a:lnTo>
                  <a:lnTo>
                    <a:pt x="3898" y="877"/>
                  </a:lnTo>
                  <a:lnTo>
                    <a:pt x="3898" y="1023"/>
                  </a:lnTo>
                  <a:lnTo>
                    <a:pt x="3898" y="1169"/>
                  </a:lnTo>
                  <a:lnTo>
                    <a:pt x="3946" y="1291"/>
                  </a:lnTo>
                  <a:lnTo>
                    <a:pt x="3995" y="1437"/>
                  </a:lnTo>
                  <a:lnTo>
                    <a:pt x="4068" y="1559"/>
                  </a:lnTo>
                  <a:lnTo>
                    <a:pt x="4166" y="1656"/>
                  </a:lnTo>
                  <a:lnTo>
                    <a:pt x="4848" y="2338"/>
                  </a:lnTo>
                  <a:lnTo>
                    <a:pt x="4848" y="6479"/>
                  </a:lnTo>
                  <a:lnTo>
                    <a:pt x="196" y="13030"/>
                  </a:lnTo>
                  <a:lnTo>
                    <a:pt x="196" y="13030"/>
                  </a:lnTo>
                  <a:lnTo>
                    <a:pt x="123" y="13152"/>
                  </a:lnTo>
                  <a:lnTo>
                    <a:pt x="50" y="13274"/>
                  </a:lnTo>
                  <a:lnTo>
                    <a:pt x="25" y="13395"/>
                  </a:lnTo>
                  <a:lnTo>
                    <a:pt x="1" y="13517"/>
                  </a:lnTo>
                  <a:lnTo>
                    <a:pt x="1" y="13639"/>
                  </a:lnTo>
                  <a:lnTo>
                    <a:pt x="25" y="13785"/>
                  </a:lnTo>
                  <a:lnTo>
                    <a:pt x="50" y="13907"/>
                  </a:lnTo>
                  <a:lnTo>
                    <a:pt x="98" y="14029"/>
                  </a:lnTo>
                  <a:lnTo>
                    <a:pt x="585" y="15003"/>
                  </a:lnTo>
                  <a:lnTo>
                    <a:pt x="585" y="15003"/>
                  </a:lnTo>
                  <a:lnTo>
                    <a:pt x="658" y="15125"/>
                  </a:lnTo>
                  <a:lnTo>
                    <a:pt x="756" y="15222"/>
                  </a:lnTo>
                  <a:lnTo>
                    <a:pt x="829" y="15320"/>
                  </a:lnTo>
                  <a:lnTo>
                    <a:pt x="951" y="15393"/>
                  </a:lnTo>
                  <a:lnTo>
                    <a:pt x="1073" y="15441"/>
                  </a:lnTo>
                  <a:lnTo>
                    <a:pt x="1194" y="15490"/>
                  </a:lnTo>
                  <a:lnTo>
                    <a:pt x="1316" y="15539"/>
                  </a:lnTo>
                  <a:lnTo>
                    <a:pt x="1462" y="15539"/>
                  </a:lnTo>
                  <a:lnTo>
                    <a:pt x="13006" y="15539"/>
                  </a:lnTo>
                  <a:lnTo>
                    <a:pt x="13006" y="15539"/>
                  </a:lnTo>
                  <a:lnTo>
                    <a:pt x="13153" y="15539"/>
                  </a:lnTo>
                  <a:lnTo>
                    <a:pt x="13274" y="15490"/>
                  </a:lnTo>
                  <a:lnTo>
                    <a:pt x="13396" y="15441"/>
                  </a:lnTo>
                  <a:lnTo>
                    <a:pt x="13518" y="15393"/>
                  </a:lnTo>
                  <a:lnTo>
                    <a:pt x="13640" y="15320"/>
                  </a:lnTo>
                  <a:lnTo>
                    <a:pt x="13713" y="15222"/>
                  </a:lnTo>
                  <a:lnTo>
                    <a:pt x="13810" y="15125"/>
                  </a:lnTo>
                  <a:lnTo>
                    <a:pt x="13883" y="15003"/>
                  </a:lnTo>
                  <a:lnTo>
                    <a:pt x="14370" y="14029"/>
                  </a:lnTo>
                  <a:lnTo>
                    <a:pt x="14370" y="14029"/>
                  </a:lnTo>
                  <a:lnTo>
                    <a:pt x="14419" y="13907"/>
                  </a:lnTo>
                  <a:lnTo>
                    <a:pt x="14443" y="13785"/>
                  </a:lnTo>
                  <a:lnTo>
                    <a:pt x="14468" y="13639"/>
                  </a:lnTo>
                  <a:lnTo>
                    <a:pt x="14468" y="13517"/>
                  </a:lnTo>
                  <a:lnTo>
                    <a:pt x="14443" y="13395"/>
                  </a:lnTo>
                  <a:lnTo>
                    <a:pt x="14419" y="13274"/>
                  </a:lnTo>
                  <a:lnTo>
                    <a:pt x="14346" y="13152"/>
                  </a:lnTo>
                  <a:lnTo>
                    <a:pt x="14273" y="13030"/>
                  </a:lnTo>
                  <a:lnTo>
                    <a:pt x="14273" y="1303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5" name="Shape 255"/>
            <p:cNvSpPr/>
            <p:nvPr/>
          </p:nvSpPr>
          <p:spPr>
            <a:xfrm>
              <a:off x="704725" y="2545750"/>
              <a:ext cx="185125" cy="25"/>
            </a:xfrm>
            <a:custGeom>
              <a:pathLst>
                <a:path extrusionOk="0" fill="none" h="1" w="7405">
                  <a:moveTo>
                    <a:pt x="7404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6" name="Shape 256"/>
            <p:cNvSpPr/>
            <p:nvPr/>
          </p:nvSpPr>
          <p:spPr>
            <a:xfrm>
              <a:off x="811875" y="2626125"/>
              <a:ext cx="31075" cy="31075"/>
            </a:xfrm>
            <a:custGeom>
              <a:pathLst>
                <a:path extrusionOk="0" fill="none" h="1243" w="1243">
                  <a:moveTo>
                    <a:pt x="1" y="633"/>
                  </a:moveTo>
                  <a:lnTo>
                    <a:pt x="1" y="633"/>
                  </a:lnTo>
                  <a:lnTo>
                    <a:pt x="25" y="487"/>
                  </a:lnTo>
                  <a:lnTo>
                    <a:pt x="50" y="390"/>
                  </a:lnTo>
                  <a:lnTo>
                    <a:pt x="98" y="268"/>
                  </a:lnTo>
                  <a:lnTo>
                    <a:pt x="171" y="171"/>
                  </a:lnTo>
                  <a:lnTo>
                    <a:pt x="269" y="98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634" y="0"/>
                  </a:lnTo>
                  <a:lnTo>
                    <a:pt x="634" y="0"/>
                  </a:lnTo>
                  <a:lnTo>
                    <a:pt x="756" y="24"/>
                  </a:lnTo>
                  <a:lnTo>
                    <a:pt x="853" y="49"/>
                  </a:lnTo>
                  <a:lnTo>
                    <a:pt x="975" y="98"/>
                  </a:lnTo>
                  <a:lnTo>
                    <a:pt x="1072" y="171"/>
                  </a:lnTo>
                  <a:lnTo>
                    <a:pt x="1146" y="268"/>
                  </a:lnTo>
                  <a:lnTo>
                    <a:pt x="1194" y="390"/>
                  </a:lnTo>
                  <a:lnTo>
                    <a:pt x="1243" y="487"/>
                  </a:lnTo>
                  <a:lnTo>
                    <a:pt x="1243" y="633"/>
                  </a:lnTo>
                  <a:lnTo>
                    <a:pt x="1243" y="633"/>
                  </a:lnTo>
                  <a:lnTo>
                    <a:pt x="1243" y="755"/>
                  </a:lnTo>
                  <a:lnTo>
                    <a:pt x="1194" y="853"/>
                  </a:lnTo>
                  <a:lnTo>
                    <a:pt x="1146" y="974"/>
                  </a:lnTo>
                  <a:lnTo>
                    <a:pt x="1072" y="1072"/>
                  </a:lnTo>
                  <a:lnTo>
                    <a:pt x="975" y="1145"/>
                  </a:lnTo>
                  <a:lnTo>
                    <a:pt x="853" y="1194"/>
                  </a:lnTo>
                  <a:lnTo>
                    <a:pt x="756" y="1242"/>
                  </a:lnTo>
                  <a:lnTo>
                    <a:pt x="634" y="1242"/>
                  </a:lnTo>
                  <a:lnTo>
                    <a:pt x="634" y="1242"/>
                  </a:lnTo>
                  <a:lnTo>
                    <a:pt x="488" y="1242"/>
                  </a:lnTo>
                  <a:lnTo>
                    <a:pt x="390" y="1194"/>
                  </a:lnTo>
                  <a:lnTo>
                    <a:pt x="269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50" y="853"/>
                  </a:lnTo>
                  <a:lnTo>
                    <a:pt x="25" y="755"/>
                  </a:lnTo>
                  <a:lnTo>
                    <a:pt x="1" y="633"/>
                  </a:lnTo>
                  <a:lnTo>
                    <a:pt x="1" y="63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7" name="Shape 257"/>
            <p:cNvSpPr/>
            <p:nvPr/>
          </p:nvSpPr>
          <p:spPr>
            <a:xfrm>
              <a:off x="751000" y="2568275"/>
              <a:ext cx="54200" cy="53600"/>
            </a:xfrm>
            <a:custGeom>
              <a:pathLst>
                <a:path extrusionOk="0" fill="none" h="2144" w="2168">
                  <a:moveTo>
                    <a:pt x="1096" y="2144"/>
                  </a:moveTo>
                  <a:lnTo>
                    <a:pt x="1096" y="2144"/>
                  </a:lnTo>
                  <a:lnTo>
                    <a:pt x="877" y="2119"/>
                  </a:lnTo>
                  <a:lnTo>
                    <a:pt x="658" y="2071"/>
                  </a:lnTo>
                  <a:lnTo>
                    <a:pt x="487" y="1973"/>
                  </a:lnTo>
                  <a:lnTo>
                    <a:pt x="317" y="1827"/>
                  </a:lnTo>
                  <a:lnTo>
                    <a:pt x="195" y="1681"/>
                  </a:lnTo>
                  <a:lnTo>
                    <a:pt x="98" y="1486"/>
                  </a:lnTo>
                  <a:lnTo>
                    <a:pt x="25" y="1291"/>
                  </a:lnTo>
                  <a:lnTo>
                    <a:pt x="0" y="1072"/>
                  </a:lnTo>
                  <a:lnTo>
                    <a:pt x="0" y="1072"/>
                  </a:lnTo>
                  <a:lnTo>
                    <a:pt x="25" y="853"/>
                  </a:lnTo>
                  <a:lnTo>
                    <a:pt x="98" y="658"/>
                  </a:lnTo>
                  <a:lnTo>
                    <a:pt x="195" y="463"/>
                  </a:lnTo>
                  <a:lnTo>
                    <a:pt x="317" y="317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77" y="0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1315" y="0"/>
                  </a:lnTo>
                  <a:lnTo>
                    <a:pt x="1510" y="73"/>
                  </a:lnTo>
                  <a:lnTo>
                    <a:pt x="1681" y="171"/>
                  </a:lnTo>
                  <a:lnTo>
                    <a:pt x="1851" y="317"/>
                  </a:lnTo>
                  <a:lnTo>
                    <a:pt x="1973" y="463"/>
                  </a:lnTo>
                  <a:lnTo>
                    <a:pt x="2070" y="658"/>
                  </a:lnTo>
                  <a:lnTo>
                    <a:pt x="2144" y="853"/>
                  </a:lnTo>
                  <a:lnTo>
                    <a:pt x="2168" y="1072"/>
                  </a:lnTo>
                  <a:lnTo>
                    <a:pt x="2168" y="1072"/>
                  </a:lnTo>
                  <a:lnTo>
                    <a:pt x="2144" y="1291"/>
                  </a:lnTo>
                  <a:lnTo>
                    <a:pt x="2070" y="1486"/>
                  </a:lnTo>
                  <a:lnTo>
                    <a:pt x="1973" y="1681"/>
                  </a:lnTo>
                  <a:lnTo>
                    <a:pt x="1851" y="1827"/>
                  </a:lnTo>
                  <a:lnTo>
                    <a:pt x="1681" y="1973"/>
                  </a:lnTo>
                  <a:lnTo>
                    <a:pt x="1510" y="2071"/>
                  </a:lnTo>
                  <a:lnTo>
                    <a:pt x="1315" y="2119"/>
                  </a:lnTo>
                  <a:lnTo>
                    <a:pt x="1096" y="2144"/>
                  </a:lnTo>
                  <a:lnTo>
                    <a:pt x="1096" y="2144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8" name="Shape 258"/>
            <p:cNvSpPr/>
            <p:nvPr/>
          </p:nvSpPr>
          <p:spPr>
            <a:xfrm>
              <a:off x="769875" y="2662650"/>
              <a:ext cx="23775" cy="23775"/>
            </a:xfrm>
            <a:custGeom>
              <a:pathLst>
                <a:path extrusionOk="0" fill="none" h="951" w="951">
                  <a:moveTo>
                    <a:pt x="0" y="463"/>
                  </a:moveTo>
                  <a:lnTo>
                    <a:pt x="0" y="463"/>
                  </a:lnTo>
                  <a:lnTo>
                    <a:pt x="0" y="366"/>
                  </a:lnTo>
                  <a:lnTo>
                    <a:pt x="25" y="293"/>
                  </a:lnTo>
                  <a:lnTo>
                    <a:pt x="73" y="195"/>
                  </a:lnTo>
                  <a:lnTo>
                    <a:pt x="146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585" y="0"/>
                  </a:lnTo>
                  <a:lnTo>
                    <a:pt x="658" y="25"/>
                  </a:lnTo>
                  <a:lnTo>
                    <a:pt x="755" y="73"/>
                  </a:lnTo>
                  <a:lnTo>
                    <a:pt x="828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0" y="366"/>
                  </a:lnTo>
                  <a:lnTo>
                    <a:pt x="950" y="463"/>
                  </a:lnTo>
                  <a:lnTo>
                    <a:pt x="950" y="463"/>
                  </a:lnTo>
                  <a:lnTo>
                    <a:pt x="950" y="561"/>
                  </a:lnTo>
                  <a:lnTo>
                    <a:pt x="926" y="658"/>
                  </a:lnTo>
                  <a:lnTo>
                    <a:pt x="877" y="755"/>
                  </a:lnTo>
                  <a:lnTo>
                    <a:pt x="828" y="804"/>
                  </a:lnTo>
                  <a:lnTo>
                    <a:pt x="755" y="877"/>
                  </a:lnTo>
                  <a:lnTo>
                    <a:pt x="658" y="926"/>
                  </a:lnTo>
                  <a:lnTo>
                    <a:pt x="585" y="950"/>
                  </a:lnTo>
                  <a:lnTo>
                    <a:pt x="487" y="950"/>
                  </a:lnTo>
                  <a:lnTo>
                    <a:pt x="487" y="950"/>
                  </a:lnTo>
                  <a:lnTo>
                    <a:pt x="390" y="950"/>
                  </a:lnTo>
                  <a:lnTo>
                    <a:pt x="293" y="926"/>
                  </a:lnTo>
                  <a:lnTo>
                    <a:pt x="220" y="877"/>
                  </a:lnTo>
                  <a:lnTo>
                    <a:pt x="146" y="804"/>
                  </a:lnTo>
                  <a:lnTo>
                    <a:pt x="73" y="755"/>
                  </a:lnTo>
                  <a:lnTo>
                    <a:pt x="25" y="658"/>
                  </a:lnTo>
                  <a:lnTo>
                    <a:pt x="0" y="561"/>
                  </a:lnTo>
                  <a:lnTo>
                    <a:pt x="0" y="463"/>
                  </a:lnTo>
                  <a:lnTo>
                    <a:pt x="0" y="46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59" name="Shape 259"/>
            <p:cNvSpPr/>
            <p:nvPr/>
          </p:nvSpPr>
          <p:spPr>
            <a:xfrm>
              <a:off x="799700" y="2503125"/>
              <a:ext cx="24375" cy="23775"/>
            </a:xfrm>
            <a:custGeom>
              <a:pathLst>
                <a:path extrusionOk="0" fill="none" h="951" w="975">
                  <a:moveTo>
                    <a:pt x="1" y="463"/>
                  </a:moveTo>
                  <a:lnTo>
                    <a:pt x="1" y="463"/>
                  </a:lnTo>
                  <a:lnTo>
                    <a:pt x="25" y="366"/>
                  </a:lnTo>
                  <a:lnTo>
                    <a:pt x="49" y="293"/>
                  </a:lnTo>
                  <a:lnTo>
                    <a:pt x="98" y="195"/>
                  </a:lnTo>
                  <a:lnTo>
                    <a:pt x="147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585" y="0"/>
                  </a:lnTo>
                  <a:lnTo>
                    <a:pt x="683" y="25"/>
                  </a:lnTo>
                  <a:lnTo>
                    <a:pt x="756" y="73"/>
                  </a:lnTo>
                  <a:lnTo>
                    <a:pt x="829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1" y="366"/>
                  </a:lnTo>
                  <a:lnTo>
                    <a:pt x="975" y="463"/>
                  </a:lnTo>
                  <a:lnTo>
                    <a:pt x="975" y="463"/>
                  </a:lnTo>
                  <a:lnTo>
                    <a:pt x="951" y="561"/>
                  </a:lnTo>
                  <a:lnTo>
                    <a:pt x="926" y="658"/>
                  </a:lnTo>
                  <a:lnTo>
                    <a:pt x="877" y="731"/>
                  </a:lnTo>
                  <a:lnTo>
                    <a:pt x="829" y="804"/>
                  </a:lnTo>
                  <a:lnTo>
                    <a:pt x="756" y="877"/>
                  </a:lnTo>
                  <a:lnTo>
                    <a:pt x="683" y="902"/>
                  </a:lnTo>
                  <a:lnTo>
                    <a:pt x="585" y="950"/>
                  </a:lnTo>
                  <a:lnTo>
                    <a:pt x="488" y="950"/>
                  </a:lnTo>
                  <a:lnTo>
                    <a:pt x="488" y="950"/>
                  </a:lnTo>
                  <a:lnTo>
                    <a:pt x="390" y="950"/>
                  </a:lnTo>
                  <a:lnTo>
                    <a:pt x="293" y="902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31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1" y="463"/>
                  </a:lnTo>
                  <a:lnTo>
                    <a:pt x="1" y="463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0" name="Shape 260"/>
            <p:cNvSpPr/>
            <p:nvPr/>
          </p:nvSpPr>
          <p:spPr>
            <a:xfrm>
              <a:off x="766825" y="2388050"/>
              <a:ext cx="60925" cy="25"/>
            </a:xfrm>
            <a:custGeom>
              <a:pathLst>
                <a:path extrusionOk="0" fill="none" h="1" w="2437">
                  <a:moveTo>
                    <a:pt x="2436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61" name="Shape 261"/>
            <p:cNvSpPr/>
            <p:nvPr/>
          </p:nvSpPr>
          <p:spPr>
            <a:xfrm>
              <a:off x="769875" y="2456250"/>
              <a:ext cx="31075" cy="31075"/>
            </a:xfrm>
            <a:custGeom>
              <a:pathLst>
                <a:path extrusionOk="0" fill="none" h="1243" w="1243">
                  <a:moveTo>
                    <a:pt x="0" y="633"/>
                  </a:moveTo>
                  <a:lnTo>
                    <a:pt x="0" y="633"/>
                  </a:lnTo>
                  <a:lnTo>
                    <a:pt x="0" y="512"/>
                  </a:lnTo>
                  <a:lnTo>
                    <a:pt x="49" y="390"/>
                  </a:lnTo>
                  <a:lnTo>
                    <a:pt x="98" y="268"/>
                  </a:lnTo>
                  <a:lnTo>
                    <a:pt x="171" y="195"/>
                  </a:lnTo>
                  <a:lnTo>
                    <a:pt x="268" y="122"/>
                  </a:lnTo>
                  <a:lnTo>
                    <a:pt x="366" y="49"/>
                  </a:lnTo>
                  <a:lnTo>
                    <a:pt x="487" y="24"/>
                  </a:lnTo>
                  <a:lnTo>
                    <a:pt x="609" y="0"/>
                  </a:lnTo>
                  <a:lnTo>
                    <a:pt x="609" y="0"/>
                  </a:lnTo>
                  <a:lnTo>
                    <a:pt x="731" y="24"/>
                  </a:lnTo>
                  <a:lnTo>
                    <a:pt x="853" y="49"/>
                  </a:lnTo>
                  <a:lnTo>
                    <a:pt x="975" y="122"/>
                  </a:lnTo>
                  <a:lnTo>
                    <a:pt x="1048" y="195"/>
                  </a:lnTo>
                  <a:lnTo>
                    <a:pt x="1145" y="268"/>
                  </a:lnTo>
                  <a:lnTo>
                    <a:pt x="1194" y="390"/>
                  </a:lnTo>
                  <a:lnTo>
                    <a:pt x="1218" y="512"/>
                  </a:lnTo>
                  <a:lnTo>
                    <a:pt x="1242" y="633"/>
                  </a:lnTo>
                  <a:lnTo>
                    <a:pt x="1242" y="633"/>
                  </a:lnTo>
                  <a:lnTo>
                    <a:pt x="1218" y="755"/>
                  </a:lnTo>
                  <a:lnTo>
                    <a:pt x="1194" y="877"/>
                  </a:lnTo>
                  <a:lnTo>
                    <a:pt x="1145" y="974"/>
                  </a:lnTo>
                  <a:lnTo>
                    <a:pt x="1048" y="1072"/>
                  </a:lnTo>
                  <a:lnTo>
                    <a:pt x="975" y="1145"/>
                  </a:lnTo>
                  <a:lnTo>
                    <a:pt x="853" y="1193"/>
                  </a:lnTo>
                  <a:lnTo>
                    <a:pt x="731" y="1242"/>
                  </a:lnTo>
                  <a:lnTo>
                    <a:pt x="609" y="1242"/>
                  </a:lnTo>
                  <a:lnTo>
                    <a:pt x="609" y="1242"/>
                  </a:lnTo>
                  <a:lnTo>
                    <a:pt x="487" y="1242"/>
                  </a:lnTo>
                  <a:lnTo>
                    <a:pt x="366" y="1193"/>
                  </a:lnTo>
                  <a:lnTo>
                    <a:pt x="268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49" y="877"/>
                  </a:lnTo>
                  <a:lnTo>
                    <a:pt x="0" y="755"/>
                  </a:lnTo>
                  <a:lnTo>
                    <a:pt x="0" y="633"/>
                  </a:lnTo>
                  <a:lnTo>
                    <a:pt x="0" y="633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chemeClr val="dk1"/>
                </a:solidFill>
              </a:rPr>
              <a:t>Оценка через хи-квадрат Пирсона.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500"/>
          </a:p>
        </p:txBody>
      </p:sp>
      <p:graphicFrame>
        <p:nvGraphicFramePr>
          <p:cNvPr id="267" name="Shape 267"/>
          <p:cNvGraphicFramePr/>
          <p:nvPr/>
        </p:nvGraphicFramePr>
        <p:xfrm>
          <a:off x="1157775" y="15210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{7D3437A5-F77C-4FF0-A0A4-CCD47BD3DBEB}</a:tableStyleId>
              </a:tblPr>
              <a:tblGrid>
                <a:gridCol w="2235175"/>
                <a:gridCol w="2365275"/>
                <a:gridCol w="2515825"/>
              </a:tblGrid>
              <a:tr h="638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0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latin typeface="Lora"/>
                          <a:ea typeface="Lora"/>
                          <a:cs typeface="Lora"/>
                          <a:sym typeface="Lora"/>
                        </a:rPr>
                        <a:t>Фактор выражен</a:t>
                      </a:r>
                    </a:p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latin typeface="Lora"/>
                          <a:ea typeface="Lora"/>
                          <a:cs typeface="Lora"/>
                          <a:sym typeface="Lora"/>
                        </a:rPr>
                        <a:t>(доля)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latin typeface="Lora"/>
                          <a:ea typeface="Lora"/>
                          <a:cs typeface="Lora"/>
                          <a:sym typeface="Lora"/>
                        </a:rPr>
                        <a:t>Фактор не выражен (доля)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38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latin typeface="Lora"/>
                          <a:ea typeface="Lora"/>
                          <a:cs typeface="Lora"/>
                          <a:sym typeface="Lora"/>
                        </a:rPr>
                        <a:t>Успешных всего</a:t>
                      </a: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gridSpan="2"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i="1" lang="en" sz="2000">
                          <a:latin typeface="Lora"/>
                          <a:ea typeface="Lora"/>
                          <a:cs typeface="Lora"/>
                          <a:sym typeface="Lora"/>
                        </a:rPr>
                        <a:t>Ожидаемое</a:t>
                      </a:r>
                      <a:r>
                        <a:rPr lang="en" sz="2000">
                          <a:latin typeface="Lora"/>
                          <a:ea typeface="Lora"/>
                          <a:cs typeface="Lora"/>
                          <a:sym typeface="Lora"/>
                        </a:rPr>
                        <a:t> число успешных страниц с выраженным и не выраженным фактором: общее количество*долю</a:t>
                      </a: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 hMerge="1"/>
              </a:tr>
            </a:tbl>
          </a:graphicData>
        </a:graphic>
      </p:graphicFrame>
      <p:grpSp>
        <p:nvGrpSpPr>
          <p:cNvPr id="268" name="Shape 268"/>
          <p:cNvGrpSpPr/>
          <p:nvPr/>
        </p:nvGrpSpPr>
        <p:grpSpPr>
          <a:xfrm>
            <a:off x="881589" y="978602"/>
            <a:ext cx="276194" cy="276089"/>
            <a:chOff x="616425" y="2329600"/>
            <a:chExt cx="361700" cy="388475"/>
          </a:xfrm>
        </p:grpSpPr>
        <p:sp>
          <p:nvSpPr>
            <p:cNvPr id="269" name="Shape 269"/>
            <p:cNvSpPr/>
            <p:nvPr/>
          </p:nvSpPr>
          <p:spPr>
            <a:xfrm>
              <a:off x="616425" y="2329600"/>
              <a:ext cx="361700" cy="388475"/>
            </a:xfrm>
            <a:custGeom>
              <a:pathLst>
                <a:path extrusionOk="0" fill="none" h="15539" w="14468">
                  <a:moveTo>
                    <a:pt x="14273" y="13030"/>
                  </a:moveTo>
                  <a:lnTo>
                    <a:pt x="9621" y="6479"/>
                  </a:lnTo>
                  <a:lnTo>
                    <a:pt x="9621" y="2338"/>
                  </a:lnTo>
                  <a:lnTo>
                    <a:pt x="10303" y="1656"/>
                  </a:lnTo>
                  <a:lnTo>
                    <a:pt x="10303" y="1656"/>
                  </a:lnTo>
                  <a:lnTo>
                    <a:pt x="10400" y="1559"/>
                  </a:lnTo>
                  <a:lnTo>
                    <a:pt x="10474" y="1437"/>
                  </a:lnTo>
                  <a:lnTo>
                    <a:pt x="10522" y="1291"/>
                  </a:lnTo>
                  <a:lnTo>
                    <a:pt x="10571" y="1169"/>
                  </a:lnTo>
                  <a:lnTo>
                    <a:pt x="10571" y="1023"/>
                  </a:lnTo>
                  <a:lnTo>
                    <a:pt x="10571" y="877"/>
                  </a:lnTo>
                  <a:lnTo>
                    <a:pt x="10547" y="731"/>
                  </a:lnTo>
                  <a:lnTo>
                    <a:pt x="10498" y="609"/>
                  </a:lnTo>
                  <a:lnTo>
                    <a:pt x="10498" y="609"/>
                  </a:lnTo>
                  <a:lnTo>
                    <a:pt x="10449" y="463"/>
                  </a:lnTo>
                  <a:lnTo>
                    <a:pt x="10352" y="366"/>
                  </a:lnTo>
                  <a:lnTo>
                    <a:pt x="10254" y="244"/>
                  </a:lnTo>
                  <a:lnTo>
                    <a:pt x="10157" y="171"/>
                  </a:lnTo>
                  <a:lnTo>
                    <a:pt x="10035" y="98"/>
                  </a:lnTo>
                  <a:lnTo>
                    <a:pt x="9889" y="49"/>
                  </a:lnTo>
                  <a:lnTo>
                    <a:pt x="9767" y="25"/>
                  </a:lnTo>
                  <a:lnTo>
                    <a:pt x="9621" y="0"/>
                  </a:lnTo>
                  <a:lnTo>
                    <a:pt x="4848" y="0"/>
                  </a:lnTo>
                  <a:lnTo>
                    <a:pt x="4848" y="0"/>
                  </a:lnTo>
                  <a:lnTo>
                    <a:pt x="4701" y="25"/>
                  </a:lnTo>
                  <a:lnTo>
                    <a:pt x="4580" y="49"/>
                  </a:lnTo>
                  <a:lnTo>
                    <a:pt x="4433" y="98"/>
                  </a:lnTo>
                  <a:lnTo>
                    <a:pt x="4312" y="171"/>
                  </a:lnTo>
                  <a:lnTo>
                    <a:pt x="4214" y="244"/>
                  </a:lnTo>
                  <a:lnTo>
                    <a:pt x="4117" y="366"/>
                  </a:lnTo>
                  <a:lnTo>
                    <a:pt x="4019" y="463"/>
                  </a:lnTo>
                  <a:lnTo>
                    <a:pt x="3971" y="609"/>
                  </a:lnTo>
                  <a:lnTo>
                    <a:pt x="3971" y="609"/>
                  </a:lnTo>
                  <a:lnTo>
                    <a:pt x="3922" y="731"/>
                  </a:lnTo>
                  <a:lnTo>
                    <a:pt x="3898" y="877"/>
                  </a:lnTo>
                  <a:lnTo>
                    <a:pt x="3898" y="1023"/>
                  </a:lnTo>
                  <a:lnTo>
                    <a:pt x="3898" y="1169"/>
                  </a:lnTo>
                  <a:lnTo>
                    <a:pt x="3946" y="1291"/>
                  </a:lnTo>
                  <a:lnTo>
                    <a:pt x="3995" y="1437"/>
                  </a:lnTo>
                  <a:lnTo>
                    <a:pt x="4068" y="1559"/>
                  </a:lnTo>
                  <a:lnTo>
                    <a:pt x="4166" y="1656"/>
                  </a:lnTo>
                  <a:lnTo>
                    <a:pt x="4848" y="2338"/>
                  </a:lnTo>
                  <a:lnTo>
                    <a:pt x="4848" y="6479"/>
                  </a:lnTo>
                  <a:lnTo>
                    <a:pt x="196" y="13030"/>
                  </a:lnTo>
                  <a:lnTo>
                    <a:pt x="196" y="13030"/>
                  </a:lnTo>
                  <a:lnTo>
                    <a:pt x="123" y="13152"/>
                  </a:lnTo>
                  <a:lnTo>
                    <a:pt x="50" y="13274"/>
                  </a:lnTo>
                  <a:lnTo>
                    <a:pt x="25" y="13395"/>
                  </a:lnTo>
                  <a:lnTo>
                    <a:pt x="1" y="13517"/>
                  </a:lnTo>
                  <a:lnTo>
                    <a:pt x="1" y="13639"/>
                  </a:lnTo>
                  <a:lnTo>
                    <a:pt x="25" y="13785"/>
                  </a:lnTo>
                  <a:lnTo>
                    <a:pt x="50" y="13907"/>
                  </a:lnTo>
                  <a:lnTo>
                    <a:pt x="98" y="14029"/>
                  </a:lnTo>
                  <a:lnTo>
                    <a:pt x="585" y="15003"/>
                  </a:lnTo>
                  <a:lnTo>
                    <a:pt x="585" y="15003"/>
                  </a:lnTo>
                  <a:lnTo>
                    <a:pt x="658" y="15125"/>
                  </a:lnTo>
                  <a:lnTo>
                    <a:pt x="756" y="15222"/>
                  </a:lnTo>
                  <a:lnTo>
                    <a:pt x="829" y="15320"/>
                  </a:lnTo>
                  <a:lnTo>
                    <a:pt x="951" y="15393"/>
                  </a:lnTo>
                  <a:lnTo>
                    <a:pt x="1073" y="15441"/>
                  </a:lnTo>
                  <a:lnTo>
                    <a:pt x="1194" y="15490"/>
                  </a:lnTo>
                  <a:lnTo>
                    <a:pt x="1316" y="15539"/>
                  </a:lnTo>
                  <a:lnTo>
                    <a:pt x="1462" y="15539"/>
                  </a:lnTo>
                  <a:lnTo>
                    <a:pt x="13006" y="15539"/>
                  </a:lnTo>
                  <a:lnTo>
                    <a:pt x="13006" y="15539"/>
                  </a:lnTo>
                  <a:lnTo>
                    <a:pt x="13153" y="15539"/>
                  </a:lnTo>
                  <a:lnTo>
                    <a:pt x="13274" y="15490"/>
                  </a:lnTo>
                  <a:lnTo>
                    <a:pt x="13396" y="15441"/>
                  </a:lnTo>
                  <a:lnTo>
                    <a:pt x="13518" y="15393"/>
                  </a:lnTo>
                  <a:lnTo>
                    <a:pt x="13640" y="15320"/>
                  </a:lnTo>
                  <a:lnTo>
                    <a:pt x="13713" y="15222"/>
                  </a:lnTo>
                  <a:lnTo>
                    <a:pt x="13810" y="15125"/>
                  </a:lnTo>
                  <a:lnTo>
                    <a:pt x="13883" y="15003"/>
                  </a:lnTo>
                  <a:lnTo>
                    <a:pt x="14370" y="14029"/>
                  </a:lnTo>
                  <a:lnTo>
                    <a:pt x="14370" y="14029"/>
                  </a:lnTo>
                  <a:lnTo>
                    <a:pt x="14419" y="13907"/>
                  </a:lnTo>
                  <a:lnTo>
                    <a:pt x="14443" y="13785"/>
                  </a:lnTo>
                  <a:lnTo>
                    <a:pt x="14468" y="13639"/>
                  </a:lnTo>
                  <a:lnTo>
                    <a:pt x="14468" y="13517"/>
                  </a:lnTo>
                  <a:lnTo>
                    <a:pt x="14443" y="13395"/>
                  </a:lnTo>
                  <a:lnTo>
                    <a:pt x="14419" y="13274"/>
                  </a:lnTo>
                  <a:lnTo>
                    <a:pt x="14346" y="13152"/>
                  </a:lnTo>
                  <a:lnTo>
                    <a:pt x="14273" y="13030"/>
                  </a:lnTo>
                  <a:lnTo>
                    <a:pt x="14273" y="1303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0" name="Shape 270"/>
            <p:cNvSpPr/>
            <p:nvPr/>
          </p:nvSpPr>
          <p:spPr>
            <a:xfrm>
              <a:off x="704725" y="2545750"/>
              <a:ext cx="185125" cy="25"/>
            </a:xfrm>
            <a:custGeom>
              <a:pathLst>
                <a:path extrusionOk="0" fill="none" h="1" w="7405">
                  <a:moveTo>
                    <a:pt x="7404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1" name="Shape 271"/>
            <p:cNvSpPr/>
            <p:nvPr/>
          </p:nvSpPr>
          <p:spPr>
            <a:xfrm>
              <a:off x="811875" y="2626125"/>
              <a:ext cx="31075" cy="31075"/>
            </a:xfrm>
            <a:custGeom>
              <a:pathLst>
                <a:path extrusionOk="0" fill="none" h="1243" w="1243">
                  <a:moveTo>
                    <a:pt x="1" y="633"/>
                  </a:moveTo>
                  <a:lnTo>
                    <a:pt x="1" y="633"/>
                  </a:lnTo>
                  <a:lnTo>
                    <a:pt x="25" y="487"/>
                  </a:lnTo>
                  <a:lnTo>
                    <a:pt x="50" y="390"/>
                  </a:lnTo>
                  <a:lnTo>
                    <a:pt x="98" y="268"/>
                  </a:lnTo>
                  <a:lnTo>
                    <a:pt x="171" y="171"/>
                  </a:lnTo>
                  <a:lnTo>
                    <a:pt x="269" y="98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634" y="0"/>
                  </a:lnTo>
                  <a:lnTo>
                    <a:pt x="634" y="0"/>
                  </a:lnTo>
                  <a:lnTo>
                    <a:pt x="756" y="24"/>
                  </a:lnTo>
                  <a:lnTo>
                    <a:pt x="853" y="49"/>
                  </a:lnTo>
                  <a:lnTo>
                    <a:pt x="975" y="98"/>
                  </a:lnTo>
                  <a:lnTo>
                    <a:pt x="1072" y="171"/>
                  </a:lnTo>
                  <a:lnTo>
                    <a:pt x="1146" y="268"/>
                  </a:lnTo>
                  <a:lnTo>
                    <a:pt x="1194" y="390"/>
                  </a:lnTo>
                  <a:lnTo>
                    <a:pt x="1243" y="487"/>
                  </a:lnTo>
                  <a:lnTo>
                    <a:pt x="1243" y="633"/>
                  </a:lnTo>
                  <a:lnTo>
                    <a:pt x="1243" y="633"/>
                  </a:lnTo>
                  <a:lnTo>
                    <a:pt x="1243" y="755"/>
                  </a:lnTo>
                  <a:lnTo>
                    <a:pt x="1194" y="853"/>
                  </a:lnTo>
                  <a:lnTo>
                    <a:pt x="1146" y="974"/>
                  </a:lnTo>
                  <a:lnTo>
                    <a:pt x="1072" y="1072"/>
                  </a:lnTo>
                  <a:lnTo>
                    <a:pt x="975" y="1145"/>
                  </a:lnTo>
                  <a:lnTo>
                    <a:pt x="853" y="1194"/>
                  </a:lnTo>
                  <a:lnTo>
                    <a:pt x="756" y="1242"/>
                  </a:lnTo>
                  <a:lnTo>
                    <a:pt x="634" y="1242"/>
                  </a:lnTo>
                  <a:lnTo>
                    <a:pt x="634" y="1242"/>
                  </a:lnTo>
                  <a:lnTo>
                    <a:pt x="488" y="1242"/>
                  </a:lnTo>
                  <a:lnTo>
                    <a:pt x="390" y="1194"/>
                  </a:lnTo>
                  <a:lnTo>
                    <a:pt x="269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50" y="853"/>
                  </a:lnTo>
                  <a:lnTo>
                    <a:pt x="25" y="755"/>
                  </a:lnTo>
                  <a:lnTo>
                    <a:pt x="1" y="633"/>
                  </a:lnTo>
                  <a:lnTo>
                    <a:pt x="1" y="63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2" name="Shape 272"/>
            <p:cNvSpPr/>
            <p:nvPr/>
          </p:nvSpPr>
          <p:spPr>
            <a:xfrm>
              <a:off x="751000" y="2568275"/>
              <a:ext cx="54200" cy="53600"/>
            </a:xfrm>
            <a:custGeom>
              <a:pathLst>
                <a:path extrusionOk="0" fill="none" h="2144" w="2168">
                  <a:moveTo>
                    <a:pt x="1096" y="2144"/>
                  </a:moveTo>
                  <a:lnTo>
                    <a:pt x="1096" y="2144"/>
                  </a:lnTo>
                  <a:lnTo>
                    <a:pt x="877" y="2119"/>
                  </a:lnTo>
                  <a:lnTo>
                    <a:pt x="658" y="2071"/>
                  </a:lnTo>
                  <a:lnTo>
                    <a:pt x="487" y="1973"/>
                  </a:lnTo>
                  <a:lnTo>
                    <a:pt x="317" y="1827"/>
                  </a:lnTo>
                  <a:lnTo>
                    <a:pt x="195" y="1681"/>
                  </a:lnTo>
                  <a:lnTo>
                    <a:pt x="98" y="1486"/>
                  </a:lnTo>
                  <a:lnTo>
                    <a:pt x="25" y="1291"/>
                  </a:lnTo>
                  <a:lnTo>
                    <a:pt x="0" y="1072"/>
                  </a:lnTo>
                  <a:lnTo>
                    <a:pt x="0" y="1072"/>
                  </a:lnTo>
                  <a:lnTo>
                    <a:pt x="25" y="853"/>
                  </a:lnTo>
                  <a:lnTo>
                    <a:pt x="98" y="658"/>
                  </a:lnTo>
                  <a:lnTo>
                    <a:pt x="195" y="463"/>
                  </a:lnTo>
                  <a:lnTo>
                    <a:pt x="317" y="317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77" y="0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1315" y="0"/>
                  </a:lnTo>
                  <a:lnTo>
                    <a:pt x="1510" y="73"/>
                  </a:lnTo>
                  <a:lnTo>
                    <a:pt x="1681" y="171"/>
                  </a:lnTo>
                  <a:lnTo>
                    <a:pt x="1851" y="317"/>
                  </a:lnTo>
                  <a:lnTo>
                    <a:pt x="1973" y="463"/>
                  </a:lnTo>
                  <a:lnTo>
                    <a:pt x="2070" y="658"/>
                  </a:lnTo>
                  <a:lnTo>
                    <a:pt x="2144" y="853"/>
                  </a:lnTo>
                  <a:lnTo>
                    <a:pt x="2168" y="1072"/>
                  </a:lnTo>
                  <a:lnTo>
                    <a:pt x="2168" y="1072"/>
                  </a:lnTo>
                  <a:lnTo>
                    <a:pt x="2144" y="1291"/>
                  </a:lnTo>
                  <a:lnTo>
                    <a:pt x="2070" y="1486"/>
                  </a:lnTo>
                  <a:lnTo>
                    <a:pt x="1973" y="1681"/>
                  </a:lnTo>
                  <a:lnTo>
                    <a:pt x="1851" y="1827"/>
                  </a:lnTo>
                  <a:lnTo>
                    <a:pt x="1681" y="1973"/>
                  </a:lnTo>
                  <a:lnTo>
                    <a:pt x="1510" y="2071"/>
                  </a:lnTo>
                  <a:lnTo>
                    <a:pt x="1315" y="2119"/>
                  </a:lnTo>
                  <a:lnTo>
                    <a:pt x="1096" y="2144"/>
                  </a:lnTo>
                  <a:lnTo>
                    <a:pt x="1096" y="2144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3" name="Shape 273"/>
            <p:cNvSpPr/>
            <p:nvPr/>
          </p:nvSpPr>
          <p:spPr>
            <a:xfrm>
              <a:off x="769875" y="2662650"/>
              <a:ext cx="23775" cy="23775"/>
            </a:xfrm>
            <a:custGeom>
              <a:pathLst>
                <a:path extrusionOk="0" fill="none" h="951" w="951">
                  <a:moveTo>
                    <a:pt x="0" y="463"/>
                  </a:moveTo>
                  <a:lnTo>
                    <a:pt x="0" y="463"/>
                  </a:lnTo>
                  <a:lnTo>
                    <a:pt x="0" y="366"/>
                  </a:lnTo>
                  <a:lnTo>
                    <a:pt x="25" y="293"/>
                  </a:lnTo>
                  <a:lnTo>
                    <a:pt x="73" y="195"/>
                  </a:lnTo>
                  <a:lnTo>
                    <a:pt x="146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585" y="0"/>
                  </a:lnTo>
                  <a:lnTo>
                    <a:pt x="658" y="25"/>
                  </a:lnTo>
                  <a:lnTo>
                    <a:pt x="755" y="73"/>
                  </a:lnTo>
                  <a:lnTo>
                    <a:pt x="828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0" y="366"/>
                  </a:lnTo>
                  <a:lnTo>
                    <a:pt x="950" y="463"/>
                  </a:lnTo>
                  <a:lnTo>
                    <a:pt x="950" y="463"/>
                  </a:lnTo>
                  <a:lnTo>
                    <a:pt x="950" y="561"/>
                  </a:lnTo>
                  <a:lnTo>
                    <a:pt x="926" y="658"/>
                  </a:lnTo>
                  <a:lnTo>
                    <a:pt x="877" y="755"/>
                  </a:lnTo>
                  <a:lnTo>
                    <a:pt x="828" y="804"/>
                  </a:lnTo>
                  <a:lnTo>
                    <a:pt x="755" y="877"/>
                  </a:lnTo>
                  <a:lnTo>
                    <a:pt x="658" y="926"/>
                  </a:lnTo>
                  <a:lnTo>
                    <a:pt x="585" y="950"/>
                  </a:lnTo>
                  <a:lnTo>
                    <a:pt x="487" y="950"/>
                  </a:lnTo>
                  <a:lnTo>
                    <a:pt x="487" y="950"/>
                  </a:lnTo>
                  <a:lnTo>
                    <a:pt x="390" y="950"/>
                  </a:lnTo>
                  <a:lnTo>
                    <a:pt x="293" y="926"/>
                  </a:lnTo>
                  <a:lnTo>
                    <a:pt x="220" y="877"/>
                  </a:lnTo>
                  <a:lnTo>
                    <a:pt x="146" y="804"/>
                  </a:lnTo>
                  <a:lnTo>
                    <a:pt x="73" y="755"/>
                  </a:lnTo>
                  <a:lnTo>
                    <a:pt x="25" y="658"/>
                  </a:lnTo>
                  <a:lnTo>
                    <a:pt x="0" y="561"/>
                  </a:lnTo>
                  <a:lnTo>
                    <a:pt x="0" y="463"/>
                  </a:lnTo>
                  <a:lnTo>
                    <a:pt x="0" y="46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4" name="Shape 274"/>
            <p:cNvSpPr/>
            <p:nvPr/>
          </p:nvSpPr>
          <p:spPr>
            <a:xfrm>
              <a:off x="799700" y="2503125"/>
              <a:ext cx="24375" cy="23775"/>
            </a:xfrm>
            <a:custGeom>
              <a:pathLst>
                <a:path extrusionOk="0" fill="none" h="951" w="975">
                  <a:moveTo>
                    <a:pt x="1" y="463"/>
                  </a:moveTo>
                  <a:lnTo>
                    <a:pt x="1" y="463"/>
                  </a:lnTo>
                  <a:lnTo>
                    <a:pt x="25" y="366"/>
                  </a:lnTo>
                  <a:lnTo>
                    <a:pt x="49" y="293"/>
                  </a:lnTo>
                  <a:lnTo>
                    <a:pt x="98" y="195"/>
                  </a:lnTo>
                  <a:lnTo>
                    <a:pt x="147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585" y="0"/>
                  </a:lnTo>
                  <a:lnTo>
                    <a:pt x="683" y="25"/>
                  </a:lnTo>
                  <a:lnTo>
                    <a:pt x="756" y="73"/>
                  </a:lnTo>
                  <a:lnTo>
                    <a:pt x="829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1" y="366"/>
                  </a:lnTo>
                  <a:lnTo>
                    <a:pt x="975" y="463"/>
                  </a:lnTo>
                  <a:lnTo>
                    <a:pt x="975" y="463"/>
                  </a:lnTo>
                  <a:lnTo>
                    <a:pt x="951" y="561"/>
                  </a:lnTo>
                  <a:lnTo>
                    <a:pt x="926" y="658"/>
                  </a:lnTo>
                  <a:lnTo>
                    <a:pt x="877" y="731"/>
                  </a:lnTo>
                  <a:lnTo>
                    <a:pt x="829" y="804"/>
                  </a:lnTo>
                  <a:lnTo>
                    <a:pt x="756" y="877"/>
                  </a:lnTo>
                  <a:lnTo>
                    <a:pt x="683" y="902"/>
                  </a:lnTo>
                  <a:lnTo>
                    <a:pt x="585" y="950"/>
                  </a:lnTo>
                  <a:lnTo>
                    <a:pt x="488" y="950"/>
                  </a:lnTo>
                  <a:lnTo>
                    <a:pt x="488" y="950"/>
                  </a:lnTo>
                  <a:lnTo>
                    <a:pt x="390" y="950"/>
                  </a:lnTo>
                  <a:lnTo>
                    <a:pt x="293" y="902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31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1" y="463"/>
                  </a:lnTo>
                  <a:lnTo>
                    <a:pt x="1" y="463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5" name="Shape 275"/>
            <p:cNvSpPr/>
            <p:nvPr/>
          </p:nvSpPr>
          <p:spPr>
            <a:xfrm>
              <a:off x="766825" y="2388050"/>
              <a:ext cx="60925" cy="25"/>
            </a:xfrm>
            <a:custGeom>
              <a:pathLst>
                <a:path extrusionOk="0" fill="none" h="1" w="2437">
                  <a:moveTo>
                    <a:pt x="2436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6" name="Shape 276"/>
            <p:cNvSpPr/>
            <p:nvPr/>
          </p:nvSpPr>
          <p:spPr>
            <a:xfrm>
              <a:off x="769875" y="2456250"/>
              <a:ext cx="31075" cy="31075"/>
            </a:xfrm>
            <a:custGeom>
              <a:pathLst>
                <a:path extrusionOk="0" fill="none" h="1243" w="1243">
                  <a:moveTo>
                    <a:pt x="0" y="633"/>
                  </a:moveTo>
                  <a:lnTo>
                    <a:pt x="0" y="633"/>
                  </a:lnTo>
                  <a:lnTo>
                    <a:pt x="0" y="512"/>
                  </a:lnTo>
                  <a:lnTo>
                    <a:pt x="49" y="390"/>
                  </a:lnTo>
                  <a:lnTo>
                    <a:pt x="98" y="268"/>
                  </a:lnTo>
                  <a:lnTo>
                    <a:pt x="171" y="195"/>
                  </a:lnTo>
                  <a:lnTo>
                    <a:pt x="268" y="122"/>
                  </a:lnTo>
                  <a:lnTo>
                    <a:pt x="366" y="49"/>
                  </a:lnTo>
                  <a:lnTo>
                    <a:pt x="487" y="24"/>
                  </a:lnTo>
                  <a:lnTo>
                    <a:pt x="609" y="0"/>
                  </a:lnTo>
                  <a:lnTo>
                    <a:pt x="609" y="0"/>
                  </a:lnTo>
                  <a:lnTo>
                    <a:pt x="731" y="24"/>
                  </a:lnTo>
                  <a:lnTo>
                    <a:pt x="853" y="49"/>
                  </a:lnTo>
                  <a:lnTo>
                    <a:pt x="975" y="122"/>
                  </a:lnTo>
                  <a:lnTo>
                    <a:pt x="1048" y="195"/>
                  </a:lnTo>
                  <a:lnTo>
                    <a:pt x="1145" y="268"/>
                  </a:lnTo>
                  <a:lnTo>
                    <a:pt x="1194" y="390"/>
                  </a:lnTo>
                  <a:lnTo>
                    <a:pt x="1218" y="512"/>
                  </a:lnTo>
                  <a:lnTo>
                    <a:pt x="1242" y="633"/>
                  </a:lnTo>
                  <a:lnTo>
                    <a:pt x="1242" y="633"/>
                  </a:lnTo>
                  <a:lnTo>
                    <a:pt x="1218" y="755"/>
                  </a:lnTo>
                  <a:lnTo>
                    <a:pt x="1194" y="877"/>
                  </a:lnTo>
                  <a:lnTo>
                    <a:pt x="1145" y="974"/>
                  </a:lnTo>
                  <a:lnTo>
                    <a:pt x="1048" y="1072"/>
                  </a:lnTo>
                  <a:lnTo>
                    <a:pt x="975" y="1145"/>
                  </a:lnTo>
                  <a:lnTo>
                    <a:pt x="853" y="1193"/>
                  </a:lnTo>
                  <a:lnTo>
                    <a:pt x="731" y="1242"/>
                  </a:lnTo>
                  <a:lnTo>
                    <a:pt x="609" y="1242"/>
                  </a:lnTo>
                  <a:lnTo>
                    <a:pt x="609" y="1242"/>
                  </a:lnTo>
                  <a:lnTo>
                    <a:pt x="487" y="1242"/>
                  </a:lnTo>
                  <a:lnTo>
                    <a:pt x="366" y="1193"/>
                  </a:lnTo>
                  <a:lnTo>
                    <a:pt x="268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49" y="877"/>
                  </a:lnTo>
                  <a:lnTo>
                    <a:pt x="0" y="755"/>
                  </a:lnTo>
                  <a:lnTo>
                    <a:pt x="0" y="633"/>
                  </a:lnTo>
                  <a:lnTo>
                    <a:pt x="0" y="633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77" name="Shape 277"/>
          <p:cNvSpPr txBox="1"/>
          <p:nvPr/>
        </p:nvSpPr>
        <p:spPr>
          <a:xfrm>
            <a:off x="449248" y="3522200"/>
            <a:ext cx="8245500" cy="98730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lvl="0" rtl="0" algn="ctr">
              <a:lnSpc>
                <a:spcPct val="90000"/>
              </a:lnSpc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/>
              <a:t>Проверка методики: дубли title</a:t>
            </a:r>
          </a:p>
        </p:txBody>
      </p:sp>
      <p:sp>
        <p:nvSpPr>
          <p:cNvPr id="283" name="Shape 283"/>
          <p:cNvSpPr txBox="1"/>
          <p:nvPr>
            <p:ph idx="1" type="body"/>
          </p:nvPr>
        </p:nvSpPr>
        <p:spPr>
          <a:xfrm>
            <a:off x="1266975" y="1540275"/>
            <a:ext cx="7219800" cy="801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Основная выборка: 1200 000 url, 2300 сайтов</a:t>
            </a:r>
          </a:p>
        </p:txBody>
      </p:sp>
      <p:graphicFrame>
        <p:nvGraphicFramePr>
          <p:cNvPr id="284" name="Shape 284"/>
          <p:cNvGraphicFramePr/>
          <p:nvPr/>
        </p:nvGraphicFramePr>
        <p:xfrm>
          <a:off x="1227975" y="218025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{7D3437A5-F77C-4FF0-A0A4-CCD47BD3DBEB}</a:tableStyleId>
              </a:tblPr>
              <a:tblGrid>
                <a:gridCol w="2974250"/>
                <a:gridCol w="1985750"/>
                <a:gridCol w="2156275"/>
              </a:tblGrid>
              <a:tr h="638450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3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Lora"/>
                          <a:ea typeface="Lora"/>
                          <a:cs typeface="Lora"/>
                          <a:sym typeface="Lora"/>
                        </a:rPr>
                        <a:t>Успешные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Lora"/>
                          <a:ea typeface="Lora"/>
                          <a:cs typeface="Lora"/>
                          <a:sym typeface="Lora"/>
                        </a:rPr>
                        <a:t>Отстающие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384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Google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Чаще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Реже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6384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Яндекс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Чаще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Чаще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sp>
        <p:nvSpPr>
          <p:cNvPr id="285" name="Shape 285"/>
          <p:cNvSpPr txBox="1"/>
          <p:nvPr/>
        </p:nvSpPr>
        <p:spPr>
          <a:xfrm>
            <a:off x="1381275" y="4148700"/>
            <a:ext cx="6809700" cy="6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600"/>
              </a:spcBef>
              <a:spcAft>
                <a:spcPts val="10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Что-то здесь не так!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286" name="Shape 286"/>
          <p:cNvGrpSpPr/>
          <p:nvPr/>
        </p:nvGrpSpPr>
        <p:grpSpPr>
          <a:xfrm>
            <a:off x="881589" y="978602"/>
            <a:ext cx="276194" cy="276089"/>
            <a:chOff x="616425" y="2329600"/>
            <a:chExt cx="361700" cy="388475"/>
          </a:xfrm>
        </p:grpSpPr>
        <p:sp>
          <p:nvSpPr>
            <p:cNvPr id="287" name="Shape 287"/>
            <p:cNvSpPr/>
            <p:nvPr/>
          </p:nvSpPr>
          <p:spPr>
            <a:xfrm>
              <a:off x="616425" y="2329600"/>
              <a:ext cx="361700" cy="388475"/>
            </a:xfrm>
            <a:custGeom>
              <a:pathLst>
                <a:path extrusionOk="0" fill="none" h="15539" w="14468">
                  <a:moveTo>
                    <a:pt x="14273" y="13030"/>
                  </a:moveTo>
                  <a:lnTo>
                    <a:pt x="9621" y="6479"/>
                  </a:lnTo>
                  <a:lnTo>
                    <a:pt x="9621" y="2338"/>
                  </a:lnTo>
                  <a:lnTo>
                    <a:pt x="10303" y="1656"/>
                  </a:lnTo>
                  <a:lnTo>
                    <a:pt x="10303" y="1656"/>
                  </a:lnTo>
                  <a:lnTo>
                    <a:pt x="10400" y="1559"/>
                  </a:lnTo>
                  <a:lnTo>
                    <a:pt x="10474" y="1437"/>
                  </a:lnTo>
                  <a:lnTo>
                    <a:pt x="10522" y="1291"/>
                  </a:lnTo>
                  <a:lnTo>
                    <a:pt x="10571" y="1169"/>
                  </a:lnTo>
                  <a:lnTo>
                    <a:pt x="10571" y="1023"/>
                  </a:lnTo>
                  <a:lnTo>
                    <a:pt x="10571" y="877"/>
                  </a:lnTo>
                  <a:lnTo>
                    <a:pt x="10547" y="731"/>
                  </a:lnTo>
                  <a:lnTo>
                    <a:pt x="10498" y="609"/>
                  </a:lnTo>
                  <a:lnTo>
                    <a:pt x="10498" y="609"/>
                  </a:lnTo>
                  <a:lnTo>
                    <a:pt x="10449" y="463"/>
                  </a:lnTo>
                  <a:lnTo>
                    <a:pt x="10352" y="366"/>
                  </a:lnTo>
                  <a:lnTo>
                    <a:pt x="10254" y="244"/>
                  </a:lnTo>
                  <a:lnTo>
                    <a:pt x="10157" y="171"/>
                  </a:lnTo>
                  <a:lnTo>
                    <a:pt x="10035" y="98"/>
                  </a:lnTo>
                  <a:lnTo>
                    <a:pt x="9889" y="49"/>
                  </a:lnTo>
                  <a:lnTo>
                    <a:pt x="9767" y="25"/>
                  </a:lnTo>
                  <a:lnTo>
                    <a:pt x="9621" y="0"/>
                  </a:lnTo>
                  <a:lnTo>
                    <a:pt x="4848" y="0"/>
                  </a:lnTo>
                  <a:lnTo>
                    <a:pt x="4848" y="0"/>
                  </a:lnTo>
                  <a:lnTo>
                    <a:pt x="4701" y="25"/>
                  </a:lnTo>
                  <a:lnTo>
                    <a:pt x="4580" y="49"/>
                  </a:lnTo>
                  <a:lnTo>
                    <a:pt x="4433" y="98"/>
                  </a:lnTo>
                  <a:lnTo>
                    <a:pt x="4312" y="171"/>
                  </a:lnTo>
                  <a:lnTo>
                    <a:pt x="4214" y="244"/>
                  </a:lnTo>
                  <a:lnTo>
                    <a:pt x="4117" y="366"/>
                  </a:lnTo>
                  <a:lnTo>
                    <a:pt x="4019" y="463"/>
                  </a:lnTo>
                  <a:lnTo>
                    <a:pt x="3971" y="609"/>
                  </a:lnTo>
                  <a:lnTo>
                    <a:pt x="3971" y="609"/>
                  </a:lnTo>
                  <a:lnTo>
                    <a:pt x="3922" y="731"/>
                  </a:lnTo>
                  <a:lnTo>
                    <a:pt x="3898" y="877"/>
                  </a:lnTo>
                  <a:lnTo>
                    <a:pt x="3898" y="1023"/>
                  </a:lnTo>
                  <a:lnTo>
                    <a:pt x="3898" y="1169"/>
                  </a:lnTo>
                  <a:lnTo>
                    <a:pt x="3946" y="1291"/>
                  </a:lnTo>
                  <a:lnTo>
                    <a:pt x="3995" y="1437"/>
                  </a:lnTo>
                  <a:lnTo>
                    <a:pt x="4068" y="1559"/>
                  </a:lnTo>
                  <a:lnTo>
                    <a:pt x="4166" y="1656"/>
                  </a:lnTo>
                  <a:lnTo>
                    <a:pt x="4848" y="2338"/>
                  </a:lnTo>
                  <a:lnTo>
                    <a:pt x="4848" y="6479"/>
                  </a:lnTo>
                  <a:lnTo>
                    <a:pt x="196" y="13030"/>
                  </a:lnTo>
                  <a:lnTo>
                    <a:pt x="196" y="13030"/>
                  </a:lnTo>
                  <a:lnTo>
                    <a:pt x="123" y="13152"/>
                  </a:lnTo>
                  <a:lnTo>
                    <a:pt x="50" y="13274"/>
                  </a:lnTo>
                  <a:lnTo>
                    <a:pt x="25" y="13395"/>
                  </a:lnTo>
                  <a:lnTo>
                    <a:pt x="1" y="13517"/>
                  </a:lnTo>
                  <a:lnTo>
                    <a:pt x="1" y="13639"/>
                  </a:lnTo>
                  <a:lnTo>
                    <a:pt x="25" y="13785"/>
                  </a:lnTo>
                  <a:lnTo>
                    <a:pt x="50" y="13907"/>
                  </a:lnTo>
                  <a:lnTo>
                    <a:pt x="98" y="14029"/>
                  </a:lnTo>
                  <a:lnTo>
                    <a:pt x="585" y="15003"/>
                  </a:lnTo>
                  <a:lnTo>
                    <a:pt x="585" y="15003"/>
                  </a:lnTo>
                  <a:lnTo>
                    <a:pt x="658" y="15125"/>
                  </a:lnTo>
                  <a:lnTo>
                    <a:pt x="756" y="15222"/>
                  </a:lnTo>
                  <a:lnTo>
                    <a:pt x="829" y="15320"/>
                  </a:lnTo>
                  <a:lnTo>
                    <a:pt x="951" y="15393"/>
                  </a:lnTo>
                  <a:lnTo>
                    <a:pt x="1073" y="15441"/>
                  </a:lnTo>
                  <a:lnTo>
                    <a:pt x="1194" y="15490"/>
                  </a:lnTo>
                  <a:lnTo>
                    <a:pt x="1316" y="15539"/>
                  </a:lnTo>
                  <a:lnTo>
                    <a:pt x="1462" y="15539"/>
                  </a:lnTo>
                  <a:lnTo>
                    <a:pt x="13006" y="15539"/>
                  </a:lnTo>
                  <a:lnTo>
                    <a:pt x="13006" y="15539"/>
                  </a:lnTo>
                  <a:lnTo>
                    <a:pt x="13153" y="15539"/>
                  </a:lnTo>
                  <a:lnTo>
                    <a:pt x="13274" y="15490"/>
                  </a:lnTo>
                  <a:lnTo>
                    <a:pt x="13396" y="15441"/>
                  </a:lnTo>
                  <a:lnTo>
                    <a:pt x="13518" y="15393"/>
                  </a:lnTo>
                  <a:lnTo>
                    <a:pt x="13640" y="15320"/>
                  </a:lnTo>
                  <a:lnTo>
                    <a:pt x="13713" y="15222"/>
                  </a:lnTo>
                  <a:lnTo>
                    <a:pt x="13810" y="15125"/>
                  </a:lnTo>
                  <a:lnTo>
                    <a:pt x="13883" y="15003"/>
                  </a:lnTo>
                  <a:lnTo>
                    <a:pt x="14370" y="14029"/>
                  </a:lnTo>
                  <a:lnTo>
                    <a:pt x="14370" y="14029"/>
                  </a:lnTo>
                  <a:lnTo>
                    <a:pt x="14419" y="13907"/>
                  </a:lnTo>
                  <a:lnTo>
                    <a:pt x="14443" y="13785"/>
                  </a:lnTo>
                  <a:lnTo>
                    <a:pt x="14468" y="13639"/>
                  </a:lnTo>
                  <a:lnTo>
                    <a:pt x="14468" y="13517"/>
                  </a:lnTo>
                  <a:lnTo>
                    <a:pt x="14443" y="13395"/>
                  </a:lnTo>
                  <a:lnTo>
                    <a:pt x="14419" y="13274"/>
                  </a:lnTo>
                  <a:lnTo>
                    <a:pt x="14346" y="13152"/>
                  </a:lnTo>
                  <a:lnTo>
                    <a:pt x="14273" y="13030"/>
                  </a:lnTo>
                  <a:lnTo>
                    <a:pt x="14273" y="1303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8" name="Shape 288"/>
            <p:cNvSpPr/>
            <p:nvPr/>
          </p:nvSpPr>
          <p:spPr>
            <a:xfrm>
              <a:off x="704725" y="2545750"/>
              <a:ext cx="185125" cy="25"/>
            </a:xfrm>
            <a:custGeom>
              <a:pathLst>
                <a:path extrusionOk="0" fill="none" h="1" w="7405">
                  <a:moveTo>
                    <a:pt x="7404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9" name="Shape 289"/>
            <p:cNvSpPr/>
            <p:nvPr/>
          </p:nvSpPr>
          <p:spPr>
            <a:xfrm>
              <a:off x="811875" y="2626125"/>
              <a:ext cx="31075" cy="31075"/>
            </a:xfrm>
            <a:custGeom>
              <a:pathLst>
                <a:path extrusionOk="0" fill="none" h="1243" w="1243">
                  <a:moveTo>
                    <a:pt x="1" y="633"/>
                  </a:moveTo>
                  <a:lnTo>
                    <a:pt x="1" y="633"/>
                  </a:lnTo>
                  <a:lnTo>
                    <a:pt x="25" y="487"/>
                  </a:lnTo>
                  <a:lnTo>
                    <a:pt x="50" y="390"/>
                  </a:lnTo>
                  <a:lnTo>
                    <a:pt x="98" y="268"/>
                  </a:lnTo>
                  <a:lnTo>
                    <a:pt x="171" y="171"/>
                  </a:lnTo>
                  <a:lnTo>
                    <a:pt x="269" y="98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634" y="0"/>
                  </a:lnTo>
                  <a:lnTo>
                    <a:pt x="634" y="0"/>
                  </a:lnTo>
                  <a:lnTo>
                    <a:pt x="756" y="24"/>
                  </a:lnTo>
                  <a:lnTo>
                    <a:pt x="853" y="49"/>
                  </a:lnTo>
                  <a:lnTo>
                    <a:pt x="975" y="98"/>
                  </a:lnTo>
                  <a:lnTo>
                    <a:pt x="1072" y="171"/>
                  </a:lnTo>
                  <a:lnTo>
                    <a:pt x="1146" y="268"/>
                  </a:lnTo>
                  <a:lnTo>
                    <a:pt x="1194" y="390"/>
                  </a:lnTo>
                  <a:lnTo>
                    <a:pt x="1243" y="487"/>
                  </a:lnTo>
                  <a:lnTo>
                    <a:pt x="1243" y="633"/>
                  </a:lnTo>
                  <a:lnTo>
                    <a:pt x="1243" y="633"/>
                  </a:lnTo>
                  <a:lnTo>
                    <a:pt x="1243" y="755"/>
                  </a:lnTo>
                  <a:lnTo>
                    <a:pt x="1194" y="853"/>
                  </a:lnTo>
                  <a:lnTo>
                    <a:pt x="1146" y="974"/>
                  </a:lnTo>
                  <a:lnTo>
                    <a:pt x="1072" y="1072"/>
                  </a:lnTo>
                  <a:lnTo>
                    <a:pt x="975" y="1145"/>
                  </a:lnTo>
                  <a:lnTo>
                    <a:pt x="853" y="1194"/>
                  </a:lnTo>
                  <a:lnTo>
                    <a:pt x="756" y="1242"/>
                  </a:lnTo>
                  <a:lnTo>
                    <a:pt x="634" y="1242"/>
                  </a:lnTo>
                  <a:lnTo>
                    <a:pt x="634" y="1242"/>
                  </a:lnTo>
                  <a:lnTo>
                    <a:pt x="488" y="1242"/>
                  </a:lnTo>
                  <a:lnTo>
                    <a:pt x="390" y="1194"/>
                  </a:lnTo>
                  <a:lnTo>
                    <a:pt x="269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50" y="853"/>
                  </a:lnTo>
                  <a:lnTo>
                    <a:pt x="25" y="755"/>
                  </a:lnTo>
                  <a:lnTo>
                    <a:pt x="1" y="633"/>
                  </a:lnTo>
                  <a:lnTo>
                    <a:pt x="1" y="63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0" name="Shape 290"/>
            <p:cNvSpPr/>
            <p:nvPr/>
          </p:nvSpPr>
          <p:spPr>
            <a:xfrm>
              <a:off x="751000" y="2568275"/>
              <a:ext cx="54200" cy="53600"/>
            </a:xfrm>
            <a:custGeom>
              <a:pathLst>
                <a:path extrusionOk="0" fill="none" h="2144" w="2168">
                  <a:moveTo>
                    <a:pt x="1096" y="2144"/>
                  </a:moveTo>
                  <a:lnTo>
                    <a:pt x="1096" y="2144"/>
                  </a:lnTo>
                  <a:lnTo>
                    <a:pt x="877" y="2119"/>
                  </a:lnTo>
                  <a:lnTo>
                    <a:pt x="658" y="2071"/>
                  </a:lnTo>
                  <a:lnTo>
                    <a:pt x="487" y="1973"/>
                  </a:lnTo>
                  <a:lnTo>
                    <a:pt x="317" y="1827"/>
                  </a:lnTo>
                  <a:lnTo>
                    <a:pt x="195" y="1681"/>
                  </a:lnTo>
                  <a:lnTo>
                    <a:pt x="98" y="1486"/>
                  </a:lnTo>
                  <a:lnTo>
                    <a:pt x="25" y="1291"/>
                  </a:lnTo>
                  <a:lnTo>
                    <a:pt x="0" y="1072"/>
                  </a:lnTo>
                  <a:lnTo>
                    <a:pt x="0" y="1072"/>
                  </a:lnTo>
                  <a:lnTo>
                    <a:pt x="25" y="853"/>
                  </a:lnTo>
                  <a:lnTo>
                    <a:pt x="98" y="658"/>
                  </a:lnTo>
                  <a:lnTo>
                    <a:pt x="195" y="463"/>
                  </a:lnTo>
                  <a:lnTo>
                    <a:pt x="317" y="317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77" y="0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1315" y="0"/>
                  </a:lnTo>
                  <a:lnTo>
                    <a:pt x="1510" y="73"/>
                  </a:lnTo>
                  <a:lnTo>
                    <a:pt x="1681" y="171"/>
                  </a:lnTo>
                  <a:lnTo>
                    <a:pt x="1851" y="317"/>
                  </a:lnTo>
                  <a:lnTo>
                    <a:pt x="1973" y="463"/>
                  </a:lnTo>
                  <a:lnTo>
                    <a:pt x="2070" y="658"/>
                  </a:lnTo>
                  <a:lnTo>
                    <a:pt x="2144" y="853"/>
                  </a:lnTo>
                  <a:lnTo>
                    <a:pt x="2168" y="1072"/>
                  </a:lnTo>
                  <a:lnTo>
                    <a:pt x="2168" y="1072"/>
                  </a:lnTo>
                  <a:lnTo>
                    <a:pt x="2144" y="1291"/>
                  </a:lnTo>
                  <a:lnTo>
                    <a:pt x="2070" y="1486"/>
                  </a:lnTo>
                  <a:lnTo>
                    <a:pt x="1973" y="1681"/>
                  </a:lnTo>
                  <a:lnTo>
                    <a:pt x="1851" y="1827"/>
                  </a:lnTo>
                  <a:lnTo>
                    <a:pt x="1681" y="1973"/>
                  </a:lnTo>
                  <a:lnTo>
                    <a:pt x="1510" y="2071"/>
                  </a:lnTo>
                  <a:lnTo>
                    <a:pt x="1315" y="2119"/>
                  </a:lnTo>
                  <a:lnTo>
                    <a:pt x="1096" y="2144"/>
                  </a:lnTo>
                  <a:lnTo>
                    <a:pt x="1096" y="2144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1" name="Shape 291"/>
            <p:cNvSpPr/>
            <p:nvPr/>
          </p:nvSpPr>
          <p:spPr>
            <a:xfrm>
              <a:off x="769875" y="2662650"/>
              <a:ext cx="23775" cy="23775"/>
            </a:xfrm>
            <a:custGeom>
              <a:pathLst>
                <a:path extrusionOk="0" fill="none" h="951" w="951">
                  <a:moveTo>
                    <a:pt x="0" y="463"/>
                  </a:moveTo>
                  <a:lnTo>
                    <a:pt x="0" y="463"/>
                  </a:lnTo>
                  <a:lnTo>
                    <a:pt x="0" y="366"/>
                  </a:lnTo>
                  <a:lnTo>
                    <a:pt x="25" y="293"/>
                  </a:lnTo>
                  <a:lnTo>
                    <a:pt x="73" y="195"/>
                  </a:lnTo>
                  <a:lnTo>
                    <a:pt x="146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585" y="0"/>
                  </a:lnTo>
                  <a:lnTo>
                    <a:pt x="658" y="25"/>
                  </a:lnTo>
                  <a:lnTo>
                    <a:pt x="755" y="73"/>
                  </a:lnTo>
                  <a:lnTo>
                    <a:pt x="828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0" y="366"/>
                  </a:lnTo>
                  <a:lnTo>
                    <a:pt x="950" y="463"/>
                  </a:lnTo>
                  <a:lnTo>
                    <a:pt x="950" y="463"/>
                  </a:lnTo>
                  <a:lnTo>
                    <a:pt x="950" y="561"/>
                  </a:lnTo>
                  <a:lnTo>
                    <a:pt x="926" y="658"/>
                  </a:lnTo>
                  <a:lnTo>
                    <a:pt x="877" y="755"/>
                  </a:lnTo>
                  <a:lnTo>
                    <a:pt x="828" y="804"/>
                  </a:lnTo>
                  <a:lnTo>
                    <a:pt x="755" y="877"/>
                  </a:lnTo>
                  <a:lnTo>
                    <a:pt x="658" y="926"/>
                  </a:lnTo>
                  <a:lnTo>
                    <a:pt x="585" y="950"/>
                  </a:lnTo>
                  <a:lnTo>
                    <a:pt x="487" y="950"/>
                  </a:lnTo>
                  <a:lnTo>
                    <a:pt x="487" y="950"/>
                  </a:lnTo>
                  <a:lnTo>
                    <a:pt x="390" y="950"/>
                  </a:lnTo>
                  <a:lnTo>
                    <a:pt x="293" y="926"/>
                  </a:lnTo>
                  <a:lnTo>
                    <a:pt x="220" y="877"/>
                  </a:lnTo>
                  <a:lnTo>
                    <a:pt x="146" y="804"/>
                  </a:lnTo>
                  <a:lnTo>
                    <a:pt x="73" y="755"/>
                  </a:lnTo>
                  <a:lnTo>
                    <a:pt x="25" y="658"/>
                  </a:lnTo>
                  <a:lnTo>
                    <a:pt x="0" y="561"/>
                  </a:lnTo>
                  <a:lnTo>
                    <a:pt x="0" y="463"/>
                  </a:lnTo>
                  <a:lnTo>
                    <a:pt x="0" y="46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2" name="Shape 292"/>
            <p:cNvSpPr/>
            <p:nvPr/>
          </p:nvSpPr>
          <p:spPr>
            <a:xfrm>
              <a:off x="799700" y="2503125"/>
              <a:ext cx="24375" cy="23775"/>
            </a:xfrm>
            <a:custGeom>
              <a:pathLst>
                <a:path extrusionOk="0" fill="none" h="951" w="975">
                  <a:moveTo>
                    <a:pt x="1" y="463"/>
                  </a:moveTo>
                  <a:lnTo>
                    <a:pt x="1" y="463"/>
                  </a:lnTo>
                  <a:lnTo>
                    <a:pt x="25" y="366"/>
                  </a:lnTo>
                  <a:lnTo>
                    <a:pt x="49" y="293"/>
                  </a:lnTo>
                  <a:lnTo>
                    <a:pt x="98" y="195"/>
                  </a:lnTo>
                  <a:lnTo>
                    <a:pt x="147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585" y="0"/>
                  </a:lnTo>
                  <a:lnTo>
                    <a:pt x="683" y="25"/>
                  </a:lnTo>
                  <a:lnTo>
                    <a:pt x="756" y="73"/>
                  </a:lnTo>
                  <a:lnTo>
                    <a:pt x="829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1" y="366"/>
                  </a:lnTo>
                  <a:lnTo>
                    <a:pt x="975" y="463"/>
                  </a:lnTo>
                  <a:lnTo>
                    <a:pt x="975" y="463"/>
                  </a:lnTo>
                  <a:lnTo>
                    <a:pt x="951" y="561"/>
                  </a:lnTo>
                  <a:lnTo>
                    <a:pt x="926" y="658"/>
                  </a:lnTo>
                  <a:lnTo>
                    <a:pt x="877" y="731"/>
                  </a:lnTo>
                  <a:lnTo>
                    <a:pt x="829" y="804"/>
                  </a:lnTo>
                  <a:lnTo>
                    <a:pt x="756" y="877"/>
                  </a:lnTo>
                  <a:lnTo>
                    <a:pt x="683" y="902"/>
                  </a:lnTo>
                  <a:lnTo>
                    <a:pt x="585" y="950"/>
                  </a:lnTo>
                  <a:lnTo>
                    <a:pt x="488" y="950"/>
                  </a:lnTo>
                  <a:lnTo>
                    <a:pt x="488" y="950"/>
                  </a:lnTo>
                  <a:lnTo>
                    <a:pt x="390" y="950"/>
                  </a:lnTo>
                  <a:lnTo>
                    <a:pt x="293" y="902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31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1" y="463"/>
                  </a:lnTo>
                  <a:lnTo>
                    <a:pt x="1" y="463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3" name="Shape 293"/>
            <p:cNvSpPr/>
            <p:nvPr/>
          </p:nvSpPr>
          <p:spPr>
            <a:xfrm>
              <a:off x="766825" y="2388050"/>
              <a:ext cx="60925" cy="25"/>
            </a:xfrm>
            <a:custGeom>
              <a:pathLst>
                <a:path extrusionOk="0" fill="none" h="1" w="2437">
                  <a:moveTo>
                    <a:pt x="2436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4" name="Shape 294"/>
            <p:cNvSpPr/>
            <p:nvPr/>
          </p:nvSpPr>
          <p:spPr>
            <a:xfrm>
              <a:off x="769875" y="2456250"/>
              <a:ext cx="31075" cy="31075"/>
            </a:xfrm>
            <a:custGeom>
              <a:pathLst>
                <a:path extrusionOk="0" fill="none" h="1243" w="1243">
                  <a:moveTo>
                    <a:pt x="0" y="633"/>
                  </a:moveTo>
                  <a:lnTo>
                    <a:pt x="0" y="633"/>
                  </a:lnTo>
                  <a:lnTo>
                    <a:pt x="0" y="512"/>
                  </a:lnTo>
                  <a:lnTo>
                    <a:pt x="49" y="390"/>
                  </a:lnTo>
                  <a:lnTo>
                    <a:pt x="98" y="268"/>
                  </a:lnTo>
                  <a:lnTo>
                    <a:pt x="171" y="195"/>
                  </a:lnTo>
                  <a:lnTo>
                    <a:pt x="268" y="122"/>
                  </a:lnTo>
                  <a:lnTo>
                    <a:pt x="366" y="49"/>
                  </a:lnTo>
                  <a:lnTo>
                    <a:pt x="487" y="24"/>
                  </a:lnTo>
                  <a:lnTo>
                    <a:pt x="609" y="0"/>
                  </a:lnTo>
                  <a:lnTo>
                    <a:pt x="609" y="0"/>
                  </a:lnTo>
                  <a:lnTo>
                    <a:pt x="731" y="24"/>
                  </a:lnTo>
                  <a:lnTo>
                    <a:pt x="853" y="49"/>
                  </a:lnTo>
                  <a:lnTo>
                    <a:pt x="975" y="122"/>
                  </a:lnTo>
                  <a:lnTo>
                    <a:pt x="1048" y="195"/>
                  </a:lnTo>
                  <a:lnTo>
                    <a:pt x="1145" y="268"/>
                  </a:lnTo>
                  <a:lnTo>
                    <a:pt x="1194" y="390"/>
                  </a:lnTo>
                  <a:lnTo>
                    <a:pt x="1218" y="512"/>
                  </a:lnTo>
                  <a:lnTo>
                    <a:pt x="1242" y="633"/>
                  </a:lnTo>
                  <a:lnTo>
                    <a:pt x="1242" y="633"/>
                  </a:lnTo>
                  <a:lnTo>
                    <a:pt x="1218" y="755"/>
                  </a:lnTo>
                  <a:lnTo>
                    <a:pt x="1194" y="877"/>
                  </a:lnTo>
                  <a:lnTo>
                    <a:pt x="1145" y="974"/>
                  </a:lnTo>
                  <a:lnTo>
                    <a:pt x="1048" y="1072"/>
                  </a:lnTo>
                  <a:lnTo>
                    <a:pt x="975" y="1145"/>
                  </a:lnTo>
                  <a:lnTo>
                    <a:pt x="853" y="1193"/>
                  </a:lnTo>
                  <a:lnTo>
                    <a:pt x="731" y="1242"/>
                  </a:lnTo>
                  <a:lnTo>
                    <a:pt x="609" y="1242"/>
                  </a:lnTo>
                  <a:lnTo>
                    <a:pt x="609" y="1242"/>
                  </a:lnTo>
                  <a:lnTo>
                    <a:pt x="487" y="1242"/>
                  </a:lnTo>
                  <a:lnTo>
                    <a:pt x="366" y="1193"/>
                  </a:lnTo>
                  <a:lnTo>
                    <a:pt x="268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49" y="877"/>
                  </a:lnTo>
                  <a:lnTo>
                    <a:pt x="0" y="755"/>
                  </a:lnTo>
                  <a:lnTo>
                    <a:pt x="0" y="633"/>
                  </a:lnTo>
                  <a:lnTo>
                    <a:pt x="0" y="633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500"/>
              <a:t>На самом деле, все правильно</a:t>
            </a:r>
          </a:p>
        </p:txBody>
      </p:sp>
      <p:sp>
        <p:nvSpPr>
          <p:cNvPr id="300" name="Shape 300"/>
          <p:cNvSpPr txBox="1"/>
          <p:nvPr>
            <p:ph idx="1" type="body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Font typeface="Lora"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Из множества дублей поисковик выбирает 1 каноническую страницу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Font typeface="Lora"/>
            </a:pPr>
            <a:r>
              <a:rPr lang="en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Популярные страницы дублируются чаще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Font typeface="Lora"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Типичный случай генерации дубля: добавка на конце ?page=2, &amp;filter=price и так далее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1" name="Shape 301"/>
          <p:cNvSpPr/>
          <p:nvPr/>
        </p:nvSpPr>
        <p:spPr>
          <a:xfrm>
            <a:off x="860450" y="976149"/>
            <a:ext cx="327826" cy="314341"/>
          </a:xfrm>
          <a:custGeom>
            <a:pathLst>
              <a:path extrusionOk="0" fill="none" h="16222" w="16221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1381250" y="922668"/>
            <a:ext cx="3878399" cy="4355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500"/>
              <a:t>План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Проблема: как понять, что в SEO действительно дает результат?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Объект исследования и методика.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Оценка влияния популярных советов и гипотез.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</a:pPr>
            <a:r>
              <a:rPr lang="en"/>
              <a:t>Выводы и практические рекомендации.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82" name="Shape 82"/>
          <p:cNvGrpSpPr/>
          <p:nvPr/>
        </p:nvGrpSpPr>
        <p:grpSpPr>
          <a:xfrm>
            <a:off x="916458" y="1019750"/>
            <a:ext cx="214624" cy="214624"/>
            <a:chOff x="2594050" y="1631825"/>
            <a:chExt cx="439625" cy="439625"/>
          </a:xfrm>
        </p:grpSpPr>
        <p:sp>
          <p:nvSpPr>
            <p:cNvPr id="83" name="Shape 83"/>
            <p:cNvSpPr/>
            <p:nvPr/>
          </p:nvSpPr>
          <p:spPr>
            <a:xfrm>
              <a:off x="2594050" y="1883300"/>
              <a:ext cx="188175" cy="188150"/>
            </a:xfrm>
            <a:custGeom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2857700" y="1631825"/>
              <a:ext cx="175975" cy="176000"/>
            </a:xfrm>
            <a:custGeom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2662850" y="1699400"/>
              <a:ext cx="303250" cy="303250"/>
            </a:xfrm>
            <a:custGeom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2814911" y="1754061"/>
              <a:ext cx="49950" cy="49950"/>
            </a:xfrm>
            <a:custGeom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5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 txBox="1"/>
          <p:nvPr>
            <p:ph idx="1" type="body"/>
          </p:nvPr>
        </p:nvSpPr>
        <p:spPr>
          <a:xfrm>
            <a:off x="639025" y="1282775"/>
            <a:ext cx="8107200" cy="2357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i="0" lang="en" sz="2000">
                <a:solidFill>
                  <a:schemeClr val="dk1"/>
                </a:solidFill>
                <a:highlight>
                  <a:srgbClr val="FFFFFF"/>
                </a:highlight>
              </a:rPr>
              <a:t>Если робот Google нашел два URL, ведущие на одинаковый контент, для показа в поиске предпочтут более короткий. Существуют исключения, но при прочих равных условиях, выберут более короткий адрес. Мюллер отметил, что длина урла не влияет на позиции при ранжировании.</a:t>
            </a:r>
          </a:p>
          <a:p>
            <a:pPr lvl="0" rtl="0" algn="l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i="0" lang="en" sz="1400" u="sng">
                <a:solidFill>
                  <a:schemeClr val="hlink"/>
                </a:solidFill>
                <a:highlight>
                  <a:srgbClr val="FFFFFF"/>
                </a:highlight>
                <a:hlinkClick r:id="rId3"/>
              </a:rPr>
              <a:t>https://www.seonews.ru/events/google-otdaet-predpochtenie-korotkim-url/</a:t>
            </a:r>
            <a:r>
              <a:rPr i="0" lang="en" sz="1400">
                <a:solidFill>
                  <a:schemeClr val="dk1"/>
                </a:solidFill>
                <a:highlight>
                  <a:srgbClr val="FFFFFF"/>
                </a:highlight>
              </a:rPr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/>
              <a:t>Введем поправку на длину url</a:t>
            </a:r>
          </a:p>
        </p:txBody>
      </p:sp>
      <p:graphicFrame>
        <p:nvGraphicFramePr>
          <p:cNvPr id="312" name="Shape 312"/>
          <p:cNvGraphicFramePr/>
          <p:nvPr/>
        </p:nvGraphicFramePr>
        <p:xfrm>
          <a:off x="1227975" y="24223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{7D3437A5-F77C-4FF0-A0A4-CCD47BD3DBEB}</a:tableStyleId>
              </a:tblPr>
              <a:tblGrid>
                <a:gridCol w="2974250"/>
                <a:gridCol w="1985750"/>
                <a:gridCol w="2156275"/>
              </a:tblGrid>
              <a:tr h="4955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3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Lora"/>
                          <a:ea typeface="Lora"/>
                          <a:cs typeface="Lora"/>
                          <a:sym typeface="Lora"/>
                        </a:rPr>
                        <a:t>Успешные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Lora"/>
                          <a:ea typeface="Lora"/>
                          <a:cs typeface="Lora"/>
                          <a:sym typeface="Lora"/>
                        </a:rPr>
                        <a:t>Отстающие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384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Google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Реже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Чаще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6384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Яндекс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Реже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Чаще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sp>
        <p:nvSpPr>
          <p:cNvPr id="313" name="Shape 313"/>
          <p:cNvSpPr txBox="1"/>
          <p:nvPr/>
        </p:nvSpPr>
        <p:spPr>
          <a:xfrm>
            <a:off x="1381275" y="4148700"/>
            <a:ext cx="6809700" cy="6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60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Хи-критерий до 1500</a:t>
            </a:r>
            <a:r>
              <a:rPr lang="en" sz="2400">
                <a:solidFill>
                  <a:schemeClr val="dk1"/>
                </a:solidFill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!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314" name="Shape 314"/>
          <p:cNvSpPr txBox="1"/>
          <p:nvPr/>
        </p:nvSpPr>
        <p:spPr>
          <a:xfrm>
            <a:off x="1227975" y="1643925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Все встает на места. </a:t>
            </a:r>
          </a:p>
        </p:txBody>
      </p:sp>
      <p:grpSp>
        <p:nvGrpSpPr>
          <p:cNvPr id="315" name="Shape 315"/>
          <p:cNvGrpSpPr/>
          <p:nvPr/>
        </p:nvGrpSpPr>
        <p:grpSpPr>
          <a:xfrm>
            <a:off x="881589" y="978602"/>
            <a:ext cx="276194" cy="276089"/>
            <a:chOff x="616425" y="2329600"/>
            <a:chExt cx="361700" cy="388475"/>
          </a:xfrm>
        </p:grpSpPr>
        <p:sp>
          <p:nvSpPr>
            <p:cNvPr id="316" name="Shape 316"/>
            <p:cNvSpPr/>
            <p:nvPr/>
          </p:nvSpPr>
          <p:spPr>
            <a:xfrm>
              <a:off x="616425" y="2329600"/>
              <a:ext cx="361700" cy="388475"/>
            </a:xfrm>
            <a:custGeom>
              <a:pathLst>
                <a:path extrusionOk="0" fill="none" h="15539" w="14468">
                  <a:moveTo>
                    <a:pt x="14273" y="13030"/>
                  </a:moveTo>
                  <a:lnTo>
                    <a:pt x="9621" y="6479"/>
                  </a:lnTo>
                  <a:lnTo>
                    <a:pt x="9621" y="2338"/>
                  </a:lnTo>
                  <a:lnTo>
                    <a:pt x="10303" y="1656"/>
                  </a:lnTo>
                  <a:lnTo>
                    <a:pt x="10303" y="1656"/>
                  </a:lnTo>
                  <a:lnTo>
                    <a:pt x="10400" y="1559"/>
                  </a:lnTo>
                  <a:lnTo>
                    <a:pt x="10474" y="1437"/>
                  </a:lnTo>
                  <a:lnTo>
                    <a:pt x="10522" y="1291"/>
                  </a:lnTo>
                  <a:lnTo>
                    <a:pt x="10571" y="1169"/>
                  </a:lnTo>
                  <a:lnTo>
                    <a:pt x="10571" y="1023"/>
                  </a:lnTo>
                  <a:lnTo>
                    <a:pt x="10571" y="877"/>
                  </a:lnTo>
                  <a:lnTo>
                    <a:pt x="10547" y="731"/>
                  </a:lnTo>
                  <a:lnTo>
                    <a:pt x="10498" y="609"/>
                  </a:lnTo>
                  <a:lnTo>
                    <a:pt x="10498" y="609"/>
                  </a:lnTo>
                  <a:lnTo>
                    <a:pt x="10449" y="463"/>
                  </a:lnTo>
                  <a:lnTo>
                    <a:pt x="10352" y="366"/>
                  </a:lnTo>
                  <a:lnTo>
                    <a:pt x="10254" y="244"/>
                  </a:lnTo>
                  <a:lnTo>
                    <a:pt x="10157" y="171"/>
                  </a:lnTo>
                  <a:lnTo>
                    <a:pt x="10035" y="98"/>
                  </a:lnTo>
                  <a:lnTo>
                    <a:pt x="9889" y="49"/>
                  </a:lnTo>
                  <a:lnTo>
                    <a:pt x="9767" y="25"/>
                  </a:lnTo>
                  <a:lnTo>
                    <a:pt x="9621" y="0"/>
                  </a:lnTo>
                  <a:lnTo>
                    <a:pt x="4848" y="0"/>
                  </a:lnTo>
                  <a:lnTo>
                    <a:pt x="4848" y="0"/>
                  </a:lnTo>
                  <a:lnTo>
                    <a:pt x="4701" y="25"/>
                  </a:lnTo>
                  <a:lnTo>
                    <a:pt x="4580" y="49"/>
                  </a:lnTo>
                  <a:lnTo>
                    <a:pt x="4433" y="98"/>
                  </a:lnTo>
                  <a:lnTo>
                    <a:pt x="4312" y="171"/>
                  </a:lnTo>
                  <a:lnTo>
                    <a:pt x="4214" y="244"/>
                  </a:lnTo>
                  <a:lnTo>
                    <a:pt x="4117" y="366"/>
                  </a:lnTo>
                  <a:lnTo>
                    <a:pt x="4019" y="463"/>
                  </a:lnTo>
                  <a:lnTo>
                    <a:pt x="3971" y="609"/>
                  </a:lnTo>
                  <a:lnTo>
                    <a:pt x="3971" y="609"/>
                  </a:lnTo>
                  <a:lnTo>
                    <a:pt x="3922" y="731"/>
                  </a:lnTo>
                  <a:lnTo>
                    <a:pt x="3898" y="877"/>
                  </a:lnTo>
                  <a:lnTo>
                    <a:pt x="3898" y="1023"/>
                  </a:lnTo>
                  <a:lnTo>
                    <a:pt x="3898" y="1169"/>
                  </a:lnTo>
                  <a:lnTo>
                    <a:pt x="3946" y="1291"/>
                  </a:lnTo>
                  <a:lnTo>
                    <a:pt x="3995" y="1437"/>
                  </a:lnTo>
                  <a:lnTo>
                    <a:pt x="4068" y="1559"/>
                  </a:lnTo>
                  <a:lnTo>
                    <a:pt x="4166" y="1656"/>
                  </a:lnTo>
                  <a:lnTo>
                    <a:pt x="4848" y="2338"/>
                  </a:lnTo>
                  <a:lnTo>
                    <a:pt x="4848" y="6479"/>
                  </a:lnTo>
                  <a:lnTo>
                    <a:pt x="196" y="13030"/>
                  </a:lnTo>
                  <a:lnTo>
                    <a:pt x="196" y="13030"/>
                  </a:lnTo>
                  <a:lnTo>
                    <a:pt x="123" y="13152"/>
                  </a:lnTo>
                  <a:lnTo>
                    <a:pt x="50" y="13274"/>
                  </a:lnTo>
                  <a:lnTo>
                    <a:pt x="25" y="13395"/>
                  </a:lnTo>
                  <a:lnTo>
                    <a:pt x="1" y="13517"/>
                  </a:lnTo>
                  <a:lnTo>
                    <a:pt x="1" y="13639"/>
                  </a:lnTo>
                  <a:lnTo>
                    <a:pt x="25" y="13785"/>
                  </a:lnTo>
                  <a:lnTo>
                    <a:pt x="50" y="13907"/>
                  </a:lnTo>
                  <a:lnTo>
                    <a:pt x="98" y="14029"/>
                  </a:lnTo>
                  <a:lnTo>
                    <a:pt x="585" y="15003"/>
                  </a:lnTo>
                  <a:lnTo>
                    <a:pt x="585" y="15003"/>
                  </a:lnTo>
                  <a:lnTo>
                    <a:pt x="658" y="15125"/>
                  </a:lnTo>
                  <a:lnTo>
                    <a:pt x="756" y="15222"/>
                  </a:lnTo>
                  <a:lnTo>
                    <a:pt x="829" y="15320"/>
                  </a:lnTo>
                  <a:lnTo>
                    <a:pt x="951" y="15393"/>
                  </a:lnTo>
                  <a:lnTo>
                    <a:pt x="1073" y="15441"/>
                  </a:lnTo>
                  <a:lnTo>
                    <a:pt x="1194" y="15490"/>
                  </a:lnTo>
                  <a:lnTo>
                    <a:pt x="1316" y="15539"/>
                  </a:lnTo>
                  <a:lnTo>
                    <a:pt x="1462" y="15539"/>
                  </a:lnTo>
                  <a:lnTo>
                    <a:pt x="13006" y="15539"/>
                  </a:lnTo>
                  <a:lnTo>
                    <a:pt x="13006" y="15539"/>
                  </a:lnTo>
                  <a:lnTo>
                    <a:pt x="13153" y="15539"/>
                  </a:lnTo>
                  <a:lnTo>
                    <a:pt x="13274" y="15490"/>
                  </a:lnTo>
                  <a:lnTo>
                    <a:pt x="13396" y="15441"/>
                  </a:lnTo>
                  <a:lnTo>
                    <a:pt x="13518" y="15393"/>
                  </a:lnTo>
                  <a:lnTo>
                    <a:pt x="13640" y="15320"/>
                  </a:lnTo>
                  <a:lnTo>
                    <a:pt x="13713" y="15222"/>
                  </a:lnTo>
                  <a:lnTo>
                    <a:pt x="13810" y="15125"/>
                  </a:lnTo>
                  <a:lnTo>
                    <a:pt x="13883" y="15003"/>
                  </a:lnTo>
                  <a:lnTo>
                    <a:pt x="14370" y="14029"/>
                  </a:lnTo>
                  <a:lnTo>
                    <a:pt x="14370" y="14029"/>
                  </a:lnTo>
                  <a:lnTo>
                    <a:pt x="14419" y="13907"/>
                  </a:lnTo>
                  <a:lnTo>
                    <a:pt x="14443" y="13785"/>
                  </a:lnTo>
                  <a:lnTo>
                    <a:pt x="14468" y="13639"/>
                  </a:lnTo>
                  <a:lnTo>
                    <a:pt x="14468" y="13517"/>
                  </a:lnTo>
                  <a:lnTo>
                    <a:pt x="14443" y="13395"/>
                  </a:lnTo>
                  <a:lnTo>
                    <a:pt x="14419" y="13274"/>
                  </a:lnTo>
                  <a:lnTo>
                    <a:pt x="14346" y="13152"/>
                  </a:lnTo>
                  <a:lnTo>
                    <a:pt x="14273" y="13030"/>
                  </a:lnTo>
                  <a:lnTo>
                    <a:pt x="14273" y="1303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7" name="Shape 317"/>
            <p:cNvSpPr/>
            <p:nvPr/>
          </p:nvSpPr>
          <p:spPr>
            <a:xfrm>
              <a:off x="704725" y="2545750"/>
              <a:ext cx="185125" cy="25"/>
            </a:xfrm>
            <a:custGeom>
              <a:pathLst>
                <a:path extrusionOk="0" fill="none" h="1" w="7405">
                  <a:moveTo>
                    <a:pt x="7404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8" name="Shape 318"/>
            <p:cNvSpPr/>
            <p:nvPr/>
          </p:nvSpPr>
          <p:spPr>
            <a:xfrm>
              <a:off x="811875" y="2626125"/>
              <a:ext cx="31075" cy="31075"/>
            </a:xfrm>
            <a:custGeom>
              <a:pathLst>
                <a:path extrusionOk="0" fill="none" h="1243" w="1243">
                  <a:moveTo>
                    <a:pt x="1" y="633"/>
                  </a:moveTo>
                  <a:lnTo>
                    <a:pt x="1" y="633"/>
                  </a:lnTo>
                  <a:lnTo>
                    <a:pt x="25" y="487"/>
                  </a:lnTo>
                  <a:lnTo>
                    <a:pt x="50" y="390"/>
                  </a:lnTo>
                  <a:lnTo>
                    <a:pt x="98" y="268"/>
                  </a:lnTo>
                  <a:lnTo>
                    <a:pt x="171" y="171"/>
                  </a:lnTo>
                  <a:lnTo>
                    <a:pt x="269" y="98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634" y="0"/>
                  </a:lnTo>
                  <a:lnTo>
                    <a:pt x="634" y="0"/>
                  </a:lnTo>
                  <a:lnTo>
                    <a:pt x="756" y="24"/>
                  </a:lnTo>
                  <a:lnTo>
                    <a:pt x="853" y="49"/>
                  </a:lnTo>
                  <a:lnTo>
                    <a:pt x="975" y="98"/>
                  </a:lnTo>
                  <a:lnTo>
                    <a:pt x="1072" y="171"/>
                  </a:lnTo>
                  <a:lnTo>
                    <a:pt x="1146" y="268"/>
                  </a:lnTo>
                  <a:lnTo>
                    <a:pt x="1194" y="390"/>
                  </a:lnTo>
                  <a:lnTo>
                    <a:pt x="1243" y="487"/>
                  </a:lnTo>
                  <a:lnTo>
                    <a:pt x="1243" y="633"/>
                  </a:lnTo>
                  <a:lnTo>
                    <a:pt x="1243" y="633"/>
                  </a:lnTo>
                  <a:lnTo>
                    <a:pt x="1243" y="755"/>
                  </a:lnTo>
                  <a:lnTo>
                    <a:pt x="1194" y="853"/>
                  </a:lnTo>
                  <a:lnTo>
                    <a:pt x="1146" y="974"/>
                  </a:lnTo>
                  <a:lnTo>
                    <a:pt x="1072" y="1072"/>
                  </a:lnTo>
                  <a:lnTo>
                    <a:pt x="975" y="1145"/>
                  </a:lnTo>
                  <a:lnTo>
                    <a:pt x="853" y="1194"/>
                  </a:lnTo>
                  <a:lnTo>
                    <a:pt x="756" y="1242"/>
                  </a:lnTo>
                  <a:lnTo>
                    <a:pt x="634" y="1242"/>
                  </a:lnTo>
                  <a:lnTo>
                    <a:pt x="634" y="1242"/>
                  </a:lnTo>
                  <a:lnTo>
                    <a:pt x="488" y="1242"/>
                  </a:lnTo>
                  <a:lnTo>
                    <a:pt x="390" y="1194"/>
                  </a:lnTo>
                  <a:lnTo>
                    <a:pt x="269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50" y="853"/>
                  </a:lnTo>
                  <a:lnTo>
                    <a:pt x="25" y="755"/>
                  </a:lnTo>
                  <a:lnTo>
                    <a:pt x="1" y="633"/>
                  </a:lnTo>
                  <a:lnTo>
                    <a:pt x="1" y="63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9" name="Shape 319"/>
            <p:cNvSpPr/>
            <p:nvPr/>
          </p:nvSpPr>
          <p:spPr>
            <a:xfrm>
              <a:off x="751000" y="2568275"/>
              <a:ext cx="54200" cy="53600"/>
            </a:xfrm>
            <a:custGeom>
              <a:pathLst>
                <a:path extrusionOk="0" fill="none" h="2144" w="2168">
                  <a:moveTo>
                    <a:pt x="1096" y="2144"/>
                  </a:moveTo>
                  <a:lnTo>
                    <a:pt x="1096" y="2144"/>
                  </a:lnTo>
                  <a:lnTo>
                    <a:pt x="877" y="2119"/>
                  </a:lnTo>
                  <a:lnTo>
                    <a:pt x="658" y="2071"/>
                  </a:lnTo>
                  <a:lnTo>
                    <a:pt x="487" y="1973"/>
                  </a:lnTo>
                  <a:lnTo>
                    <a:pt x="317" y="1827"/>
                  </a:lnTo>
                  <a:lnTo>
                    <a:pt x="195" y="1681"/>
                  </a:lnTo>
                  <a:lnTo>
                    <a:pt x="98" y="1486"/>
                  </a:lnTo>
                  <a:lnTo>
                    <a:pt x="25" y="1291"/>
                  </a:lnTo>
                  <a:lnTo>
                    <a:pt x="0" y="1072"/>
                  </a:lnTo>
                  <a:lnTo>
                    <a:pt x="0" y="1072"/>
                  </a:lnTo>
                  <a:lnTo>
                    <a:pt x="25" y="853"/>
                  </a:lnTo>
                  <a:lnTo>
                    <a:pt x="98" y="658"/>
                  </a:lnTo>
                  <a:lnTo>
                    <a:pt x="195" y="463"/>
                  </a:lnTo>
                  <a:lnTo>
                    <a:pt x="317" y="317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77" y="0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1315" y="0"/>
                  </a:lnTo>
                  <a:lnTo>
                    <a:pt x="1510" y="73"/>
                  </a:lnTo>
                  <a:lnTo>
                    <a:pt x="1681" y="171"/>
                  </a:lnTo>
                  <a:lnTo>
                    <a:pt x="1851" y="317"/>
                  </a:lnTo>
                  <a:lnTo>
                    <a:pt x="1973" y="463"/>
                  </a:lnTo>
                  <a:lnTo>
                    <a:pt x="2070" y="658"/>
                  </a:lnTo>
                  <a:lnTo>
                    <a:pt x="2144" y="853"/>
                  </a:lnTo>
                  <a:lnTo>
                    <a:pt x="2168" y="1072"/>
                  </a:lnTo>
                  <a:lnTo>
                    <a:pt x="2168" y="1072"/>
                  </a:lnTo>
                  <a:lnTo>
                    <a:pt x="2144" y="1291"/>
                  </a:lnTo>
                  <a:lnTo>
                    <a:pt x="2070" y="1486"/>
                  </a:lnTo>
                  <a:lnTo>
                    <a:pt x="1973" y="1681"/>
                  </a:lnTo>
                  <a:lnTo>
                    <a:pt x="1851" y="1827"/>
                  </a:lnTo>
                  <a:lnTo>
                    <a:pt x="1681" y="1973"/>
                  </a:lnTo>
                  <a:lnTo>
                    <a:pt x="1510" y="2071"/>
                  </a:lnTo>
                  <a:lnTo>
                    <a:pt x="1315" y="2119"/>
                  </a:lnTo>
                  <a:lnTo>
                    <a:pt x="1096" y="2144"/>
                  </a:lnTo>
                  <a:lnTo>
                    <a:pt x="1096" y="2144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0" name="Shape 320"/>
            <p:cNvSpPr/>
            <p:nvPr/>
          </p:nvSpPr>
          <p:spPr>
            <a:xfrm>
              <a:off x="769875" y="2662650"/>
              <a:ext cx="23775" cy="23775"/>
            </a:xfrm>
            <a:custGeom>
              <a:pathLst>
                <a:path extrusionOk="0" fill="none" h="951" w="951">
                  <a:moveTo>
                    <a:pt x="0" y="463"/>
                  </a:moveTo>
                  <a:lnTo>
                    <a:pt x="0" y="463"/>
                  </a:lnTo>
                  <a:lnTo>
                    <a:pt x="0" y="366"/>
                  </a:lnTo>
                  <a:lnTo>
                    <a:pt x="25" y="293"/>
                  </a:lnTo>
                  <a:lnTo>
                    <a:pt x="73" y="195"/>
                  </a:lnTo>
                  <a:lnTo>
                    <a:pt x="146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585" y="0"/>
                  </a:lnTo>
                  <a:lnTo>
                    <a:pt x="658" y="25"/>
                  </a:lnTo>
                  <a:lnTo>
                    <a:pt x="755" y="73"/>
                  </a:lnTo>
                  <a:lnTo>
                    <a:pt x="828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0" y="366"/>
                  </a:lnTo>
                  <a:lnTo>
                    <a:pt x="950" y="463"/>
                  </a:lnTo>
                  <a:lnTo>
                    <a:pt x="950" y="463"/>
                  </a:lnTo>
                  <a:lnTo>
                    <a:pt x="950" y="561"/>
                  </a:lnTo>
                  <a:lnTo>
                    <a:pt x="926" y="658"/>
                  </a:lnTo>
                  <a:lnTo>
                    <a:pt x="877" y="755"/>
                  </a:lnTo>
                  <a:lnTo>
                    <a:pt x="828" y="804"/>
                  </a:lnTo>
                  <a:lnTo>
                    <a:pt x="755" y="877"/>
                  </a:lnTo>
                  <a:lnTo>
                    <a:pt x="658" y="926"/>
                  </a:lnTo>
                  <a:lnTo>
                    <a:pt x="585" y="950"/>
                  </a:lnTo>
                  <a:lnTo>
                    <a:pt x="487" y="950"/>
                  </a:lnTo>
                  <a:lnTo>
                    <a:pt x="487" y="950"/>
                  </a:lnTo>
                  <a:lnTo>
                    <a:pt x="390" y="950"/>
                  </a:lnTo>
                  <a:lnTo>
                    <a:pt x="293" y="926"/>
                  </a:lnTo>
                  <a:lnTo>
                    <a:pt x="220" y="877"/>
                  </a:lnTo>
                  <a:lnTo>
                    <a:pt x="146" y="804"/>
                  </a:lnTo>
                  <a:lnTo>
                    <a:pt x="73" y="755"/>
                  </a:lnTo>
                  <a:lnTo>
                    <a:pt x="25" y="658"/>
                  </a:lnTo>
                  <a:lnTo>
                    <a:pt x="0" y="561"/>
                  </a:lnTo>
                  <a:lnTo>
                    <a:pt x="0" y="463"/>
                  </a:lnTo>
                  <a:lnTo>
                    <a:pt x="0" y="46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1" name="Shape 321"/>
            <p:cNvSpPr/>
            <p:nvPr/>
          </p:nvSpPr>
          <p:spPr>
            <a:xfrm>
              <a:off x="799700" y="2503125"/>
              <a:ext cx="24375" cy="23775"/>
            </a:xfrm>
            <a:custGeom>
              <a:pathLst>
                <a:path extrusionOk="0" fill="none" h="951" w="975">
                  <a:moveTo>
                    <a:pt x="1" y="463"/>
                  </a:moveTo>
                  <a:lnTo>
                    <a:pt x="1" y="463"/>
                  </a:lnTo>
                  <a:lnTo>
                    <a:pt x="25" y="366"/>
                  </a:lnTo>
                  <a:lnTo>
                    <a:pt x="49" y="293"/>
                  </a:lnTo>
                  <a:lnTo>
                    <a:pt x="98" y="195"/>
                  </a:lnTo>
                  <a:lnTo>
                    <a:pt x="147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585" y="0"/>
                  </a:lnTo>
                  <a:lnTo>
                    <a:pt x="683" y="25"/>
                  </a:lnTo>
                  <a:lnTo>
                    <a:pt x="756" y="73"/>
                  </a:lnTo>
                  <a:lnTo>
                    <a:pt x="829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1" y="366"/>
                  </a:lnTo>
                  <a:lnTo>
                    <a:pt x="975" y="463"/>
                  </a:lnTo>
                  <a:lnTo>
                    <a:pt x="975" y="463"/>
                  </a:lnTo>
                  <a:lnTo>
                    <a:pt x="951" y="561"/>
                  </a:lnTo>
                  <a:lnTo>
                    <a:pt x="926" y="658"/>
                  </a:lnTo>
                  <a:lnTo>
                    <a:pt x="877" y="731"/>
                  </a:lnTo>
                  <a:lnTo>
                    <a:pt x="829" y="804"/>
                  </a:lnTo>
                  <a:lnTo>
                    <a:pt x="756" y="877"/>
                  </a:lnTo>
                  <a:lnTo>
                    <a:pt x="683" y="902"/>
                  </a:lnTo>
                  <a:lnTo>
                    <a:pt x="585" y="950"/>
                  </a:lnTo>
                  <a:lnTo>
                    <a:pt x="488" y="950"/>
                  </a:lnTo>
                  <a:lnTo>
                    <a:pt x="488" y="950"/>
                  </a:lnTo>
                  <a:lnTo>
                    <a:pt x="390" y="950"/>
                  </a:lnTo>
                  <a:lnTo>
                    <a:pt x="293" y="902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31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1" y="463"/>
                  </a:lnTo>
                  <a:lnTo>
                    <a:pt x="1" y="463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2" name="Shape 322"/>
            <p:cNvSpPr/>
            <p:nvPr/>
          </p:nvSpPr>
          <p:spPr>
            <a:xfrm>
              <a:off x="766825" y="2388050"/>
              <a:ext cx="60925" cy="25"/>
            </a:xfrm>
            <a:custGeom>
              <a:pathLst>
                <a:path extrusionOk="0" fill="none" h="1" w="2437">
                  <a:moveTo>
                    <a:pt x="2436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3" name="Shape 323"/>
            <p:cNvSpPr/>
            <p:nvPr/>
          </p:nvSpPr>
          <p:spPr>
            <a:xfrm>
              <a:off x="769875" y="2456250"/>
              <a:ext cx="31075" cy="31075"/>
            </a:xfrm>
            <a:custGeom>
              <a:pathLst>
                <a:path extrusionOk="0" fill="none" h="1243" w="1243">
                  <a:moveTo>
                    <a:pt x="0" y="633"/>
                  </a:moveTo>
                  <a:lnTo>
                    <a:pt x="0" y="633"/>
                  </a:lnTo>
                  <a:lnTo>
                    <a:pt x="0" y="512"/>
                  </a:lnTo>
                  <a:lnTo>
                    <a:pt x="49" y="390"/>
                  </a:lnTo>
                  <a:lnTo>
                    <a:pt x="98" y="268"/>
                  </a:lnTo>
                  <a:lnTo>
                    <a:pt x="171" y="195"/>
                  </a:lnTo>
                  <a:lnTo>
                    <a:pt x="268" y="122"/>
                  </a:lnTo>
                  <a:lnTo>
                    <a:pt x="366" y="49"/>
                  </a:lnTo>
                  <a:lnTo>
                    <a:pt x="487" y="24"/>
                  </a:lnTo>
                  <a:lnTo>
                    <a:pt x="609" y="0"/>
                  </a:lnTo>
                  <a:lnTo>
                    <a:pt x="609" y="0"/>
                  </a:lnTo>
                  <a:lnTo>
                    <a:pt x="731" y="24"/>
                  </a:lnTo>
                  <a:lnTo>
                    <a:pt x="853" y="49"/>
                  </a:lnTo>
                  <a:lnTo>
                    <a:pt x="975" y="122"/>
                  </a:lnTo>
                  <a:lnTo>
                    <a:pt x="1048" y="195"/>
                  </a:lnTo>
                  <a:lnTo>
                    <a:pt x="1145" y="268"/>
                  </a:lnTo>
                  <a:lnTo>
                    <a:pt x="1194" y="390"/>
                  </a:lnTo>
                  <a:lnTo>
                    <a:pt x="1218" y="512"/>
                  </a:lnTo>
                  <a:lnTo>
                    <a:pt x="1242" y="633"/>
                  </a:lnTo>
                  <a:lnTo>
                    <a:pt x="1242" y="633"/>
                  </a:lnTo>
                  <a:lnTo>
                    <a:pt x="1218" y="755"/>
                  </a:lnTo>
                  <a:lnTo>
                    <a:pt x="1194" y="877"/>
                  </a:lnTo>
                  <a:lnTo>
                    <a:pt x="1145" y="974"/>
                  </a:lnTo>
                  <a:lnTo>
                    <a:pt x="1048" y="1072"/>
                  </a:lnTo>
                  <a:lnTo>
                    <a:pt x="975" y="1145"/>
                  </a:lnTo>
                  <a:lnTo>
                    <a:pt x="853" y="1193"/>
                  </a:lnTo>
                  <a:lnTo>
                    <a:pt x="731" y="1242"/>
                  </a:lnTo>
                  <a:lnTo>
                    <a:pt x="609" y="1242"/>
                  </a:lnTo>
                  <a:lnTo>
                    <a:pt x="609" y="1242"/>
                  </a:lnTo>
                  <a:lnTo>
                    <a:pt x="487" y="1242"/>
                  </a:lnTo>
                  <a:lnTo>
                    <a:pt x="366" y="1193"/>
                  </a:lnTo>
                  <a:lnTo>
                    <a:pt x="268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49" y="877"/>
                  </a:lnTo>
                  <a:lnTo>
                    <a:pt x="0" y="755"/>
                  </a:lnTo>
                  <a:lnTo>
                    <a:pt x="0" y="633"/>
                  </a:lnTo>
                  <a:lnTo>
                    <a:pt x="0" y="633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>
            <p:ph idx="4294967295" type="body"/>
          </p:nvPr>
        </p:nvSpPr>
        <p:spPr>
          <a:xfrm>
            <a:off x="1390650" y="1199100"/>
            <a:ext cx="6362700" cy="204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Важно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Большая выборка сама по себе не делает исследование достоверным. 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Зато в ней можно найти меньшую, но более однородную выборку!</a:t>
            </a:r>
          </a:p>
        </p:txBody>
      </p:sp>
      <p:grpSp>
        <p:nvGrpSpPr>
          <p:cNvPr id="329" name="Shape 329"/>
          <p:cNvGrpSpPr/>
          <p:nvPr/>
        </p:nvGrpSpPr>
        <p:grpSpPr>
          <a:xfrm>
            <a:off x="4405149" y="4350571"/>
            <a:ext cx="333699" cy="329076"/>
            <a:chOff x="3292425" y="3664250"/>
            <a:chExt cx="397025" cy="391525"/>
          </a:xfrm>
        </p:grpSpPr>
        <p:sp>
          <p:nvSpPr>
            <p:cNvPr id="330" name="Shape 330"/>
            <p:cNvSpPr/>
            <p:nvPr/>
          </p:nvSpPr>
          <p:spPr>
            <a:xfrm>
              <a:off x="3292425" y="3680675"/>
              <a:ext cx="375100" cy="375100"/>
            </a:xfrm>
            <a:custGeom>
              <a:pathLst>
                <a:path extrusionOk="0" fill="none" h="15004" w="15004">
                  <a:moveTo>
                    <a:pt x="7502" y="1"/>
                  </a:moveTo>
                  <a:lnTo>
                    <a:pt x="7502" y="1"/>
                  </a:lnTo>
                  <a:lnTo>
                    <a:pt x="7112" y="1"/>
                  </a:lnTo>
                  <a:lnTo>
                    <a:pt x="6747" y="50"/>
                  </a:lnTo>
                  <a:lnTo>
                    <a:pt x="6357" y="98"/>
                  </a:lnTo>
                  <a:lnTo>
                    <a:pt x="5992" y="147"/>
                  </a:lnTo>
                  <a:lnTo>
                    <a:pt x="5627" y="244"/>
                  </a:lnTo>
                  <a:lnTo>
                    <a:pt x="5261" y="342"/>
                  </a:lnTo>
                  <a:lnTo>
                    <a:pt x="4921" y="464"/>
                  </a:lnTo>
                  <a:lnTo>
                    <a:pt x="4580" y="585"/>
                  </a:lnTo>
                  <a:lnTo>
                    <a:pt x="4239" y="732"/>
                  </a:lnTo>
                  <a:lnTo>
                    <a:pt x="3922" y="902"/>
                  </a:lnTo>
                  <a:lnTo>
                    <a:pt x="3605" y="1097"/>
                  </a:lnTo>
                  <a:lnTo>
                    <a:pt x="3313" y="1292"/>
                  </a:lnTo>
                  <a:lnTo>
                    <a:pt x="3021" y="1487"/>
                  </a:lnTo>
                  <a:lnTo>
                    <a:pt x="2729" y="1706"/>
                  </a:lnTo>
                  <a:lnTo>
                    <a:pt x="2461" y="1949"/>
                  </a:lnTo>
                  <a:lnTo>
                    <a:pt x="2193" y="2193"/>
                  </a:lnTo>
                  <a:lnTo>
                    <a:pt x="1949" y="2461"/>
                  </a:lnTo>
                  <a:lnTo>
                    <a:pt x="1706" y="2729"/>
                  </a:lnTo>
                  <a:lnTo>
                    <a:pt x="1486" y="3021"/>
                  </a:lnTo>
                  <a:lnTo>
                    <a:pt x="1292" y="3313"/>
                  </a:lnTo>
                  <a:lnTo>
                    <a:pt x="1097" y="3605"/>
                  </a:lnTo>
                  <a:lnTo>
                    <a:pt x="902" y="3922"/>
                  </a:lnTo>
                  <a:lnTo>
                    <a:pt x="731" y="4239"/>
                  </a:lnTo>
                  <a:lnTo>
                    <a:pt x="585" y="4580"/>
                  </a:lnTo>
                  <a:lnTo>
                    <a:pt x="464" y="4921"/>
                  </a:lnTo>
                  <a:lnTo>
                    <a:pt x="342" y="5262"/>
                  </a:lnTo>
                  <a:lnTo>
                    <a:pt x="244" y="5627"/>
                  </a:lnTo>
                  <a:lnTo>
                    <a:pt x="147" y="5992"/>
                  </a:lnTo>
                  <a:lnTo>
                    <a:pt x="98" y="6358"/>
                  </a:lnTo>
                  <a:lnTo>
                    <a:pt x="50" y="6747"/>
                  </a:lnTo>
                  <a:lnTo>
                    <a:pt x="1" y="7113"/>
                  </a:lnTo>
                  <a:lnTo>
                    <a:pt x="1" y="7502"/>
                  </a:lnTo>
                  <a:lnTo>
                    <a:pt x="1" y="7502"/>
                  </a:lnTo>
                  <a:lnTo>
                    <a:pt x="1" y="7892"/>
                  </a:lnTo>
                  <a:lnTo>
                    <a:pt x="50" y="8257"/>
                  </a:lnTo>
                  <a:lnTo>
                    <a:pt x="98" y="8647"/>
                  </a:lnTo>
                  <a:lnTo>
                    <a:pt x="147" y="9012"/>
                  </a:lnTo>
                  <a:lnTo>
                    <a:pt x="244" y="9378"/>
                  </a:lnTo>
                  <a:lnTo>
                    <a:pt x="342" y="9743"/>
                  </a:lnTo>
                  <a:lnTo>
                    <a:pt x="464" y="10084"/>
                  </a:lnTo>
                  <a:lnTo>
                    <a:pt x="585" y="10425"/>
                  </a:lnTo>
                  <a:lnTo>
                    <a:pt x="731" y="10766"/>
                  </a:lnTo>
                  <a:lnTo>
                    <a:pt x="902" y="11082"/>
                  </a:lnTo>
                  <a:lnTo>
                    <a:pt x="1097" y="11399"/>
                  </a:lnTo>
                  <a:lnTo>
                    <a:pt x="1292" y="11691"/>
                  </a:lnTo>
                  <a:lnTo>
                    <a:pt x="1486" y="11984"/>
                  </a:lnTo>
                  <a:lnTo>
                    <a:pt x="1706" y="12276"/>
                  </a:lnTo>
                  <a:lnTo>
                    <a:pt x="1949" y="12544"/>
                  </a:lnTo>
                  <a:lnTo>
                    <a:pt x="2193" y="12812"/>
                  </a:lnTo>
                  <a:lnTo>
                    <a:pt x="2461" y="13055"/>
                  </a:lnTo>
                  <a:lnTo>
                    <a:pt x="2729" y="13299"/>
                  </a:lnTo>
                  <a:lnTo>
                    <a:pt x="3021" y="13518"/>
                  </a:lnTo>
                  <a:lnTo>
                    <a:pt x="3313" y="13713"/>
                  </a:lnTo>
                  <a:lnTo>
                    <a:pt x="3605" y="13908"/>
                  </a:lnTo>
                  <a:lnTo>
                    <a:pt x="3922" y="14102"/>
                  </a:lnTo>
                  <a:lnTo>
                    <a:pt x="4239" y="14273"/>
                  </a:lnTo>
                  <a:lnTo>
                    <a:pt x="4580" y="14419"/>
                  </a:lnTo>
                  <a:lnTo>
                    <a:pt x="4921" y="14541"/>
                  </a:lnTo>
                  <a:lnTo>
                    <a:pt x="5261" y="14663"/>
                  </a:lnTo>
                  <a:lnTo>
                    <a:pt x="5627" y="14760"/>
                  </a:lnTo>
                  <a:lnTo>
                    <a:pt x="5992" y="14857"/>
                  </a:lnTo>
                  <a:lnTo>
                    <a:pt x="6357" y="14906"/>
                  </a:lnTo>
                  <a:lnTo>
                    <a:pt x="6747" y="14955"/>
                  </a:lnTo>
                  <a:lnTo>
                    <a:pt x="7112" y="15004"/>
                  </a:lnTo>
                  <a:lnTo>
                    <a:pt x="7502" y="15004"/>
                  </a:lnTo>
                  <a:lnTo>
                    <a:pt x="7502" y="15004"/>
                  </a:lnTo>
                  <a:lnTo>
                    <a:pt x="7892" y="15004"/>
                  </a:lnTo>
                  <a:lnTo>
                    <a:pt x="8257" y="14955"/>
                  </a:lnTo>
                  <a:lnTo>
                    <a:pt x="8647" y="14906"/>
                  </a:lnTo>
                  <a:lnTo>
                    <a:pt x="9012" y="14857"/>
                  </a:lnTo>
                  <a:lnTo>
                    <a:pt x="9377" y="14760"/>
                  </a:lnTo>
                  <a:lnTo>
                    <a:pt x="9743" y="14663"/>
                  </a:lnTo>
                  <a:lnTo>
                    <a:pt x="10084" y="14541"/>
                  </a:lnTo>
                  <a:lnTo>
                    <a:pt x="10425" y="14419"/>
                  </a:lnTo>
                  <a:lnTo>
                    <a:pt x="10766" y="14273"/>
                  </a:lnTo>
                  <a:lnTo>
                    <a:pt x="11082" y="14102"/>
                  </a:lnTo>
                  <a:lnTo>
                    <a:pt x="11399" y="13908"/>
                  </a:lnTo>
                  <a:lnTo>
                    <a:pt x="11691" y="13713"/>
                  </a:lnTo>
                  <a:lnTo>
                    <a:pt x="11983" y="13518"/>
                  </a:lnTo>
                  <a:lnTo>
                    <a:pt x="12276" y="13299"/>
                  </a:lnTo>
                  <a:lnTo>
                    <a:pt x="12544" y="13055"/>
                  </a:lnTo>
                  <a:lnTo>
                    <a:pt x="12812" y="12812"/>
                  </a:lnTo>
                  <a:lnTo>
                    <a:pt x="13055" y="12544"/>
                  </a:lnTo>
                  <a:lnTo>
                    <a:pt x="13299" y="12276"/>
                  </a:lnTo>
                  <a:lnTo>
                    <a:pt x="13518" y="11984"/>
                  </a:lnTo>
                  <a:lnTo>
                    <a:pt x="13713" y="11691"/>
                  </a:lnTo>
                  <a:lnTo>
                    <a:pt x="13907" y="11399"/>
                  </a:lnTo>
                  <a:lnTo>
                    <a:pt x="14102" y="11082"/>
                  </a:lnTo>
                  <a:lnTo>
                    <a:pt x="14273" y="10766"/>
                  </a:lnTo>
                  <a:lnTo>
                    <a:pt x="14419" y="10425"/>
                  </a:lnTo>
                  <a:lnTo>
                    <a:pt x="14541" y="10084"/>
                  </a:lnTo>
                  <a:lnTo>
                    <a:pt x="14662" y="9743"/>
                  </a:lnTo>
                  <a:lnTo>
                    <a:pt x="14760" y="9378"/>
                  </a:lnTo>
                  <a:lnTo>
                    <a:pt x="14857" y="9012"/>
                  </a:lnTo>
                  <a:lnTo>
                    <a:pt x="14906" y="8647"/>
                  </a:lnTo>
                  <a:lnTo>
                    <a:pt x="14955" y="8257"/>
                  </a:lnTo>
                  <a:lnTo>
                    <a:pt x="15003" y="7892"/>
                  </a:lnTo>
                  <a:lnTo>
                    <a:pt x="15003" y="7502"/>
                  </a:lnTo>
                  <a:lnTo>
                    <a:pt x="7502" y="7502"/>
                  </a:lnTo>
                  <a:lnTo>
                    <a:pt x="7502" y="1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1" name="Shape 331"/>
            <p:cNvSpPr/>
            <p:nvPr/>
          </p:nvSpPr>
          <p:spPr>
            <a:xfrm>
              <a:off x="3504325" y="3664250"/>
              <a:ext cx="131525" cy="153450"/>
            </a:xfrm>
            <a:custGeom>
              <a:pathLst>
                <a:path extrusionOk="0" fill="none" h="6138" w="5261">
                  <a:moveTo>
                    <a:pt x="0" y="0"/>
                  </a:moveTo>
                  <a:lnTo>
                    <a:pt x="0" y="0"/>
                  </a:lnTo>
                  <a:lnTo>
                    <a:pt x="390" y="25"/>
                  </a:lnTo>
                  <a:lnTo>
                    <a:pt x="780" y="98"/>
                  </a:lnTo>
                  <a:lnTo>
                    <a:pt x="1169" y="171"/>
                  </a:lnTo>
                  <a:lnTo>
                    <a:pt x="1559" y="268"/>
                  </a:lnTo>
                  <a:lnTo>
                    <a:pt x="1924" y="414"/>
                  </a:lnTo>
                  <a:lnTo>
                    <a:pt x="2314" y="560"/>
                  </a:lnTo>
                  <a:lnTo>
                    <a:pt x="2655" y="731"/>
                  </a:lnTo>
                  <a:lnTo>
                    <a:pt x="3020" y="901"/>
                  </a:lnTo>
                  <a:lnTo>
                    <a:pt x="3020" y="901"/>
                  </a:lnTo>
                  <a:lnTo>
                    <a:pt x="3337" y="1121"/>
                  </a:lnTo>
                  <a:lnTo>
                    <a:pt x="3654" y="1340"/>
                  </a:lnTo>
                  <a:lnTo>
                    <a:pt x="3946" y="1559"/>
                  </a:lnTo>
                  <a:lnTo>
                    <a:pt x="4238" y="1803"/>
                  </a:lnTo>
                  <a:lnTo>
                    <a:pt x="4530" y="2070"/>
                  </a:lnTo>
                  <a:lnTo>
                    <a:pt x="4774" y="2363"/>
                  </a:lnTo>
                  <a:lnTo>
                    <a:pt x="5017" y="2655"/>
                  </a:lnTo>
                  <a:lnTo>
                    <a:pt x="5261" y="2972"/>
                  </a:lnTo>
                  <a:lnTo>
                    <a:pt x="0" y="6138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2" name="Shape 332"/>
            <p:cNvSpPr/>
            <p:nvPr/>
          </p:nvSpPr>
          <p:spPr>
            <a:xfrm>
              <a:off x="3501875" y="3749500"/>
              <a:ext cx="187575" cy="96825"/>
            </a:xfrm>
            <a:custGeom>
              <a:pathLst>
                <a:path extrusionOk="0" fill="none" h="3873" w="7503">
                  <a:moveTo>
                    <a:pt x="6431" y="0"/>
                  </a:moveTo>
                  <a:lnTo>
                    <a:pt x="1" y="3872"/>
                  </a:lnTo>
                  <a:lnTo>
                    <a:pt x="7502" y="3872"/>
                  </a:lnTo>
                  <a:lnTo>
                    <a:pt x="7502" y="3872"/>
                  </a:lnTo>
                  <a:lnTo>
                    <a:pt x="7478" y="3337"/>
                  </a:lnTo>
                  <a:lnTo>
                    <a:pt x="7429" y="2825"/>
                  </a:lnTo>
                  <a:lnTo>
                    <a:pt x="7332" y="2314"/>
                  </a:lnTo>
                  <a:lnTo>
                    <a:pt x="7210" y="1827"/>
                  </a:lnTo>
                  <a:lnTo>
                    <a:pt x="7064" y="1340"/>
                  </a:lnTo>
                  <a:lnTo>
                    <a:pt x="6893" y="877"/>
                  </a:lnTo>
                  <a:lnTo>
                    <a:pt x="6674" y="438"/>
                  </a:lnTo>
                  <a:lnTo>
                    <a:pt x="6431" y="0"/>
                  </a:lnTo>
                  <a:lnTo>
                    <a:pt x="6431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type="title"/>
          </p:nvPr>
        </p:nvSpPr>
        <p:spPr>
          <a:xfrm>
            <a:off x="1381250" y="922675"/>
            <a:ext cx="46821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/>
              <a:t>Снижаем влияние посторонних факторов</a:t>
            </a:r>
          </a:p>
        </p:txBody>
      </p:sp>
      <p:sp>
        <p:nvSpPr>
          <p:cNvPr id="338" name="Shape 338"/>
          <p:cNvSpPr txBox="1"/>
          <p:nvPr>
            <p:ph idx="1" type="body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152400" lvl="0" marL="342900" rtl="0">
              <a:spcBef>
                <a:spcPts val="0"/>
              </a:spcBef>
              <a:spcAft>
                <a:spcPts val="1000"/>
              </a:spcAft>
              <a:buFont typeface="Lora"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Убираем сайты событийным трафиком</a:t>
            </a:r>
          </a:p>
          <a:p>
            <a:pPr indent="-152400" lvl="0" marL="342900" rtl="0">
              <a:spcBef>
                <a:spcPts val="0"/>
              </a:spcBef>
              <a:spcAft>
                <a:spcPts val="1000"/>
              </a:spcAft>
              <a:buFont typeface="Lora"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Убираем большие/маленькие сайты</a:t>
            </a:r>
          </a:p>
          <a:p>
            <a:pPr indent="-152400" lvl="0" marL="342900" rtl="0">
              <a:spcBef>
                <a:spcPts val="0"/>
              </a:spcBef>
              <a:spcAft>
                <a:spcPts val="1000"/>
              </a:spcAft>
              <a:buFont typeface="Lora"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Отбрасываем главную и разделы</a:t>
            </a:r>
          </a:p>
          <a:p>
            <a:pPr indent="-152400" lvl="0" marL="342900" rtl="0">
              <a:spcBef>
                <a:spcPts val="0"/>
              </a:spcBef>
              <a:spcAft>
                <a:spcPts val="1000"/>
              </a:spcAft>
              <a:buFont typeface="Lora"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Убираем сменившие домен/протокол</a:t>
            </a:r>
          </a:p>
          <a:p>
            <a:pPr indent="-152400" lvl="0" marL="342900" rtl="0">
              <a:spcBef>
                <a:spcPts val="0"/>
              </a:spcBef>
              <a:spcAft>
                <a:spcPts val="1000"/>
              </a:spcAft>
              <a:buFont typeface="Lora"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Смотрим данные за период без перепадов трафика в Рунете</a:t>
            </a:r>
          </a:p>
          <a:p>
            <a:pPr indent="-152400" lvl="0" marL="342900" rtl="0">
              <a:spcBef>
                <a:spcPts val="0"/>
              </a:spcBef>
              <a:spcAft>
                <a:spcPts val="1000"/>
              </a:spcAft>
              <a:buFont typeface="Lora"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И так далее...</a:t>
            </a:r>
          </a:p>
        </p:txBody>
      </p:sp>
      <p:grpSp>
        <p:nvGrpSpPr>
          <p:cNvPr id="339" name="Shape 339"/>
          <p:cNvGrpSpPr/>
          <p:nvPr/>
        </p:nvGrpSpPr>
        <p:grpSpPr>
          <a:xfrm>
            <a:off x="883275" y="1002436"/>
            <a:ext cx="271245" cy="270016"/>
            <a:chOff x="3951850" y="2985350"/>
            <a:chExt cx="407950" cy="416500"/>
          </a:xfrm>
        </p:grpSpPr>
        <p:sp>
          <p:nvSpPr>
            <p:cNvPr id="340" name="Shape 340"/>
            <p:cNvSpPr/>
            <p:nvPr/>
          </p:nvSpPr>
          <p:spPr>
            <a:xfrm>
              <a:off x="3951850" y="2985350"/>
              <a:ext cx="314800" cy="314825"/>
            </a:xfrm>
            <a:custGeom>
              <a:pathLst>
                <a:path extrusionOk="0" fill="none" h="12593" w="12592">
                  <a:moveTo>
                    <a:pt x="6284" y="1"/>
                  </a:moveTo>
                  <a:lnTo>
                    <a:pt x="6284" y="1"/>
                  </a:lnTo>
                  <a:lnTo>
                    <a:pt x="5967" y="25"/>
                  </a:lnTo>
                  <a:lnTo>
                    <a:pt x="5651" y="49"/>
                  </a:lnTo>
                  <a:lnTo>
                    <a:pt x="5334" y="74"/>
                  </a:lnTo>
                  <a:lnTo>
                    <a:pt x="5017" y="147"/>
                  </a:lnTo>
                  <a:lnTo>
                    <a:pt x="4725" y="220"/>
                  </a:lnTo>
                  <a:lnTo>
                    <a:pt x="4433" y="293"/>
                  </a:lnTo>
                  <a:lnTo>
                    <a:pt x="4141" y="390"/>
                  </a:lnTo>
                  <a:lnTo>
                    <a:pt x="3848" y="512"/>
                  </a:lnTo>
                  <a:lnTo>
                    <a:pt x="3556" y="634"/>
                  </a:lnTo>
                  <a:lnTo>
                    <a:pt x="3288" y="780"/>
                  </a:lnTo>
                  <a:lnTo>
                    <a:pt x="3020" y="926"/>
                  </a:lnTo>
                  <a:lnTo>
                    <a:pt x="2777" y="1072"/>
                  </a:lnTo>
                  <a:lnTo>
                    <a:pt x="2290" y="1437"/>
                  </a:lnTo>
                  <a:lnTo>
                    <a:pt x="1851" y="1852"/>
                  </a:lnTo>
                  <a:lnTo>
                    <a:pt x="1437" y="2290"/>
                  </a:lnTo>
                  <a:lnTo>
                    <a:pt x="1072" y="2777"/>
                  </a:lnTo>
                  <a:lnTo>
                    <a:pt x="901" y="3045"/>
                  </a:lnTo>
                  <a:lnTo>
                    <a:pt x="755" y="3313"/>
                  </a:lnTo>
                  <a:lnTo>
                    <a:pt x="609" y="3581"/>
                  </a:lnTo>
                  <a:lnTo>
                    <a:pt x="487" y="3849"/>
                  </a:lnTo>
                  <a:lnTo>
                    <a:pt x="390" y="4141"/>
                  </a:lnTo>
                  <a:lnTo>
                    <a:pt x="292" y="4433"/>
                  </a:lnTo>
                  <a:lnTo>
                    <a:pt x="195" y="4725"/>
                  </a:lnTo>
                  <a:lnTo>
                    <a:pt x="122" y="5042"/>
                  </a:lnTo>
                  <a:lnTo>
                    <a:pt x="73" y="5334"/>
                  </a:lnTo>
                  <a:lnTo>
                    <a:pt x="25" y="5651"/>
                  </a:lnTo>
                  <a:lnTo>
                    <a:pt x="0" y="5968"/>
                  </a:lnTo>
                  <a:lnTo>
                    <a:pt x="0" y="6308"/>
                  </a:lnTo>
                  <a:lnTo>
                    <a:pt x="0" y="6308"/>
                  </a:lnTo>
                  <a:lnTo>
                    <a:pt x="0" y="6625"/>
                  </a:lnTo>
                  <a:lnTo>
                    <a:pt x="25" y="6942"/>
                  </a:lnTo>
                  <a:lnTo>
                    <a:pt x="73" y="7258"/>
                  </a:lnTo>
                  <a:lnTo>
                    <a:pt x="122" y="7575"/>
                  </a:lnTo>
                  <a:lnTo>
                    <a:pt x="195" y="7867"/>
                  </a:lnTo>
                  <a:lnTo>
                    <a:pt x="292" y="8184"/>
                  </a:lnTo>
                  <a:lnTo>
                    <a:pt x="390" y="8476"/>
                  </a:lnTo>
                  <a:lnTo>
                    <a:pt x="487" y="8744"/>
                  </a:lnTo>
                  <a:lnTo>
                    <a:pt x="609" y="9036"/>
                  </a:lnTo>
                  <a:lnTo>
                    <a:pt x="755" y="9304"/>
                  </a:lnTo>
                  <a:lnTo>
                    <a:pt x="901" y="9572"/>
                  </a:lnTo>
                  <a:lnTo>
                    <a:pt x="1072" y="9816"/>
                  </a:lnTo>
                  <a:lnTo>
                    <a:pt x="1437" y="10303"/>
                  </a:lnTo>
                  <a:lnTo>
                    <a:pt x="1851" y="10741"/>
                  </a:lnTo>
                  <a:lnTo>
                    <a:pt x="2290" y="11155"/>
                  </a:lnTo>
                  <a:lnTo>
                    <a:pt x="2777" y="11520"/>
                  </a:lnTo>
                  <a:lnTo>
                    <a:pt x="3020" y="11691"/>
                  </a:lnTo>
                  <a:lnTo>
                    <a:pt x="3288" y="11837"/>
                  </a:lnTo>
                  <a:lnTo>
                    <a:pt x="3556" y="11983"/>
                  </a:lnTo>
                  <a:lnTo>
                    <a:pt x="3848" y="12105"/>
                  </a:lnTo>
                  <a:lnTo>
                    <a:pt x="4141" y="12202"/>
                  </a:lnTo>
                  <a:lnTo>
                    <a:pt x="4433" y="12300"/>
                  </a:lnTo>
                  <a:lnTo>
                    <a:pt x="4725" y="12397"/>
                  </a:lnTo>
                  <a:lnTo>
                    <a:pt x="5017" y="12470"/>
                  </a:lnTo>
                  <a:lnTo>
                    <a:pt x="5334" y="12519"/>
                  </a:lnTo>
                  <a:lnTo>
                    <a:pt x="5651" y="12568"/>
                  </a:lnTo>
                  <a:lnTo>
                    <a:pt x="5967" y="12592"/>
                  </a:lnTo>
                  <a:lnTo>
                    <a:pt x="6284" y="12592"/>
                  </a:lnTo>
                  <a:lnTo>
                    <a:pt x="6284" y="12592"/>
                  </a:lnTo>
                  <a:lnTo>
                    <a:pt x="6625" y="12592"/>
                  </a:lnTo>
                  <a:lnTo>
                    <a:pt x="6941" y="12568"/>
                  </a:lnTo>
                  <a:lnTo>
                    <a:pt x="7258" y="12519"/>
                  </a:lnTo>
                  <a:lnTo>
                    <a:pt x="7550" y="12470"/>
                  </a:lnTo>
                  <a:lnTo>
                    <a:pt x="7867" y="12397"/>
                  </a:lnTo>
                  <a:lnTo>
                    <a:pt x="8159" y="12300"/>
                  </a:lnTo>
                  <a:lnTo>
                    <a:pt x="8451" y="12202"/>
                  </a:lnTo>
                  <a:lnTo>
                    <a:pt x="8744" y="12105"/>
                  </a:lnTo>
                  <a:lnTo>
                    <a:pt x="9012" y="11983"/>
                  </a:lnTo>
                  <a:lnTo>
                    <a:pt x="9279" y="11837"/>
                  </a:lnTo>
                  <a:lnTo>
                    <a:pt x="9547" y="11691"/>
                  </a:lnTo>
                  <a:lnTo>
                    <a:pt x="9815" y="11520"/>
                  </a:lnTo>
                  <a:lnTo>
                    <a:pt x="10302" y="11155"/>
                  </a:lnTo>
                  <a:lnTo>
                    <a:pt x="10741" y="10741"/>
                  </a:lnTo>
                  <a:lnTo>
                    <a:pt x="11155" y="10303"/>
                  </a:lnTo>
                  <a:lnTo>
                    <a:pt x="11520" y="9816"/>
                  </a:lnTo>
                  <a:lnTo>
                    <a:pt x="11666" y="9572"/>
                  </a:lnTo>
                  <a:lnTo>
                    <a:pt x="11812" y="9304"/>
                  </a:lnTo>
                  <a:lnTo>
                    <a:pt x="11958" y="9036"/>
                  </a:lnTo>
                  <a:lnTo>
                    <a:pt x="12080" y="8744"/>
                  </a:lnTo>
                  <a:lnTo>
                    <a:pt x="12202" y="8476"/>
                  </a:lnTo>
                  <a:lnTo>
                    <a:pt x="12299" y="8184"/>
                  </a:lnTo>
                  <a:lnTo>
                    <a:pt x="12397" y="7867"/>
                  </a:lnTo>
                  <a:lnTo>
                    <a:pt x="12446" y="7575"/>
                  </a:lnTo>
                  <a:lnTo>
                    <a:pt x="12519" y="7258"/>
                  </a:lnTo>
                  <a:lnTo>
                    <a:pt x="12543" y="6942"/>
                  </a:lnTo>
                  <a:lnTo>
                    <a:pt x="12567" y="6625"/>
                  </a:lnTo>
                  <a:lnTo>
                    <a:pt x="12592" y="6308"/>
                  </a:lnTo>
                  <a:lnTo>
                    <a:pt x="12592" y="6308"/>
                  </a:lnTo>
                  <a:lnTo>
                    <a:pt x="12567" y="5968"/>
                  </a:lnTo>
                  <a:lnTo>
                    <a:pt x="12543" y="5651"/>
                  </a:lnTo>
                  <a:lnTo>
                    <a:pt x="12519" y="5334"/>
                  </a:lnTo>
                  <a:lnTo>
                    <a:pt x="12446" y="5042"/>
                  </a:lnTo>
                  <a:lnTo>
                    <a:pt x="12397" y="4725"/>
                  </a:lnTo>
                  <a:lnTo>
                    <a:pt x="12299" y="4433"/>
                  </a:lnTo>
                  <a:lnTo>
                    <a:pt x="12202" y="4141"/>
                  </a:lnTo>
                  <a:lnTo>
                    <a:pt x="12080" y="3849"/>
                  </a:lnTo>
                  <a:lnTo>
                    <a:pt x="11958" y="3581"/>
                  </a:lnTo>
                  <a:lnTo>
                    <a:pt x="11812" y="3313"/>
                  </a:lnTo>
                  <a:lnTo>
                    <a:pt x="11666" y="3045"/>
                  </a:lnTo>
                  <a:lnTo>
                    <a:pt x="11520" y="2777"/>
                  </a:lnTo>
                  <a:lnTo>
                    <a:pt x="11155" y="2290"/>
                  </a:lnTo>
                  <a:lnTo>
                    <a:pt x="10741" y="1852"/>
                  </a:lnTo>
                  <a:lnTo>
                    <a:pt x="10302" y="1437"/>
                  </a:lnTo>
                  <a:lnTo>
                    <a:pt x="9815" y="1072"/>
                  </a:lnTo>
                  <a:lnTo>
                    <a:pt x="9547" y="926"/>
                  </a:lnTo>
                  <a:lnTo>
                    <a:pt x="9279" y="780"/>
                  </a:lnTo>
                  <a:lnTo>
                    <a:pt x="9012" y="634"/>
                  </a:lnTo>
                  <a:lnTo>
                    <a:pt x="8744" y="512"/>
                  </a:lnTo>
                  <a:lnTo>
                    <a:pt x="8451" y="390"/>
                  </a:lnTo>
                  <a:lnTo>
                    <a:pt x="8159" y="293"/>
                  </a:lnTo>
                  <a:lnTo>
                    <a:pt x="7867" y="220"/>
                  </a:lnTo>
                  <a:lnTo>
                    <a:pt x="7550" y="147"/>
                  </a:lnTo>
                  <a:lnTo>
                    <a:pt x="7258" y="74"/>
                  </a:lnTo>
                  <a:lnTo>
                    <a:pt x="6941" y="49"/>
                  </a:lnTo>
                  <a:lnTo>
                    <a:pt x="6625" y="25"/>
                  </a:lnTo>
                  <a:lnTo>
                    <a:pt x="6284" y="1"/>
                  </a:lnTo>
                  <a:lnTo>
                    <a:pt x="6284" y="1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1" name="Shape 341"/>
            <p:cNvSpPr/>
            <p:nvPr/>
          </p:nvSpPr>
          <p:spPr>
            <a:xfrm>
              <a:off x="3988375" y="3021875"/>
              <a:ext cx="241750" cy="241750"/>
            </a:xfrm>
            <a:custGeom>
              <a:pathLst>
                <a:path extrusionOk="0" fill="none" h="9670" w="9670">
                  <a:moveTo>
                    <a:pt x="4823" y="1"/>
                  </a:moveTo>
                  <a:lnTo>
                    <a:pt x="4823" y="1"/>
                  </a:lnTo>
                  <a:lnTo>
                    <a:pt x="4336" y="25"/>
                  </a:lnTo>
                  <a:lnTo>
                    <a:pt x="3849" y="98"/>
                  </a:lnTo>
                  <a:lnTo>
                    <a:pt x="3386" y="220"/>
                  </a:lnTo>
                  <a:lnTo>
                    <a:pt x="2947" y="391"/>
                  </a:lnTo>
                  <a:lnTo>
                    <a:pt x="2533" y="585"/>
                  </a:lnTo>
                  <a:lnTo>
                    <a:pt x="2144" y="829"/>
                  </a:lnTo>
                  <a:lnTo>
                    <a:pt x="1754" y="1121"/>
                  </a:lnTo>
                  <a:lnTo>
                    <a:pt x="1413" y="1438"/>
                  </a:lnTo>
                  <a:lnTo>
                    <a:pt x="1096" y="1779"/>
                  </a:lnTo>
                  <a:lnTo>
                    <a:pt x="829" y="2144"/>
                  </a:lnTo>
                  <a:lnTo>
                    <a:pt x="585" y="2534"/>
                  </a:lnTo>
                  <a:lnTo>
                    <a:pt x="390" y="2972"/>
                  </a:lnTo>
                  <a:lnTo>
                    <a:pt x="220" y="3411"/>
                  </a:lnTo>
                  <a:lnTo>
                    <a:pt x="98" y="3873"/>
                  </a:lnTo>
                  <a:lnTo>
                    <a:pt x="25" y="4336"/>
                  </a:lnTo>
                  <a:lnTo>
                    <a:pt x="1" y="4847"/>
                  </a:lnTo>
                  <a:lnTo>
                    <a:pt x="1" y="4847"/>
                  </a:lnTo>
                  <a:lnTo>
                    <a:pt x="25" y="5335"/>
                  </a:lnTo>
                  <a:lnTo>
                    <a:pt x="98" y="5822"/>
                  </a:lnTo>
                  <a:lnTo>
                    <a:pt x="220" y="6284"/>
                  </a:lnTo>
                  <a:lnTo>
                    <a:pt x="390" y="6723"/>
                  </a:lnTo>
                  <a:lnTo>
                    <a:pt x="585" y="7137"/>
                  </a:lnTo>
                  <a:lnTo>
                    <a:pt x="829" y="7527"/>
                  </a:lnTo>
                  <a:lnTo>
                    <a:pt x="1096" y="7916"/>
                  </a:lnTo>
                  <a:lnTo>
                    <a:pt x="1413" y="8257"/>
                  </a:lnTo>
                  <a:lnTo>
                    <a:pt x="1754" y="8574"/>
                  </a:lnTo>
                  <a:lnTo>
                    <a:pt x="2144" y="8842"/>
                  </a:lnTo>
                  <a:lnTo>
                    <a:pt x="2533" y="9085"/>
                  </a:lnTo>
                  <a:lnTo>
                    <a:pt x="2947" y="9280"/>
                  </a:lnTo>
                  <a:lnTo>
                    <a:pt x="3386" y="9451"/>
                  </a:lnTo>
                  <a:lnTo>
                    <a:pt x="3849" y="9572"/>
                  </a:lnTo>
                  <a:lnTo>
                    <a:pt x="4336" y="9645"/>
                  </a:lnTo>
                  <a:lnTo>
                    <a:pt x="4823" y="9670"/>
                  </a:lnTo>
                  <a:lnTo>
                    <a:pt x="4823" y="9670"/>
                  </a:lnTo>
                  <a:lnTo>
                    <a:pt x="5334" y="9645"/>
                  </a:lnTo>
                  <a:lnTo>
                    <a:pt x="5797" y="9572"/>
                  </a:lnTo>
                  <a:lnTo>
                    <a:pt x="6260" y="9451"/>
                  </a:lnTo>
                  <a:lnTo>
                    <a:pt x="6698" y="9280"/>
                  </a:lnTo>
                  <a:lnTo>
                    <a:pt x="7136" y="9085"/>
                  </a:lnTo>
                  <a:lnTo>
                    <a:pt x="7526" y="8842"/>
                  </a:lnTo>
                  <a:lnTo>
                    <a:pt x="7892" y="8574"/>
                  </a:lnTo>
                  <a:lnTo>
                    <a:pt x="8232" y="8257"/>
                  </a:lnTo>
                  <a:lnTo>
                    <a:pt x="8549" y="7916"/>
                  </a:lnTo>
                  <a:lnTo>
                    <a:pt x="8841" y="7527"/>
                  </a:lnTo>
                  <a:lnTo>
                    <a:pt x="9085" y="7137"/>
                  </a:lnTo>
                  <a:lnTo>
                    <a:pt x="9280" y="6723"/>
                  </a:lnTo>
                  <a:lnTo>
                    <a:pt x="9450" y="6284"/>
                  </a:lnTo>
                  <a:lnTo>
                    <a:pt x="9572" y="5822"/>
                  </a:lnTo>
                  <a:lnTo>
                    <a:pt x="9645" y="5335"/>
                  </a:lnTo>
                  <a:lnTo>
                    <a:pt x="9669" y="4847"/>
                  </a:lnTo>
                  <a:lnTo>
                    <a:pt x="9669" y="4847"/>
                  </a:lnTo>
                  <a:lnTo>
                    <a:pt x="9645" y="4336"/>
                  </a:lnTo>
                  <a:lnTo>
                    <a:pt x="9572" y="3873"/>
                  </a:lnTo>
                  <a:lnTo>
                    <a:pt x="9450" y="3411"/>
                  </a:lnTo>
                  <a:lnTo>
                    <a:pt x="9280" y="2972"/>
                  </a:lnTo>
                  <a:lnTo>
                    <a:pt x="9085" y="2534"/>
                  </a:lnTo>
                  <a:lnTo>
                    <a:pt x="8841" y="2144"/>
                  </a:lnTo>
                  <a:lnTo>
                    <a:pt x="8549" y="1779"/>
                  </a:lnTo>
                  <a:lnTo>
                    <a:pt x="8232" y="1438"/>
                  </a:lnTo>
                  <a:lnTo>
                    <a:pt x="7892" y="1121"/>
                  </a:lnTo>
                  <a:lnTo>
                    <a:pt x="7526" y="829"/>
                  </a:lnTo>
                  <a:lnTo>
                    <a:pt x="7136" y="585"/>
                  </a:lnTo>
                  <a:lnTo>
                    <a:pt x="6698" y="391"/>
                  </a:lnTo>
                  <a:lnTo>
                    <a:pt x="6260" y="220"/>
                  </a:lnTo>
                  <a:lnTo>
                    <a:pt x="5797" y="98"/>
                  </a:lnTo>
                  <a:lnTo>
                    <a:pt x="5334" y="25"/>
                  </a:lnTo>
                  <a:lnTo>
                    <a:pt x="4823" y="1"/>
                  </a:lnTo>
                  <a:lnTo>
                    <a:pt x="4823" y="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2" name="Shape 342"/>
            <p:cNvSpPr/>
            <p:nvPr/>
          </p:nvSpPr>
          <p:spPr>
            <a:xfrm>
              <a:off x="4024300" y="3058425"/>
              <a:ext cx="84650" cy="84650"/>
            </a:xfrm>
            <a:custGeom>
              <a:pathLst>
                <a:path extrusionOk="0" fill="none" h="3386" w="3386">
                  <a:moveTo>
                    <a:pt x="0" y="3385"/>
                  </a:moveTo>
                  <a:lnTo>
                    <a:pt x="0" y="3385"/>
                  </a:lnTo>
                  <a:lnTo>
                    <a:pt x="25" y="3020"/>
                  </a:lnTo>
                  <a:lnTo>
                    <a:pt x="74" y="2704"/>
                  </a:lnTo>
                  <a:lnTo>
                    <a:pt x="147" y="2363"/>
                  </a:lnTo>
                  <a:lnTo>
                    <a:pt x="268" y="2070"/>
                  </a:lnTo>
                  <a:lnTo>
                    <a:pt x="414" y="1754"/>
                  </a:lnTo>
                  <a:lnTo>
                    <a:pt x="585" y="1486"/>
                  </a:lnTo>
                  <a:lnTo>
                    <a:pt x="780" y="1218"/>
                  </a:lnTo>
                  <a:lnTo>
                    <a:pt x="999" y="974"/>
                  </a:lnTo>
                  <a:lnTo>
                    <a:pt x="1243" y="755"/>
                  </a:lnTo>
                  <a:lnTo>
                    <a:pt x="1510" y="560"/>
                  </a:lnTo>
                  <a:lnTo>
                    <a:pt x="1778" y="390"/>
                  </a:lnTo>
                  <a:lnTo>
                    <a:pt x="2071" y="244"/>
                  </a:lnTo>
                  <a:lnTo>
                    <a:pt x="2387" y="146"/>
                  </a:lnTo>
                  <a:lnTo>
                    <a:pt x="2704" y="49"/>
                  </a:lnTo>
                  <a:lnTo>
                    <a:pt x="3045" y="0"/>
                  </a:lnTo>
                  <a:lnTo>
                    <a:pt x="3386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3" name="Shape 343"/>
            <p:cNvSpPr/>
            <p:nvPr/>
          </p:nvSpPr>
          <p:spPr>
            <a:xfrm>
              <a:off x="4205750" y="3248375"/>
              <a:ext cx="154050" cy="153475"/>
            </a:xfrm>
            <a:custGeom>
              <a:pathLst>
                <a:path extrusionOk="0" fill="none" h="6139" w="6162">
                  <a:moveTo>
                    <a:pt x="0" y="1024"/>
                  </a:moveTo>
                  <a:lnTo>
                    <a:pt x="4969" y="5992"/>
                  </a:lnTo>
                  <a:lnTo>
                    <a:pt x="4969" y="5992"/>
                  </a:lnTo>
                  <a:lnTo>
                    <a:pt x="5042" y="6041"/>
                  </a:lnTo>
                  <a:lnTo>
                    <a:pt x="5115" y="6090"/>
                  </a:lnTo>
                  <a:lnTo>
                    <a:pt x="5212" y="6114"/>
                  </a:lnTo>
                  <a:lnTo>
                    <a:pt x="5310" y="6138"/>
                  </a:lnTo>
                  <a:lnTo>
                    <a:pt x="5407" y="6114"/>
                  </a:lnTo>
                  <a:lnTo>
                    <a:pt x="5480" y="6090"/>
                  </a:lnTo>
                  <a:lnTo>
                    <a:pt x="5577" y="6041"/>
                  </a:lnTo>
                  <a:lnTo>
                    <a:pt x="5651" y="5992"/>
                  </a:lnTo>
                  <a:lnTo>
                    <a:pt x="6016" y="5627"/>
                  </a:lnTo>
                  <a:lnTo>
                    <a:pt x="6016" y="5627"/>
                  </a:lnTo>
                  <a:lnTo>
                    <a:pt x="6089" y="5554"/>
                  </a:lnTo>
                  <a:lnTo>
                    <a:pt x="6138" y="5456"/>
                  </a:lnTo>
                  <a:lnTo>
                    <a:pt x="6162" y="5359"/>
                  </a:lnTo>
                  <a:lnTo>
                    <a:pt x="6162" y="5286"/>
                  </a:lnTo>
                  <a:lnTo>
                    <a:pt x="6162" y="5188"/>
                  </a:lnTo>
                  <a:lnTo>
                    <a:pt x="6138" y="5091"/>
                  </a:lnTo>
                  <a:lnTo>
                    <a:pt x="6089" y="5018"/>
                  </a:lnTo>
                  <a:lnTo>
                    <a:pt x="6016" y="4921"/>
                  </a:lnTo>
                  <a:lnTo>
                    <a:pt x="1072" y="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/>
          <p:nvPr>
            <p:ph type="ctrTitle"/>
          </p:nvPr>
        </p:nvSpPr>
        <p:spPr>
          <a:xfrm>
            <a:off x="2022225" y="1693523"/>
            <a:ext cx="3787800" cy="1159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Рассматриваем гипотезы</a:t>
            </a:r>
          </a:p>
        </p:txBody>
      </p:sp>
      <p:sp>
        <p:nvSpPr>
          <p:cNvPr id="349" name="Shape 349"/>
          <p:cNvSpPr txBox="1"/>
          <p:nvPr/>
        </p:nvSpPr>
        <p:spPr>
          <a:xfrm>
            <a:off x="1133975" y="2291150"/>
            <a:ext cx="543900" cy="56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4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type="title"/>
          </p:nvPr>
        </p:nvSpPr>
        <p:spPr>
          <a:xfrm>
            <a:off x="1381250" y="922675"/>
            <a:ext cx="46821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/>
              <a:t>Три пункта из чек-листов</a:t>
            </a:r>
          </a:p>
        </p:txBody>
      </p:sp>
      <p:sp>
        <p:nvSpPr>
          <p:cNvPr id="355" name="Shape 355"/>
          <p:cNvSpPr txBox="1"/>
          <p:nvPr>
            <p:ph idx="1" type="body"/>
          </p:nvPr>
        </p:nvSpPr>
        <p:spPr>
          <a:xfrm>
            <a:off x="1381250" y="1616473"/>
            <a:ext cx="6809700" cy="1975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74650" lvl="0" marL="457200" rtl="0">
              <a:spcBef>
                <a:spcPts val="0"/>
              </a:spcBef>
              <a:spcAft>
                <a:spcPts val="1000"/>
              </a:spcAft>
              <a:buClr>
                <a:srgbClr val="FFCD00"/>
              </a:buClr>
              <a:buSzPct val="100000"/>
            </a:pPr>
            <a:r>
              <a:rPr lang="en" sz="2300"/>
              <a:t>Url должен быть короче 70 символов</a:t>
            </a:r>
          </a:p>
          <a:p>
            <a:pPr indent="-374650" lvl="0" marL="457200" rtl="0">
              <a:spcBef>
                <a:spcPts val="0"/>
              </a:spcBef>
              <a:spcAft>
                <a:spcPts val="1000"/>
              </a:spcAft>
              <a:buClr>
                <a:srgbClr val="FFCD00"/>
              </a:buClr>
              <a:buSzPct val="100000"/>
            </a:pPr>
            <a:r>
              <a:rPr lang="en" sz="2300"/>
              <a:t>Title не более 60 символов</a:t>
            </a:r>
          </a:p>
          <a:p>
            <a:pPr indent="-374650" lvl="0" marL="457200" rtl="0">
              <a:spcBef>
                <a:spcPts val="0"/>
              </a:spcBef>
              <a:spcAft>
                <a:spcPts val="1000"/>
              </a:spcAft>
              <a:buClr>
                <a:srgbClr val="FFCD00"/>
              </a:buClr>
              <a:buSzPct val="100000"/>
            </a:pPr>
            <a:r>
              <a:rPr lang="en" sz="2300"/>
              <a:t>Рейтинг Google Page Speed Insights должен быть не меньше 80</a:t>
            </a:r>
          </a:p>
          <a:p>
            <a:pPr lvl="0" rtl="0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sz="2300"/>
          </a:p>
        </p:txBody>
      </p:sp>
      <p:sp>
        <p:nvSpPr>
          <p:cNvPr id="356" name="Shape 356"/>
          <p:cNvSpPr txBox="1"/>
          <p:nvPr/>
        </p:nvSpPr>
        <p:spPr>
          <a:xfrm>
            <a:off x="1381250" y="3642950"/>
            <a:ext cx="6809700" cy="11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600"/>
              </a:spcBef>
              <a:spcAft>
                <a:spcPts val="1000"/>
              </a:spcAft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Яркие примеры </a:t>
            </a:r>
            <a:r>
              <a:rPr lang="en" sz="2500">
                <a:solidFill>
                  <a:schemeClr val="dk1"/>
                </a:solidFill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формальных критериев</a:t>
            </a:r>
            <a:r>
              <a:rPr lang="en" sz="25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, мало связанных с качеством и релевантностью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357" name="Shape 357"/>
          <p:cNvGrpSpPr/>
          <p:nvPr/>
        </p:nvGrpSpPr>
        <p:grpSpPr>
          <a:xfrm>
            <a:off x="857354" y="980278"/>
            <a:ext cx="320377" cy="320377"/>
            <a:chOff x="2623275" y="2333250"/>
            <a:chExt cx="381175" cy="381175"/>
          </a:xfrm>
        </p:grpSpPr>
        <p:sp>
          <p:nvSpPr>
            <p:cNvPr id="358" name="Shape 358"/>
            <p:cNvSpPr/>
            <p:nvPr/>
          </p:nvSpPr>
          <p:spPr>
            <a:xfrm>
              <a:off x="2623275" y="2333250"/>
              <a:ext cx="381175" cy="381175"/>
            </a:xfrm>
            <a:custGeom>
              <a:pathLst>
                <a:path extrusionOk="0" fill="none" h="15247" w="15247">
                  <a:moveTo>
                    <a:pt x="7624" y="0"/>
                  </a:moveTo>
                  <a:lnTo>
                    <a:pt x="7624" y="0"/>
                  </a:lnTo>
                  <a:lnTo>
                    <a:pt x="7234" y="0"/>
                  </a:lnTo>
                  <a:lnTo>
                    <a:pt x="6844" y="49"/>
                  </a:lnTo>
                  <a:lnTo>
                    <a:pt x="6455" y="98"/>
                  </a:lnTo>
                  <a:lnTo>
                    <a:pt x="6089" y="147"/>
                  </a:lnTo>
                  <a:lnTo>
                    <a:pt x="5724" y="244"/>
                  </a:lnTo>
                  <a:lnTo>
                    <a:pt x="5359" y="341"/>
                  </a:lnTo>
                  <a:lnTo>
                    <a:pt x="4994" y="463"/>
                  </a:lnTo>
                  <a:lnTo>
                    <a:pt x="4653" y="609"/>
                  </a:lnTo>
                  <a:lnTo>
                    <a:pt x="4312" y="755"/>
                  </a:lnTo>
                  <a:lnTo>
                    <a:pt x="3995" y="926"/>
                  </a:lnTo>
                  <a:lnTo>
                    <a:pt x="3678" y="1096"/>
                  </a:lnTo>
                  <a:lnTo>
                    <a:pt x="3362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30" y="2777"/>
                  </a:lnTo>
                  <a:lnTo>
                    <a:pt x="1511" y="3069"/>
                  </a:lnTo>
                  <a:lnTo>
                    <a:pt x="1292" y="3361"/>
                  </a:lnTo>
                  <a:lnTo>
                    <a:pt x="1097" y="3678"/>
                  </a:lnTo>
                  <a:lnTo>
                    <a:pt x="926" y="3995"/>
                  </a:lnTo>
                  <a:lnTo>
                    <a:pt x="756" y="4311"/>
                  </a:lnTo>
                  <a:lnTo>
                    <a:pt x="610" y="4652"/>
                  </a:lnTo>
                  <a:lnTo>
                    <a:pt x="463" y="4993"/>
                  </a:lnTo>
                  <a:lnTo>
                    <a:pt x="342" y="5358"/>
                  </a:lnTo>
                  <a:lnTo>
                    <a:pt x="244" y="5724"/>
                  </a:lnTo>
                  <a:lnTo>
                    <a:pt x="147" y="6089"/>
                  </a:lnTo>
                  <a:lnTo>
                    <a:pt x="98" y="6454"/>
                  </a:lnTo>
                  <a:lnTo>
                    <a:pt x="49" y="6844"/>
                  </a:lnTo>
                  <a:lnTo>
                    <a:pt x="1" y="7234"/>
                  </a:lnTo>
                  <a:lnTo>
                    <a:pt x="1" y="7623"/>
                  </a:lnTo>
                  <a:lnTo>
                    <a:pt x="1" y="7623"/>
                  </a:lnTo>
                  <a:lnTo>
                    <a:pt x="1" y="8013"/>
                  </a:lnTo>
                  <a:lnTo>
                    <a:pt x="49" y="8403"/>
                  </a:lnTo>
                  <a:lnTo>
                    <a:pt x="98" y="8793"/>
                  </a:lnTo>
                  <a:lnTo>
                    <a:pt x="147" y="9158"/>
                  </a:lnTo>
                  <a:lnTo>
                    <a:pt x="244" y="9523"/>
                  </a:lnTo>
                  <a:lnTo>
                    <a:pt x="342" y="9889"/>
                  </a:lnTo>
                  <a:lnTo>
                    <a:pt x="463" y="10254"/>
                  </a:lnTo>
                  <a:lnTo>
                    <a:pt x="610" y="10595"/>
                  </a:lnTo>
                  <a:lnTo>
                    <a:pt x="756" y="10936"/>
                  </a:lnTo>
                  <a:lnTo>
                    <a:pt x="926" y="11252"/>
                  </a:lnTo>
                  <a:lnTo>
                    <a:pt x="1097" y="11569"/>
                  </a:lnTo>
                  <a:lnTo>
                    <a:pt x="1292" y="11886"/>
                  </a:lnTo>
                  <a:lnTo>
                    <a:pt x="1511" y="12178"/>
                  </a:lnTo>
                  <a:lnTo>
                    <a:pt x="1730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2" y="13956"/>
                  </a:lnTo>
                  <a:lnTo>
                    <a:pt x="3678" y="14151"/>
                  </a:lnTo>
                  <a:lnTo>
                    <a:pt x="3995" y="14321"/>
                  </a:lnTo>
                  <a:lnTo>
                    <a:pt x="4312" y="14492"/>
                  </a:lnTo>
                  <a:lnTo>
                    <a:pt x="4653" y="14638"/>
                  </a:lnTo>
                  <a:lnTo>
                    <a:pt x="4994" y="14784"/>
                  </a:lnTo>
                  <a:lnTo>
                    <a:pt x="5359" y="14906"/>
                  </a:lnTo>
                  <a:lnTo>
                    <a:pt x="5724" y="15003"/>
                  </a:lnTo>
                  <a:lnTo>
                    <a:pt x="6089" y="15100"/>
                  </a:lnTo>
                  <a:lnTo>
                    <a:pt x="6455" y="15149"/>
                  </a:lnTo>
                  <a:lnTo>
                    <a:pt x="6844" y="15198"/>
                  </a:lnTo>
                  <a:lnTo>
                    <a:pt x="7234" y="15247"/>
                  </a:lnTo>
                  <a:lnTo>
                    <a:pt x="7624" y="15247"/>
                  </a:lnTo>
                  <a:lnTo>
                    <a:pt x="7624" y="15247"/>
                  </a:lnTo>
                  <a:lnTo>
                    <a:pt x="8014" y="15247"/>
                  </a:lnTo>
                  <a:lnTo>
                    <a:pt x="8403" y="15198"/>
                  </a:lnTo>
                  <a:lnTo>
                    <a:pt x="8793" y="15149"/>
                  </a:lnTo>
                  <a:lnTo>
                    <a:pt x="9158" y="15100"/>
                  </a:lnTo>
                  <a:lnTo>
                    <a:pt x="9524" y="15003"/>
                  </a:lnTo>
                  <a:lnTo>
                    <a:pt x="9889" y="14906"/>
                  </a:lnTo>
                  <a:lnTo>
                    <a:pt x="10254" y="14784"/>
                  </a:lnTo>
                  <a:lnTo>
                    <a:pt x="10595" y="14638"/>
                  </a:lnTo>
                  <a:lnTo>
                    <a:pt x="10936" y="14492"/>
                  </a:lnTo>
                  <a:lnTo>
                    <a:pt x="11253" y="14321"/>
                  </a:lnTo>
                  <a:lnTo>
                    <a:pt x="11569" y="14151"/>
                  </a:lnTo>
                  <a:lnTo>
                    <a:pt x="11886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4" y="12738"/>
                  </a:lnTo>
                  <a:lnTo>
                    <a:pt x="13518" y="12470"/>
                  </a:lnTo>
                  <a:lnTo>
                    <a:pt x="13737" y="12178"/>
                  </a:lnTo>
                  <a:lnTo>
                    <a:pt x="13956" y="11886"/>
                  </a:lnTo>
                  <a:lnTo>
                    <a:pt x="14151" y="11569"/>
                  </a:lnTo>
                  <a:lnTo>
                    <a:pt x="14321" y="11252"/>
                  </a:lnTo>
                  <a:lnTo>
                    <a:pt x="14492" y="10936"/>
                  </a:lnTo>
                  <a:lnTo>
                    <a:pt x="14638" y="10595"/>
                  </a:lnTo>
                  <a:lnTo>
                    <a:pt x="14784" y="10254"/>
                  </a:lnTo>
                  <a:lnTo>
                    <a:pt x="14906" y="9889"/>
                  </a:lnTo>
                  <a:lnTo>
                    <a:pt x="15003" y="9523"/>
                  </a:lnTo>
                  <a:lnTo>
                    <a:pt x="15101" y="9158"/>
                  </a:lnTo>
                  <a:lnTo>
                    <a:pt x="15150" y="8793"/>
                  </a:lnTo>
                  <a:lnTo>
                    <a:pt x="15198" y="8403"/>
                  </a:lnTo>
                  <a:lnTo>
                    <a:pt x="15247" y="8013"/>
                  </a:lnTo>
                  <a:lnTo>
                    <a:pt x="15247" y="7623"/>
                  </a:lnTo>
                  <a:lnTo>
                    <a:pt x="15247" y="7623"/>
                  </a:lnTo>
                  <a:lnTo>
                    <a:pt x="15247" y="7234"/>
                  </a:lnTo>
                  <a:lnTo>
                    <a:pt x="15198" y="6844"/>
                  </a:lnTo>
                  <a:lnTo>
                    <a:pt x="15150" y="6454"/>
                  </a:lnTo>
                  <a:lnTo>
                    <a:pt x="15101" y="6089"/>
                  </a:lnTo>
                  <a:lnTo>
                    <a:pt x="15003" y="5724"/>
                  </a:lnTo>
                  <a:lnTo>
                    <a:pt x="14906" y="5358"/>
                  </a:lnTo>
                  <a:lnTo>
                    <a:pt x="14784" y="4993"/>
                  </a:lnTo>
                  <a:lnTo>
                    <a:pt x="14638" y="4652"/>
                  </a:lnTo>
                  <a:lnTo>
                    <a:pt x="14492" y="4311"/>
                  </a:lnTo>
                  <a:lnTo>
                    <a:pt x="14321" y="3995"/>
                  </a:lnTo>
                  <a:lnTo>
                    <a:pt x="14151" y="3678"/>
                  </a:lnTo>
                  <a:lnTo>
                    <a:pt x="13956" y="3361"/>
                  </a:lnTo>
                  <a:lnTo>
                    <a:pt x="13737" y="3069"/>
                  </a:lnTo>
                  <a:lnTo>
                    <a:pt x="13518" y="2777"/>
                  </a:lnTo>
                  <a:lnTo>
                    <a:pt x="13274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6" y="1291"/>
                  </a:lnTo>
                  <a:lnTo>
                    <a:pt x="11569" y="1096"/>
                  </a:lnTo>
                  <a:lnTo>
                    <a:pt x="11253" y="926"/>
                  </a:lnTo>
                  <a:lnTo>
                    <a:pt x="10936" y="755"/>
                  </a:lnTo>
                  <a:lnTo>
                    <a:pt x="10595" y="609"/>
                  </a:lnTo>
                  <a:lnTo>
                    <a:pt x="10254" y="463"/>
                  </a:lnTo>
                  <a:lnTo>
                    <a:pt x="9889" y="341"/>
                  </a:lnTo>
                  <a:lnTo>
                    <a:pt x="9524" y="244"/>
                  </a:lnTo>
                  <a:lnTo>
                    <a:pt x="9158" y="147"/>
                  </a:lnTo>
                  <a:lnTo>
                    <a:pt x="8793" y="98"/>
                  </a:lnTo>
                  <a:lnTo>
                    <a:pt x="8403" y="49"/>
                  </a:lnTo>
                  <a:lnTo>
                    <a:pt x="8014" y="0"/>
                  </a:lnTo>
                  <a:lnTo>
                    <a:pt x="7624" y="0"/>
                  </a:lnTo>
                  <a:lnTo>
                    <a:pt x="7624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9" name="Shape 359"/>
            <p:cNvSpPr/>
            <p:nvPr/>
          </p:nvSpPr>
          <p:spPr>
            <a:xfrm>
              <a:off x="2869875" y="2503125"/>
              <a:ext cx="43875" cy="47525"/>
            </a:xfrm>
            <a:custGeom>
              <a:pathLst>
                <a:path extrusionOk="0" fill="none" h="1901" w="1755">
                  <a:moveTo>
                    <a:pt x="877" y="0"/>
                  </a:move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4" y="171"/>
                  </a:lnTo>
                  <a:lnTo>
                    <a:pt x="1510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0" y="1632"/>
                  </a:lnTo>
                  <a:lnTo>
                    <a:pt x="1364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0" y="950"/>
                  </a:lnTo>
                  <a:lnTo>
                    <a:pt x="0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0" name="Shape 360"/>
            <p:cNvSpPr/>
            <p:nvPr/>
          </p:nvSpPr>
          <p:spPr>
            <a:xfrm>
              <a:off x="2714000" y="2503125"/>
              <a:ext cx="43875" cy="47525"/>
            </a:xfrm>
            <a:custGeom>
              <a:pathLst>
                <a:path extrusionOk="0" fill="none" h="1901" w="1755">
                  <a:moveTo>
                    <a:pt x="877" y="1900"/>
                  </a:moveTo>
                  <a:lnTo>
                    <a:pt x="877" y="1900"/>
                  </a:lnTo>
                  <a:lnTo>
                    <a:pt x="707" y="1876"/>
                  </a:lnTo>
                  <a:lnTo>
                    <a:pt x="536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6" y="73"/>
                  </a:lnTo>
                  <a:lnTo>
                    <a:pt x="707" y="25"/>
                  </a:lnTo>
                  <a:lnTo>
                    <a:pt x="877" y="0"/>
                  </a:lnTo>
                  <a:lnTo>
                    <a:pt x="877" y="0"/>
                  </a:lnTo>
                  <a:lnTo>
                    <a:pt x="1048" y="25"/>
                  </a:lnTo>
                  <a:lnTo>
                    <a:pt x="1218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8" y="1827"/>
                  </a:lnTo>
                  <a:lnTo>
                    <a:pt x="1048" y="1876"/>
                  </a:lnTo>
                  <a:lnTo>
                    <a:pt x="877" y="1900"/>
                  </a:lnTo>
                  <a:lnTo>
                    <a:pt x="877" y="190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1" name="Shape 361"/>
            <p:cNvSpPr/>
            <p:nvPr/>
          </p:nvSpPr>
          <p:spPr>
            <a:xfrm>
              <a:off x="2810200" y="2595675"/>
              <a:ext cx="99875" cy="31075"/>
            </a:xfrm>
            <a:custGeom>
              <a:pathLst>
                <a:path extrusionOk="0" fill="none" h="1243" w="3995">
                  <a:moveTo>
                    <a:pt x="1" y="1242"/>
                  </a:moveTo>
                  <a:lnTo>
                    <a:pt x="3995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Shape 366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Результаты по длине url</a:t>
            </a:r>
          </a:p>
        </p:txBody>
      </p:sp>
      <p:graphicFrame>
        <p:nvGraphicFramePr>
          <p:cNvPr id="367" name="Shape 367"/>
          <p:cNvGraphicFramePr/>
          <p:nvPr/>
        </p:nvGraphicFramePr>
        <p:xfrm>
          <a:off x="916437" y="156198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{7D3437A5-F77C-4FF0-A0A4-CCD47BD3DBEB}</a:tableStyleId>
              </a:tblPr>
              <a:tblGrid>
                <a:gridCol w="3137950"/>
                <a:gridCol w="1822050"/>
                <a:gridCol w="2156275"/>
              </a:tblGrid>
              <a:tr h="4955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3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Lora"/>
                          <a:ea typeface="Lora"/>
                          <a:cs typeface="Lora"/>
                          <a:sym typeface="Lora"/>
                        </a:rPr>
                        <a:t>Яндекс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Lora"/>
                          <a:ea typeface="Lora"/>
                          <a:cs typeface="Lora"/>
                          <a:sym typeface="Lora"/>
                        </a:rPr>
                        <a:t>Google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856775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200">
                          <a:latin typeface="Lora"/>
                          <a:ea typeface="Lora"/>
                          <a:cs typeface="Lora"/>
                          <a:sym typeface="Lora"/>
                        </a:rPr>
                        <a:t> Оптимум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Lora"/>
                          <a:ea typeface="Lora"/>
                          <a:cs typeface="Lora"/>
                          <a:sym typeface="Lora"/>
                        </a:rPr>
                        <a:t>20-40</a:t>
                      </a:r>
                    </a:p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Lora"/>
                          <a:ea typeface="Lora"/>
                          <a:cs typeface="Lora"/>
                          <a:sym typeface="Lora"/>
                        </a:rPr>
                        <a:t>50-70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Lora"/>
                          <a:ea typeface="Lora"/>
                          <a:cs typeface="Lora"/>
                          <a:sym typeface="Lora"/>
                        </a:rPr>
                        <a:t>20-50</a:t>
                      </a:r>
                    </a:p>
                  </a:txBody>
                  <a:tcPr marT="19050" marB="19050" marR="28575" marL="28575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D9EAD3"/>
                    </a:solidFill>
                  </a:tcPr>
                </a:tc>
              </a:tr>
              <a:tr h="6384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50000"/>
                        <a:buFont typeface="Arial"/>
                        <a:buNone/>
                      </a:pPr>
                      <a:r>
                        <a:rPr lang="en" sz="2200">
                          <a:solidFill>
                            <a:schemeClr val="dk1"/>
                          </a:solidFill>
                          <a:latin typeface="Lora"/>
                          <a:ea typeface="Lora"/>
                          <a:cs typeface="Lora"/>
                          <a:sym typeface="Lora"/>
                        </a:rPr>
                        <a:t> I отрицательная зона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Lora"/>
                          <a:ea typeface="Lora"/>
                          <a:cs typeface="Lora"/>
                          <a:sym typeface="Lora"/>
                        </a:rPr>
                        <a:t>40 - 50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45833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Lora"/>
                          <a:ea typeface="Lora"/>
                          <a:cs typeface="Lora"/>
                          <a:sym typeface="Lora"/>
                        </a:rPr>
                        <a:t>50-60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6384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200">
                          <a:latin typeface="Lora"/>
                          <a:ea typeface="Lora"/>
                          <a:cs typeface="Lora"/>
                          <a:sym typeface="Lora"/>
                        </a:rPr>
                        <a:t> Нейтральная зона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Lora"/>
                          <a:ea typeface="Lora"/>
                          <a:cs typeface="Lora"/>
                          <a:sym typeface="Lora"/>
                        </a:rPr>
                        <a:t>80-110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45833"/>
                        <a:buFont typeface="Arial"/>
                        <a:buNone/>
                      </a:pPr>
                      <a:r>
                        <a:rPr lang="en" sz="2400">
                          <a:solidFill>
                            <a:schemeClr val="dk1"/>
                          </a:solidFill>
                          <a:latin typeface="Lora"/>
                          <a:ea typeface="Lora"/>
                          <a:cs typeface="Lora"/>
                          <a:sym typeface="Lora"/>
                        </a:rPr>
                        <a:t>70-110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3F3F3"/>
                    </a:solidFill>
                  </a:tcPr>
                </a:tc>
              </a:tr>
              <a:tr h="6384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200">
                          <a:latin typeface="Lora"/>
                          <a:ea typeface="Lora"/>
                          <a:cs typeface="Lora"/>
                          <a:sym typeface="Lora"/>
                        </a:rPr>
                        <a:t> II отрицательная зона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Lora"/>
                          <a:ea typeface="Lora"/>
                          <a:cs typeface="Lora"/>
                          <a:sym typeface="Lora"/>
                        </a:rPr>
                        <a:t>От 110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Lora"/>
                          <a:ea typeface="Lora"/>
                          <a:cs typeface="Lora"/>
                          <a:sym typeface="Lora"/>
                        </a:rPr>
                        <a:t>От 110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grpSp>
        <p:nvGrpSpPr>
          <p:cNvPr id="368" name="Shape 368"/>
          <p:cNvGrpSpPr/>
          <p:nvPr/>
        </p:nvGrpSpPr>
        <p:grpSpPr>
          <a:xfrm>
            <a:off x="916458" y="1019750"/>
            <a:ext cx="214624" cy="214624"/>
            <a:chOff x="2594050" y="1631825"/>
            <a:chExt cx="439625" cy="439625"/>
          </a:xfrm>
        </p:grpSpPr>
        <p:sp>
          <p:nvSpPr>
            <p:cNvPr id="369" name="Shape 369"/>
            <p:cNvSpPr/>
            <p:nvPr/>
          </p:nvSpPr>
          <p:spPr>
            <a:xfrm>
              <a:off x="2594050" y="1883300"/>
              <a:ext cx="188175" cy="188150"/>
            </a:xfrm>
            <a:custGeom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0" name="Shape 370"/>
            <p:cNvSpPr/>
            <p:nvPr/>
          </p:nvSpPr>
          <p:spPr>
            <a:xfrm>
              <a:off x="2857700" y="1631825"/>
              <a:ext cx="175975" cy="176000"/>
            </a:xfrm>
            <a:custGeom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1" name="Shape 371"/>
            <p:cNvSpPr/>
            <p:nvPr/>
          </p:nvSpPr>
          <p:spPr>
            <a:xfrm>
              <a:off x="2662850" y="1699400"/>
              <a:ext cx="303250" cy="303250"/>
            </a:xfrm>
            <a:custGeom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2" name="Shape 372"/>
            <p:cNvSpPr/>
            <p:nvPr/>
          </p:nvSpPr>
          <p:spPr>
            <a:xfrm>
              <a:off x="2814911" y="1754061"/>
              <a:ext cx="49950" cy="49950"/>
            </a:xfrm>
            <a:custGeom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Учтем также</a:t>
            </a:r>
          </a:p>
        </p:txBody>
      </p:sp>
      <p:sp>
        <p:nvSpPr>
          <p:cNvPr id="378" name="Shape 378"/>
          <p:cNvSpPr txBox="1"/>
          <p:nvPr>
            <p:ph idx="1" type="body"/>
          </p:nvPr>
        </p:nvSpPr>
        <p:spPr>
          <a:xfrm>
            <a:off x="1381250" y="1616474"/>
            <a:ext cx="6809700" cy="1820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Lora"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Длинные url, как было показано ранее, реже выбираются каноническими</a:t>
            </a:r>
          </a:p>
          <a:p>
            <a:pPr indent="-228600" lvl="0" marL="457200" rtl="0">
              <a:spcBef>
                <a:spcPts val="0"/>
              </a:spcBef>
              <a:buFont typeface="Lora"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Длинные</a:t>
            </a:r>
            <a:r>
              <a:rPr lang="en">
                <a:latin typeface="Lora"/>
                <a:ea typeface="Lora"/>
                <a:cs typeface="Lora"/>
                <a:sym typeface="Lora"/>
              </a:rPr>
              <a:t> url в среднем имеют большую вложенность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379" name="Shape 379"/>
          <p:cNvSpPr txBox="1"/>
          <p:nvPr/>
        </p:nvSpPr>
        <p:spPr>
          <a:xfrm>
            <a:off x="1167150" y="3436575"/>
            <a:ext cx="6809700" cy="6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60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Допустимая длина url - </a:t>
            </a:r>
            <a:r>
              <a:rPr lang="en" sz="2400">
                <a:solidFill>
                  <a:schemeClr val="dk1"/>
                </a:solidFill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110 символов</a:t>
            </a:r>
          </a:p>
          <a:p>
            <a:pPr indent="387350" lvl="0" rtl="0" algn="ctr">
              <a:spcBef>
                <a:spcPts val="600"/>
              </a:spcBef>
              <a:spcAft>
                <a:spcPts val="1000"/>
              </a:spcAft>
              <a:buClr>
                <a:schemeClr val="dk1"/>
              </a:buClr>
              <a:buSzPct val="68750"/>
              <a:buFont typeface="Arial"/>
              <a:buNone/>
            </a:pPr>
            <a:r>
              <a:rPr i="1" lang="en" sz="16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Если быть точным: такие страницы не в целом не испытывают проблем. Не факт, что более длинные обязательно вызовут пессимизацию.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grpSp>
        <p:nvGrpSpPr>
          <p:cNvPr id="380" name="Shape 380"/>
          <p:cNvGrpSpPr/>
          <p:nvPr/>
        </p:nvGrpSpPr>
        <p:grpSpPr>
          <a:xfrm>
            <a:off x="881589" y="978602"/>
            <a:ext cx="276194" cy="276089"/>
            <a:chOff x="616425" y="2329600"/>
            <a:chExt cx="361700" cy="388475"/>
          </a:xfrm>
        </p:grpSpPr>
        <p:sp>
          <p:nvSpPr>
            <p:cNvPr id="381" name="Shape 381"/>
            <p:cNvSpPr/>
            <p:nvPr/>
          </p:nvSpPr>
          <p:spPr>
            <a:xfrm>
              <a:off x="616425" y="2329600"/>
              <a:ext cx="361700" cy="388475"/>
            </a:xfrm>
            <a:custGeom>
              <a:pathLst>
                <a:path extrusionOk="0" fill="none" h="15539" w="14468">
                  <a:moveTo>
                    <a:pt x="14273" y="13030"/>
                  </a:moveTo>
                  <a:lnTo>
                    <a:pt x="9621" y="6479"/>
                  </a:lnTo>
                  <a:lnTo>
                    <a:pt x="9621" y="2338"/>
                  </a:lnTo>
                  <a:lnTo>
                    <a:pt x="10303" y="1656"/>
                  </a:lnTo>
                  <a:lnTo>
                    <a:pt x="10303" y="1656"/>
                  </a:lnTo>
                  <a:lnTo>
                    <a:pt x="10400" y="1559"/>
                  </a:lnTo>
                  <a:lnTo>
                    <a:pt x="10474" y="1437"/>
                  </a:lnTo>
                  <a:lnTo>
                    <a:pt x="10522" y="1291"/>
                  </a:lnTo>
                  <a:lnTo>
                    <a:pt x="10571" y="1169"/>
                  </a:lnTo>
                  <a:lnTo>
                    <a:pt x="10571" y="1023"/>
                  </a:lnTo>
                  <a:lnTo>
                    <a:pt x="10571" y="877"/>
                  </a:lnTo>
                  <a:lnTo>
                    <a:pt x="10547" y="731"/>
                  </a:lnTo>
                  <a:lnTo>
                    <a:pt x="10498" y="609"/>
                  </a:lnTo>
                  <a:lnTo>
                    <a:pt x="10498" y="609"/>
                  </a:lnTo>
                  <a:lnTo>
                    <a:pt x="10449" y="463"/>
                  </a:lnTo>
                  <a:lnTo>
                    <a:pt x="10352" y="366"/>
                  </a:lnTo>
                  <a:lnTo>
                    <a:pt x="10254" y="244"/>
                  </a:lnTo>
                  <a:lnTo>
                    <a:pt x="10157" y="171"/>
                  </a:lnTo>
                  <a:lnTo>
                    <a:pt x="10035" y="98"/>
                  </a:lnTo>
                  <a:lnTo>
                    <a:pt x="9889" y="49"/>
                  </a:lnTo>
                  <a:lnTo>
                    <a:pt x="9767" y="25"/>
                  </a:lnTo>
                  <a:lnTo>
                    <a:pt x="9621" y="0"/>
                  </a:lnTo>
                  <a:lnTo>
                    <a:pt x="4848" y="0"/>
                  </a:lnTo>
                  <a:lnTo>
                    <a:pt x="4848" y="0"/>
                  </a:lnTo>
                  <a:lnTo>
                    <a:pt x="4701" y="25"/>
                  </a:lnTo>
                  <a:lnTo>
                    <a:pt x="4580" y="49"/>
                  </a:lnTo>
                  <a:lnTo>
                    <a:pt x="4433" y="98"/>
                  </a:lnTo>
                  <a:lnTo>
                    <a:pt x="4312" y="171"/>
                  </a:lnTo>
                  <a:lnTo>
                    <a:pt x="4214" y="244"/>
                  </a:lnTo>
                  <a:lnTo>
                    <a:pt x="4117" y="366"/>
                  </a:lnTo>
                  <a:lnTo>
                    <a:pt x="4019" y="463"/>
                  </a:lnTo>
                  <a:lnTo>
                    <a:pt x="3971" y="609"/>
                  </a:lnTo>
                  <a:lnTo>
                    <a:pt x="3971" y="609"/>
                  </a:lnTo>
                  <a:lnTo>
                    <a:pt x="3922" y="731"/>
                  </a:lnTo>
                  <a:lnTo>
                    <a:pt x="3898" y="877"/>
                  </a:lnTo>
                  <a:lnTo>
                    <a:pt x="3898" y="1023"/>
                  </a:lnTo>
                  <a:lnTo>
                    <a:pt x="3898" y="1169"/>
                  </a:lnTo>
                  <a:lnTo>
                    <a:pt x="3946" y="1291"/>
                  </a:lnTo>
                  <a:lnTo>
                    <a:pt x="3995" y="1437"/>
                  </a:lnTo>
                  <a:lnTo>
                    <a:pt x="4068" y="1559"/>
                  </a:lnTo>
                  <a:lnTo>
                    <a:pt x="4166" y="1656"/>
                  </a:lnTo>
                  <a:lnTo>
                    <a:pt x="4848" y="2338"/>
                  </a:lnTo>
                  <a:lnTo>
                    <a:pt x="4848" y="6479"/>
                  </a:lnTo>
                  <a:lnTo>
                    <a:pt x="196" y="13030"/>
                  </a:lnTo>
                  <a:lnTo>
                    <a:pt x="196" y="13030"/>
                  </a:lnTo>
                  <a:lnTo>
                    <a:pt x="123" y="13152"/>
                  </a:lnTo>
                  <a:lnTo>
                    <a:pt x="50" y="13274"/>
                  </a:lnTo>
                  <a:lnTo>
                    <a:pt x="25" y="13395"/>
                  </a:lnTo>
                  <a:lnTo>
                    <a:pt x="1" y="13517"/>
                  </a:lnTo>
                  <a:lnTo>
                    <a:pt x="1" y="13639"/>
                  </a:lnTo>
                  <a:lnTo>
                    <a:pt x="25" y="13785"/>
                  </a:lnTo>
                  <a:lnTo>
                    <a:pt x="50" y="13907"/>
                  </a:lnTo>
                  <a:lnTo>
                    <a:pt x="98" y="14029"/>
                  </a:lnTo>
                  <a:lnTo>
                    <a:pt x="585" y="15003"/>
                  </a:lnTo>
                  <a:lnTo>
                    <a:pt x="585" y="15003"/>
                  </a:lnTo>
                  <a:lnTo>
                    <a:pt x="658" y="15125"/>
                  </a:lnTo>
                  <a:lnTo>
                    <a:pt x="756" y="15222"/>
                  </a:lnTo>
                  <a:lnTo>
                    <a:pt x="829" y="15320"/>
                  </a:lnTo>
                  <a:lnTo>
                    <a:pt x="951" y="15393"/>
                  </a:lnTo>
                  <a:lnTo>
                    <a:pt x="1073" y="15441"/>
                  </a:lnTo>
                  <a:lnTo>
                    <a:pt x="1194" y="15490"/>
                  </a:lnTo>
                  <a:lnTo>
                    <a:pt x="1316" y="15539"/>
                  </a:lnTo>
                  <a:lnTo>
                    <a:pt x="1462" y="15539"/>
                  </a:lnTo>
                  <a:lnTo>
                    <a:pt x="13006" y="15539"/>
                  </a:lnTo>
                  <a:lnTo>
                    <a:pt x="13006" y="15539"/>
                  </a:lnTo>
                  <a:lnTo>
                    <a:pt x="13153" y="15539"/>
                  </a:lnTo>
                  <a:lnTo>
                    <a:pt x="13274" y="15490"/>
                  </a:lnTo>
                  <a:lnTo>
                    <a:pt x="13396" y="15441"/>
                  </a:lnTo>
                  <a:lnTo>
                    <a:pt x="13518" y="15393"/>
                  </a:lnTo>
                  <a:lnTo>
                    <a:pt x="13640" y="15320"/>
                  </a:lnTo>
                  <a:lnTo>
                    <a:pt x="13713" y="15222"/>
                  </a:lnTo>
                  <a:lnTo>
                    <a:pt x="13810" y="15125"/>
                  </a:lnTo>
                  <a:lnTo>
                    <a:pt x="13883" y="15003"/>
                  </a:lnTo>
                  <a:lnTo>
                    <a:pt x="14370" y="14029"/>
                  </a:lnTo>
                  <a:lnTo>
                    <a:pt x="14370" y="14029"/>
                  </a:lnTo>
                  <a:lnTo>
                    <a:pt x="14419" y="13907"/>
                  </a:lnTo>
                  <a:lnTo>
                    <a:pt x="14443" y="13785"/>
                  </a:lnTo>
                  <a:lnTo>
                    <a:pt x="14468" y="13639"/>
                  </a:lnTo>
                  <a:lnTo>
                    <a:pt x="14468" y="13517"/>
                  </a:lnTo>
                  <a:lnTo>
                    <a:pt x="14443" y="13395"/>
                  </a:lnTo>
                  <a:lnTo>
                    <a:pt x="14419" y="13274"/>
                  </a:lnTo>
                  <a:lnTo>
                    <a:pt x="14346" y="13152"/>
                  </a:lnTo>
                  <a:lnTo>
                    <a:pt x="14273" y="13030"/>
                  </a:lnTo>
                  <a:lnTo>
                    <a:pt x="14273" y="1303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2" name="Shape 382"/>
            <p:cNvSpPr/>
            <p:nvPr/>
          </p:nvSpPr>
          <p:spPr>
            <a:xfrm>
              <a:off x="704725" y="2545750"/>
              <a:ext cx="185125" cy="25"/>
            </a:xfrm>
            <a:custGeom>
              <a:pathLst>
                <a:path extrusionOk="0" fill="none" h="1" w="7405">
                  <a:moveTo>
                    <a:pt x="7404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3" name="Shape 383"/>
            <p:cNvSpPr/>
            <p:nvPr/>
          </p:nvSpPr>
          <p:spPr>
            <a:xfrm>
              <a:off x="811875" y="2626125"/>
              <a:ext cx="31075" cy="31075"/>
            </a:xfrm>
            <a:custGeom>
              <a:pathLst>
                <a:path extrusionOk="0" fill="none" h="1243" w="1243">
                  <a:moveTo>
                    <a:pt x="1" y="633"/>
                  </a:moveTo>
                  <a:lnTo>
                    <a:pt x="1" y="633"/>
                  </a:lnTo>
                  <a:lnTo>
                    <a:pt x="25" y="487"/>
                  </a:lnTo>
                  <a:lnTo>
                    <a:pt x="50" y="390"/>
                  </a:lnTo>
                  <a:lnTo>
                    <a:pt x="98" y="268"/>
                  </a:lnTo>
                  <a:lnTo>
                    <a:pt x="171" y="171"/>
                  </a:lnTo>
                  <a:lnTo>
                    <a:pt x="269" y="98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634" y="0"/>
                  </a:lnTo>
                  <a:lnTo>
                    <a:pt x="634" y="0"/>
                  </a:lnTo>
                  <a:lnTo>
                    <a:pt x="756" y="24"/>
                  </a:lnTo>
                  <a:lnTo>
                    <a:pt x="853" y="49"/>
                  </a:lnTo>
                  <a:lnTo>
                    <a:pt x="975" y="98"/>
                  </a:lnTo>
                  <a:lnTo>
                    <a:pt x="1072" y="171"/>
                  </a:lnTo>
                  <a:lnTo>
                    <a:pt x="1146" y="268"/>
                  </a:lnTo>
                  <a:lnTo>
                    <a:pt x="1194" y="390"/>
                  </a:lnTo>
                  <a:lnTo>
                    <a:pt x="1243" y="487"/>
                  </a:lnTo>
                  <a:lnTo>
                    <a:pt x="1243" y="633"/>
                  </a:lnTo>
                  <a:lnTo>
                    <a:pt x="1243" y="633"/>
                  </a:lnTo>
                  <a:lnTo>
                    <a:pt x="1243" y="755"/>
                  </a:lnTo>
                  <a:lnTo>
                    <a:pt x="1194" y="853"/>
                  </a:lnTo>
                  <a:lnTo>
                    <a:pt x="1146" y="974"/>
                  </a:lnTo>
                  <a:lnTo>
                    <a:pt x="1072" y="1072"/>
                  </a:lnTo>
                  <a:lnTo>
                    <a:pt x="975" y="1145"/>
                  </a:lnTo>
                  <a:lnTo>
                    <a:pt x="853" y="1194"/>
                  </a:lnTo>
                  <a:lnTo>
                    <a:pt x="756" y="1242"/>
                  </a:lnTo>
                  <a:lnTo>
                    <a:pt x="634" y="1242"/>
                  </a:lnTo>
                  <a:lnTo>
                    <a:pt x="634" y="1242"/>
                  </a:lnTo>
                  <a:lnTo>
                    <a:pt x="488" y="1242"/>
                  </a:lnTo>
                  <a:lnTo>
                    <a:pt x="390" y="1194"/>
                  </a:lnTo>
                  <a:lnTo>
                    <a:pt x="269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50" y="853"/>
                  </a:lnTo>
                  <a:lnTo>
                    <a:pt x="25" y="755"/>
                  </a:lnTo>
                  <a:lnTo>
                    <a:pt x="1" y="633"/>
                  </a:lnTo>
                  <a:lnTo>
                    <a:pt x="1" y="63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4" name="Shape 384"/>
            <p:cNvSpPr/>
            <p:nvPr/>
          </p:nvSpPr>
          <p:spPr>
            <a:xfrm>
              <a:off x="751000" y="2568275"/>
              <a:ext cx="54200" cy="53600"/>
            </a:xfrm>
            <a:custGeom>
              <a:pathLst>
                <a:path extrusionOk="0" fill="none" h="2144" w="2168">
                  <a:moveTo>
                    <a:pt x="1096" y="2144"/>
                  </a:moveTo>
                  <a:lnTo>
                    <a:pt x="1096" y="2144"/>
                  </a:lnTo>
                  <a:lnTo>
                    <a:pt x="877" y="2119"/>
                  </a:lnTo>
                  <a:lnTo>
                    <a:pt x="658" y="2071"/>
                  </a:lnTo>
                  <a:lnTo>
                    <a:pt x="487" y="1973"/>
                  </a:lnTo>
                  <a:lnTo>
                    <a:pt x="317" y="1827"/>
                  </a:lnTo>
                  <a:lnTo>
                    <a:pt x="195" y="1681"/>
                  </a:lnTo>
                  <a:lnTo>
                    <a:pt x="98" y="1486"/>
                  </a:lnTo>
                  <a:lnTo>
                    <a:pt x="25" y="1291"/>
                  </a:lnTo>
                  <a:lnTo>
                    <a:pt x="0" y="1072"/>
                  </a:lnTo>
                  <a:lnTo>
                    <a:pt x="0" y="1072"/>
                  </a:lnTo>
                  <a:lnTo>
                    <a:pt x="25" y="853"/>
                  </a:lnTo>
                  <a:lnTo>
                    <a:pt x="98" y="658"/>
                  </a:lnTo>
                  <a:lnTo>
                    <a:pt x="195" y="463"/>
                  </a:lnTo>
                  <a:lnTo>
                    <a:pt x="317" y="317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77" y="0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1315" y="0"/>
                  </a:lnTo>
                  <a:lnTo>
                    <a:pt x="1510" y="73"/>
                  </a:lnTo>
                  <a:lnTo>
                    <a:pt x="1681" y="171"/>
                  </a:lnTo>
                  <a:lnTo>
                    <a:pt x="1851" y="317"/>
                  </a:lnTo>
                  <a:lnTo>
                    <a:pt x="1973" y="463"/>
                  </a:lnTo>
                  <a:lnTo>
                    <a:pt x="2070" y="658"/>
                  </a:lnTo>
                  <a:lnTo>
                    <a:pt x="2144" y="853"/>
                  </a:lnTo>
                  <a:lnTo>
                    <a:pt x="2168" y="1072"/>
                  </a:lnTo>
                  <a:lnTo>
                    <a:pt x="2168" y="1072"/>
                  </a:lnTo>
                  <a:lnTo>
                    <a:pt x="2144" y="1291"/>
                  </a:lnTo>
                  <a:lnTo>
                    <a:pt x="2070" y="1486"/>
                  </a:lnTo>
                  <a:lnTo>
                    <a:pt x="1973" y="1681"/>
                  </a:lnTo>
                  <a:lnTo>
                    <a:pt x="1851" y="1827"/>
                  </a:lnTo>
                  <a:lnTo>
                    <a:pt x="1681" y="1973"/>
                  </a:lnTo>
                  <a:lnTo>
                    <a:pt x="1510" y="2071"/>
                  </a:lnTo>
                  <a:lnTo>
                    <a:pt x="1315" y="2119"/>
                  </a:lnTo>
                  <a:lnTo>
                    <a:pt x="1096" y="2144"/>
                  </a:lnTo>
                  <a:lnTo>
                    <a:pt x="1096" y="2144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5" name="Shape 385"/>
            <p:cNvSpPr/>
            <p:nvPr/>
          </p:nvSpPr>
          <p:spPr>
            <a:xfrm>
              <a:off x="769875" y="2662650"/>
              <a:ext cx="23775" cy="23775"/>
            </a:xfrm>
            <a:custGeom>
              <a:pathLst>
                <a:path extrusionOk="0" fill="none" h="951" w="951">
                  <a:moveTo>
                    <a:pt x="0" y="463"/>
                  </a:moveTo>
                  <a:lnTo>
                    <a:pt x="0" y="463"/>
                  </a:lnTo>
                  <a:lnTo>
                    <a:pt x="0" y="366"/>
                  </a:lnTo>
                  <a:lnTo>
                    <a:pt x="25" y="293"/>
                  </a:lnTo>
                  <a:lnTo>
                    <a:pt x="73" y="195"/>
                  </a:lnTo>
                  <a:lnTo>
                    <a:pt x="146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585" y="0"/>
                  </a:lnTo>
                  <a:lnTo>
                    <a:pt x="658" y="25"/>
                  </a:lnTo>
                  <a:lnTo>
                    <a:pt x="755" y="73"/>
                  </a:lnTo>
                  <a:lnTo>
                    <a:pt x="828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0" y="366"/>
                  </a:lnTo>
                  <a:lnTo>
                    <a:pt x="950" y="463"/>
                  </a:lnTo>
                  <a:lnTo>
                    <a:pt x="950" y="463"/>
                  </a:lnTo>
                  <a:lnTo>
                    <a:pt x="950" y="561"/>
                  </a:lnTo>
                  <a:lnTo>
                    <a:pt x="926" y="658"/>
                  </a:lnTo>
                  <a:lnTo>
                    <a:pt x="877" y="755"/>
                  </a:lnTo>
                  <a:lnTo>
                    <a:pt x="828" y="804"/>
                  </a:lnTo>
                  <a:lnTo>
                    <a:pt x="755" y="877"/>
                  </a:lnTo>
                  <a:lnTo>
                    <a:pt x="658" y="926"/>
                  </a:lnTo>
                  <a:lnTo>
                    <a:pt x="585" y="950"/>
                  </a:lnTo>
                  <a:lnTo>
                    <a:pt x="487" y="950"/>
                  </a:lnTo>
                  <a:lnTo>
                    <a:pt x="487" y="950"/>
                  </a:lnTo>
                  <a:lnTo>
                    <a:pt x="390" y="950"/>
                  </a:lnTo>
                  <a:lnTo>
                    <a:pt x="293" y="926"/>
                  </a:lnTo>
                  <a:lnTo>
                    <a:pt x="220" y="877"/>
                  </a:lnTo>
                  <a:lnTo>
                    <a:pt x="146" y="804"/>
                  </a:lnTo>
                  <a:lnTo>
                    <a:pt x="73" y="755"/>
                  </a:lnTo>
                  <a:lnTo>
                    <a:pt x="25" y="658"/>
                  </a:lnTo>
                  <a:lnTo>
                    <a:pt x="0" y="561"/>
                  </a:lnTo>
                  <a:lnTo>
                    <a:pt x="0" y="463"/>
                  </a:lnTo>
                  <a:lnTo>
                    <a:pt x="0" y="46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6" name="Shape 386"/>
            <p:cNvSpPr/>
            <p:nvPr/>
          </p:nvSpPr>
          <p:spPr>
            <a:xfrm>
              <a:off x="799700" y="2503125"/>
              <a:ext cx="24375" cy="23775"/>
            </a:xfrm>
            <a:custGeom>
              <a:pathLst>
                <a:path extrusionOk="0" fill="none" h="951" w="975">
                  <a:moveTo>
                    <a:pt x="1" y="463"/>
                  </a:moveTo>
                  <a:lnTo>
                    <a:pt x="1" y="463"/>
                  </a:lnTo>
                  <a:lnTo>
                    <a:pt x="25" y="366"/>
                  </a:lnTo>
                  <a:lnTo>
                    <a:pt x="49" y="293"/>
                  </a:lnTo>
                  <a:lnTo>
                    <a:pt x="98" y="195"/>
                  </a:lnTo>
                  <a:lnTo>
                    <a:pt x="147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585" y="0"/>
                  </a:lnTo>
                  <a:lnTo>
                    <a:pt x="683" y="25"/>
                  </a:lnTo>
                  <a:lnTo>
                    <a:pt x="756" y="73"/>
                  </a:lnTo>
                  <a:lnTo>
                    <a:pt x="829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1" y="366"/>
                  </a:lnTo>
                  <a:lnTo>
                    <a:pt x="975" y="463"/>
                  </a:lnTo>
                  <a:lnTo>
                    <a:pt x="975" y="463"/>
                  </a:lnTo>
                  <a:lnTo>
                    <a:pt x="951" y="561"/>
                  </a:lnTo>
                  <a:lnTo>
                    <a:pt x="926" y="658"/>
                  </a:lnTo>
                  <a:lnTo>
                    <a:pt x="877" y="731"/>
                  </a:lnTo>
                  <a:lnTo>
                    <a:pt x="829" y="804"/>
                  </a:lnTo>
                  <a:lnTo>
                    <a:pt x="756" y="877"/>
                  </a:lnTo>
                  <a:lnTo>
                    <a:pt x="683" y="902"/>
                  </a:lnTo>
                  <a:lnTo>
                    <a:pt x="585" y="950"/>
                  </a:lnTo>
                  <a:lnTo>
                    <a:pt x="488" y="950"/>
                  </a:lnTo>
                  <a:lnTo>
                    <a:pt x="488" y="950"/>
                  </a:lnTo>
                  <a:lnTo>
                    <a:pt x="390" y="950"/>
                  </a:lnTo>
                  <a:lnTo>
                    <a:pt x="293" y="902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31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1" y="463"/>
                  </a:lnTo>
                  <a:lnTo>
                    <a:pt x="1" y="463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7" name="Shape 387"/>
            <p:cNvSpPr/>
            <p:nvPr/>
          </p:nvSpPr>
          <p:spPr>
            <a:xfrm>
              <a:off x="766825" y="2388050"/>
              <a:ext cx="60925" cy="25"/>
            </a:xfrm>
            <a:custGeom>
              <a:pathLst>
                <a:path extrusionOk="0" fill="none" h="1" w="2437">
                  <a:moveTo>
                    <a:pt x="2436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8" name="Shape 388"/>
            <p:cNvSpPr/>
            <p:nvPr/>
          </p:nvSpPr>
          <p:spPr>
            <a:xfrm>
              <a:off x="769875" y="2456250"/>
              <a:ext cx="31075" cy="31075"/>
            </a:xfrm>
            <a:custGeom>
              <a:pathLst>
                <a:path extrusionOk="0" fill="none" h="1243" w="1243">
                  <a:moveTo>
                    <a:pt x="0" y="633"/>
                  </a:moveTo>
                  <a:lnTo>
                    <a:pt x="0" y="633"/>
                  </a:lnTo>
                  <a:lnTo>
                    <a:pt x="0" y="512"/>
                  </a:lnTo>
                  <a:lnTo>
                    <a:pt x="49" y="390"/>
                  </a:lnTo>
                  <a:lnTo>
                    <a:pt x="98" y="268"/>
                  </a:lnTo>
                  <a:lnTo>
                    <a:pt x="171" y="195"/>
                  </a:lnTo>
                  <a:lnTo>
                    <a:pt x="268" y="122"/>
                  </a:lnTo>
                  <a:lnTo>
                    <a:pt x="366" y="49"/>
                  </a:lnTo>
                  <a:lnTo>
                    <a:pt x="487" y="24"/>
                  </a:lnTo>
                  <a:lnTo>
                    <a:pt x="609" y="0"/>
                  </a:lnTo>
                  <a:lnTo>
                    <a:pt x="609" y="0"/>
                  </a:lnTo>
                  <a:lnTo>
                    <a:pt x="731" y="24"/>
                  </a:lnTo>
                  <a:lnTo>
                    <a:pt x="853" y="49"/>
                  </a:lnTo>
                  <a:lnTo>
                    <a:pt x="975" y="122"/>
                  </a:lnTo>
                  <a:lnTo>
                    <a:pt x="1048" y="195"/>
                  </a:lnTo>
                  <a:lnTo>
                    <a:pt x="1145" y="268"/>
                  </a:lnTo>
                  <a:lnTo>
                    <a:pt x="1194" y="390"/>
                  </a:lnTo>
                  <a:lnTo>
                    <a:pt x="1218" y="512"/>
                  </a:lnTo>
                  <a:lnTo>
                    <a:pt x="1242" y="633"/>
                  </a:lnTo>
                  <a:lnTo>
                    <a:pt x="1242" y="633"/>
                  </a:lnTo>
                  <a:lnTo>
                    <a:pt x="1218" y="755"/>
                  </a:lnTo>
                  <a:lnTo>
                    <a:pt x="1194" y="877"/>
                  </a:lnTo>
                  <a:lnTo>
                    <a:pt x="1145" y="974"/>
                  </a:lnTo>
                  <a:lnTo>
                    <a:pt x="1048" y="1072"/>
                  </a:lnTo>
                  <a:lnTo>
                    <a:pt x="975" y="1145"/>
                  </a:lnTo>
                  <a:lnTo>
                    <a:pt x="853" y="1193"/>
                  </a:lnTo>
                  <a:lnTo>
                    <a:pt x="731" y="1242"/>
                  </a:lnTo>
                  <a:lnTo>
                    <a:pt x="609" y="1242"/>
                  </a:lnTo>
                  <a:lnTo>
                    <a:pt x="609" y="1242"/>
                  </a:lnTo>
                  <a:lnTo>
                    <a:pt x="487" y="1242"/>
                  </a:lnTo>
                  <a:lnTo>
                    <a:pt x="366" y="1193"/>
                  </a:lnTo>
                  <a:lnTo>
                    <a:pt x="268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49" y="877"/>
                  </a:lnTo>
                  <a:lnTo>
                    <a:pt x="0" y="755"/>
                  </a:lnTo>
                  <a:lnTo>
                    <a:pt x="0" y="633"/>
                  </a:lnTo>
                  <a:lnTo>
                    <a:pt x="0" y="633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/>
          <p:nvPr>
            <p:ph idx="1" type="body"/>
          </p:nvPr>
        </p:nvSpPr>
        <p:spPr>
          <a:xfrm>
            <a:off x="712875" y="1618700"/>
            <a:ext cx="3878400" cy="2524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highlight>
                  <a:srgbClr val="FFCD00"/>
                </a:highlight>
              </a:rPr>
              <a:t>Яндекс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70 - 80: чаще в топ, реже в отстающих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10 - 20: очень часто в отстающих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Больше 120: чаще в отстающих</a:t>
            </a:r>
          </a:p>
        </p:txBody>
      </p:sp>
      <p:sp>
        <p:nvSpPr>
          <p:cNvPr id="394" name="Shape 394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>
                <a:solidFill>
                  <a:schemeClr val="dk1"/>
                </a:solidFill>
              </a:rPr>
              <a:t>Длина title, в символах</a:t>
            </a:r>
          </a:p>
        </p:txBody>
      </p:sp>
      <p:sp>
        <p:nvSpPr>
          <p:cNvPr id="395" name="Shape 395"/>
          <p:cNvSpPr txBox="1"/>
          <p:nvPr>
            <p:ph idx="2" type="body"/>
          </p:nvPr>
        </p:nvSpPr>
        <p:spPr>
          <a:xfrm>
            <a:off x="4665825" y="1618700"/>
            <a:ext cx="3772500" cy="2360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>
                <a:highlight>
                  <a:srgbClr val="FFCD00"/>
                </a:highlight>
              </a:rPr>
              <a:t>Google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70-80: чаще в топ, без отклонений по отстающим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Больше 90: чаще в отстающих</a:t>
            </a:r>
          </a:p>
        </p:txBody>
      </p:sp>
      <p:grpSp>
        <p:nvGrpSpPr>
          <p:cNvPr id="396" name="Shape 396"/>
          <p:cNvGrpSpPr/>
          <p:nvPr/>
        </p:nvGrpSpPr>
        <p:grpSpPr>
          <a:xfrm>
            <a:off x="916458" y="1019750"/>
            <a:ext cx="214624" cy="214624"/>
            <a:chOff x="2594050" y="1631825"/>
            <a:chExt cx="439625" cy="439625"/>
          </a:xfrm>
        </p:grpSpPr>
        <p:sp>
          <p:nvSpPr>
            <p:cNvPr id="397" name="Shape 397"/>
            <p:cNvSpPr/>
            <p:nvPr/>
          </p:nvSpPr>
          <p:spPr>
            <a:xfrm>
              <a:off x="2594050" y="1883300"/>
              <a:ext cx="188175" cy="188150"/>
            </a:xfrm>
            <a:custGeom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8" name="Shape 398"/>
            <p:cNvSpPr/>
            <p:nvPr/>
          </p:nvSpPr>
          <p:spPr>
            <a:xfrm>
              <a:off x="2857700" y="1631825"/>
              <a:ext cx="175975" cy="176000"/>
            </a:xfrm>
            <a:custGeom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9" name="Shape 399"/>
            <p:cNvSpPr/>
            <p:nvPr/>
          </p:nvSpPr>
          <p:spPr>
            <a:xfrm>
              <a:off x="2662850" y="1699400"/>
              <a:ext cx="303250" cy="303250"/>
            </a:xfrm>
            <a:custGeom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0" name="Shape 400"/>
            <p:cNvSpPr/>
            <p:nvPr/>
          </p:nvSpPr>
          <p:spPr>
            <a:xfrm>
              <a:off x="2814911" y="1754061"/>
              <a:ext cx="49950" cy="49950"/>
            </a:xfrm>
            <a:custGeom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04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4000"/>
              <a:buFont typeface="Arial"/>
              <a:buNone/>
            </a:pPr>
            <a:r>
              <a:rPr lang="en" sz="2500">
                <a:solidFill>
                  <a:schemeClr val="dk1"/>
                </a:solidFill>
              </a:rPr>
              <a:t>Примеры длинных title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06" name="Shape 406"/>
          <p:cNvSpPr txBox="1"/>
          <p:nvPr>
            <p:ph idx="1" type="body"/>
          </p:nvPr>
        </p:nvSpPr>
        <p:spPr>
          <a:xfrm>
            <a:off x="762950" y="1358275"/>
            <a:ext cx="7428000" cy="3258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Lora"/>
            </a:pPr>
            <a:r>
              <a:rPr lang="en" sz="16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44-ФЗ: Поставка и установка пластиковых окон, демонтаж старых окон в МКОУ "Уйская средняя общеобразовательная школа имени Александра Ивановича Тихонова". Начальная (максимальная) цена контракта...</a:t>
            </a:r>
          </a:p>
          <a:p>
            <a:pPr indent="-3302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Lora"/>
            </a:pPr>
            <a:r>
              <a:rPr lang="en" sz="16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Столы и стулья, кухонные столы, обеденные столы АСТИН МЕБЕЛЬ столы и стулья спальни кровати - Шкаф 3-х дверный Vivald</a:t>
            </a:r>
          </a:p>
          <a:p>
            <a:pPr indent="-330200" lvl="0" marL="457200" rtl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Lora"/>
            </a:pPr>
            <a:r>
              <a:rPr lang="en" sz="16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Хозтовары, Овощечистка, Точилка, Сетка для умывальника, Нож для мясорубки, Ершик для бутылок, Мусорный пакет, Карандаш для утюга, Сито деревянный, Сито железная, Рукав, Фольга, Пленка пищевая, Пленка пищевая, Чеснокодавка, Молоток, Половник, Ложка 361511 - Мелочи..</a:t>
            </a:r>
          </a:p>
        </p:txBody>
      </p:sp>
      <p:grpSp>
        <p:nvGrpSpPr>
          <p:cNvPr id="407" name="Shape 407"/>
          <p:cNvGrpSpPr/>
          <p:nvPr/>
        </p:nvGrpSpPr>
        <p:grpSpPr>
          <a:xfrm>
            <a:off x="861232" y="980290"/>
            <a:ext cx="320377" cy="320377"/>
            <a:chOff x="1278900" y="2333250"/>
            <a:chExt cx="381175" cy="381175"/>
          </a:xfrm>
        </p:grpSpPr>
        <p:sp>
          <p:nvSpPr>
            <p:cNvPr id="408" name="Shape 408"/>
            <p:cNvSpPr/>
            <p:nvPr/>
          </p:nvSpPr>
          <p:spPr>
            <a:xfrm>
              <a:off x="1278900" y="2333250"/>
              <a:ext cx="381175" cy="381175"/>
            </a:xfrm>
            <a:custGeom>
              <a:pathLst>
                <a:path extrusionOk="0" fill="none" h="15247" w="15247">
                  <a:moveTo>
                    <a:pt x="7623" y="0"/>
                  </a:moveTo>
                  <a:lnTo>
                    <a:pt x="7623" y="0"/>
                  </a:lnTo>
                  <a:lnTo>
                    <a:pt x="7233" y="0"/>
                  </a:lnTo>
                  <a:lnTo>
                    <a:pt x="6844" y="49"/>
                  </a:lnTo>
                  <a:lnTo>
                    <a:pt x="6454" y="98"/>
                  </a:lnTo>
                  <a:lnTo>
                    <a:pt x="6089" y="147"/>
                  </a:lnTo>
                  <a:lnTo>
                    <a:pt x="5723" y="244"/>
                  </a:lnTo>
                  <a:lnTo>
                    <a:pt x="5358" y="341"/>
                  </a:lnTo>
                  <a:lnTo>
                    <a:pt x="4993" y="463"/>
                  </a:lnTo>
                  <a:lnTo>
                    <a:pt x="4652" y="609"/>
                  </a:lnTo>
                  <a:lnTo>
                    <a:pt x="4311" y="755"/>
                  </a:lnTo>
                  <a:lnTo>
                    <a:pt x="3994" y="926"/>
                  </a:lnTo>
                  <a:lnTo>
                    <a:pt x="3678" y="1096"/>
                  </a:lnTo>
                  <a:lnTo>
                    <a:pt x="3361" y="1291"/>
                  </a:lnTo>
                  <a:lnTo>
                    <a:pt x="3069" y="1510"/>
                  </a:lnTo>
                  <a:lnTo>
                    <a:pt x="2777" y="1730"/>
                  </a:lnTo>
                  <a:lnTo>
                    <a:pt x="2509" y="1973"/>
                  </a:lnTo>
                  <a:lnTo>
                    <a:pt x="2241" y="2241"/>
                  </a:lnTo>
                  <a:lnTo>
                    <a:pt x="1973" y="2509"/>
                  </a:lnTo>
                  <a:lnTo>
                    <a:pt x="1729" y="2777"/>
                  </a:lnTo>
                  <a:lnTo>
                    <a:pt x="1510" y="3069"/>
                  </a:lnTo>
                  <a:lnTo>
                    <a:pt x="1291" y="3361"/>
                  </a:lnTo>
                  <a:lnTo>
                    <a:pt x="1096" y="3678"/>
                  </a:lnTo>
                  <a:lnTo>
                    <a:pt x="926" y="3995"/>
                  </a:lnTo>
                  <a:lnTo>
                    <a:pt x="755" y="4311"/>
                  </a:lnTo>
                  <a:lnTo>
                    <a:pt x="609" y="4652"/>
                  </a:lnTo>
                  <a:lnTo>
                    <a:pt x="463" y="4993"/>
                  </a:lnTo>
                  <a:lnTo>
                    <a:pt x="341" y="5358"/>
                  </a:lnTo>
                  <a:lnTo>
                    <a:pt x="244" y="5724"/>
                  </a:lnTo>
                  <a:lnTo>
                    <a:pt x="146" y="6089"/>
                  </a:lnTo>
                  <a:lnTo>
                    <a:pt x="97" y="6454"/>
                  </a:lnTo>
                  <a:lnTo>
                    <a:pt x="49" y="6844"/>
                  </a:lnTo>
                  <a:lnTo>
                    <a:pt x="0" y="7234"/>
                  </a:lnTo>
                  <a:lnTo>
                    <a:pt x="0" y="7623"/>
                  </a:lnTo>
                  <a:lnTo>
                    <a:pt x="0" y="7623"/>
                  </a:lnTo>
                  <a:lnTo>
                    <a:pt x="0" y="8013"/>
                  </a:lnTo>
                  <a:lnTo>
                    <a:pt x="49" y="8403"/>
                  </a:lnTo>
                  <a:lnTo>
                    <a:pt x="97" y="8793"/>
                  </a:lnTo>
                  <a:lnTo>
                    <a:pt x="146" y="9158"/>
                  </a:lnTo>
                  <a:lnTo>
                    <a:pt x="244" y="9523"/>
                  </a:lnTo>
                  <a:lnTo>
                    <a:pt x="341" y="9889"/>
                  </a:lnTo>
                  <a:lnTo>
                    <a:pt x="463" y="10254"/>
                  </a:lnTo>
                  <a:lnTo>
                    <a:pt x="609" y="10595"/>
                  </a:lnTo>
                  <a:lnTo>
                    <a:pt x="755" y="10936"/>
                  </a:lnTo>
                  <a:lnTo>
                    <a:pt x="926" y="11252"/>
                  </a:lnTo>
                  <a:lnTo>
                    <a:pt x="1096" y="11569"/>
                  </a:lnTo>
                  <a:lnTo>
                    <a:pt x="1291" y="11886"/>
                  </a:lnTo>
                  <a:lnTo>
                    <a:pt x="1510" y="12178"/>
                  </a:lnTo>
                  <a:lnTo>
                    <a:pt x="1729" y="12470"/>
                  </a:lnTo>
                  <a:lnTo>
                    <a:pt x="1973" y="12738"/>
                  </a:lnTo>
                  <a:lnTo>
                    <a:pt x="2241" y="13006"/>
                  </a:lnTo>
                  <a:lnTo>
                    <a:pt x="2509" y="13274"/>
                  </a:lnTo>
                  <a:lnTo>
                    <a:pt x="2777" y="13517"/>
                  </a:lnTo>
                  <a:lnTo>
                    <a:pt x="3069" y="13737"/>
                  </a:lnTo>
                  <a:lnTo>
                    <a:pt x="3361" y="13956"/>
                  </a:lnTo>
                  <a:lnTo>
                    <a:pt x="3678" y="14151"/>
                  </a:lnTo>
                  <a:lnTo>
                    <a:pt x="3994" y="14321"/>
                  </a:lnTo>
                  <a:lnTo>
                    <a:pt x="4311" y="14492"/>
                  </a:lnTo>
                  <a:lnTo>
                    <a:pt x="4652" y="14638"/>
                  </a:lnTo>
                  <a:lnTo>
                    <a:pt x="4993" y="14784"/>
                  </a:lnTo>
                  <a:lnTo>
                    <a:pt x="5358" y="14906"/>
                  </a:lnTo>
                  <a:lnTo>
                    <a:pt x="5723" y="15003"/>
                  </a:lnTo>
                  <a:lnTo>
                    <a:pt x="6089" y="15100"/>
                  </a:lnTo>
                  <a:lnTo>
                    <a:pt x="6454" y="15149"/>
                  </a:lnTo>
                  <a:lnTo>
                    <a:pt x="6844" y="15198"/>
                  </a:lnTo>
                  <a:lnTo>
                    <a:pt x="7233" y="15247"/>
                  </a:lnTo>
                  <a:lnTo>
                    <a:pt x="7623" y="15247"/>
                  </a:lnTo>
                  <a:lnTo>
                    <a:pt x="7623" y="15247"/>
                  </a:lnTo>
                  <a:lnTo>
                    <a:pt x="8013" y="15247"/>
                  </a:lnTo>
                  <a:lnTo>
                    <a:pt x="8403" y="15198"/>
                  </a:lnTo>
                  <a:lnTo>
                    <a:pt x="8792" y="15149"/>
                  </a:lnTo>
                  <a:lnTo>
                    <a:pt x="9158" y="15100"/>
                  </a:lnTo>
                  <a:lnTo>
                    <a:pt x="9523" y="15003"/>
                  </a:lnTo>
                  <a:lnTo>
                    <a:pt x="9888" y="14906"/>
                  </a:lnTo>
                  <a:lnTo>
                    <a:pt x="10253" y="14784"/>
                  </a:lnTo>
                  <a:lnTo>
                    <a:pt x="10594" y="14638"/>
                  </a:lnTo>
                  <a:lnTo>
                    <a:pt x="10935" y="14492"/>
                  </a:lnTo>
                  <a:lnTo>
                    <a:pt x="11252" y="14321"/>
                  </a:lnTo>
                  <a:lnTo>
                    <a:pt x="11569" y="14151"/>
                  </a:lnTo>
                  <a:lnTo>
                    <a:pt x="11885" y="13956"/>
                  </a:lnTo>
                  <a:lnTo>
                    <a:pt x="12178" y="13737"/>
                  </a:lnTo>
                  <a:lnTo>
                    <a:pt x="12470" y="13517"/>
                  </a:lnTo>
                  <a:lnTo>
                    <a:pt x="12738" y="13274"/>
                  </a:lnTo>
                  <a:lnTo>
                    <a:pt x="13006" y="13006"/>
                  </a:lnTo>
                  <a:lnTo>
                    <a:pt x="13273" y="12738"/>
                  </a:lnTo>
                  <a:lnTo>
                    <a:pt x="13517" y="12470"/>
                  </a:lnTo>
                  <a:lnTo>
                    <a:pt x="13736" y="12178"/>
                  </a:lnTo>
                  <a:lnTo>
                    <a:pt x="13955" y="11886"/>
                  </a:lnTo>
                  <a:lnTo>
                    <a:pt x="14150" y="11569"/>
                  </a:lnTo>
                  <a:lnTo>
                    <a:pt x="14321" y="11252"/>
                  </a:lnTo>
                  <a:lnTo>
                    <a:pt x="14491" y="10936"/>
                  </a:lnTo>
                  <a:lnTo>
                    <a:pt x="14637" y="10595"/>
                  </a:lnTo>
                  <a:lnTo>
                    <a:pt x="14783" y="10254"/>
                  </a:lnTo>
                  <a:lnTo>
                    <a:pt x="14905" y="9889"/>
                  </a:lnTo>
                  <a:lnTo>
                    <a:pt x="15003" y="9523"/>
                  </a:lnTo>
                  <a:lnTo>
                    <a:pt x="15100" y="9158"/>
                  </a:lnTo>
                  <a:lnTo>
                    <a:pt x="15149" y="8793"/>
                  </a:lnTo>
                  <a:lnTo>
                    <a:pt x="15198" y="8403"/>
                  </a:lnTo>
                  <a:lnTo>
                    <a:pt x="15246" y="8013"/>
                  </a:lnTo>
                  <a:lnTo>
                    <a:pt x="15246" y="7623"/>
                  </a:lnTo>
                  <a:lnTo>
                    <a:pt x="15246" y="7623"/>
                  </a:lnTo>
                  <a:lnTo>
                    <a:pt x="15246" y="7234"/>
                  </a:lnTo>
                  <a:lnTo>
                    <a:pt x="15198" y="6844"/>
                  </a:lnTo>
                  <a:lnTo>
                    <a:pt x="15149" y="6454"/>
                  </a:lnTo>
                  <a:lnTo>
                    <a:pt x="15100" y="6089"/>
                  </a:lnTo>
                  <a:lnTo>
                    <a:pt x="15003" y="5724"/>
                  </a:lnTo>
                  <a:lnTo>
                    <a:pt x="14905" y="5358"/>
                  </a:lnTo>
                  <a:lnTo>
                    <a:pt x="14783" y="4993"/>
                  </a:lnTo>
                  <a:lnTo>
                    <a:pt x="14637" y="4652"/>
                  </a:lnTo>
                  <a:lnTo>
                    <a:pt x="14491" y="4311"/>
                  </a:lnTo>
                  <a:lnTo>
                    <a:pt x="14321" y="3995"/>
                  </a:lnTo>
                  <a:lnTo>
                    <a:pt x="14150" y="3678"/>
                  </a:lnTo>
                  <a:lnTo>
                    <a:pt x="13955" y="3361"/>
                  </a:lnTo>
                  <a:lnTo>
                    <a:pt x="13736" y="3069"/>
                  </a:lnTo>
                  <a:lnTo>
                    <a:pt x="13517" y="2777"/>
                  </a:lnTo>
                  <a:lnTo>
                    <a:pt x="13273" y="2509"/>
                  </a:lnTo>
                  <a:lnTo>
                    <a:pt x="13006" y="2241"/>
                  </a:lnTo>
                  <a:lnTo>
                    <a:pt x="12738" y="1973"/>
                  </a:lnTo>
                  <a:lnTo>
                    <a:pt x="12470" y="1730"/>
                  </a:lnTo>
                  <a:lnTo>
                    <a:pt x="12178" y="1510"/>
                  </a:lnTo>
                  <a:lnTo>
                    <a:pt x="11885" y="1291"/>
                  </a:lnTo>
                  <a:lnTo>
                    <a:pt x="11569" y="1096"/>
                  </a:lnTo>
                  <a:lnTo>
                    <a:pt x="11252" y="926"/>
                  </a:lnTo>
                  <a:lnTo>
                    <a:pt x="10935" y="755"/>
                  </a:lnTo>
                  <a:lnTo>
                    <a:pt x="10594" y="609"/>
                  </a:lnTo>
                  <a:lnTo>
                    <a:pt x="10253" y="463"/>
                  </a:lnTo>
                  <a:lnTo>
                    <a:pt x="9888" y="341"/>
                  </a:lnTo>
                  <a:lnTo>
                    <a:pt x="9523" y="244"/>
                  </a:lnTo>
                  <a:lnTo>
                    <a:pt x="9158" y="147"/>
                  </a:lnTo>
                  <a:lnTo>
                    <a:pt x="8792" y="98"/>
                  </a:lnTo>
                  <a:lnTo>
                    <a:pt x="8403" y="49"/>
                  </a:lnTo>
                  <a:lnTo>
                    <a:pt x="8013" y="0"/>
                  </a:lnTo>
                  <a:lnTo>
                    <a:pt x="7623" y="0"/>
                  </a:lnTo>
                  <a:lnTo>
                    <a:pt x="7623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9" name="Shape 409"/>
            <p:cNvSpPr/>
            <p:nvPr/>
          </p:nvSpPr>
          <p:spPr>
            <a:xfrm>
              <a:off x="1525475" y="2503125"/>
              <a:ext cx="43875" cy="47525"/>
            </a:xfrm>
            <a:custGeom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0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0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0" name="Shape 410"/>
            <p:cNvSpPr/>
            <p:nvPr/>
          </p:nvSpPr>
          <p:spPr>
            <a:xfrm>
              <a:off x="1369600" y="2503125"/>
              <a:ext cx="43875" cy="47525"/>
            </a:xfrm>
            <a:custGeom>
              <a:pathLst>
                <a:path extrusionOk="0" fill="none" h="1901" w="1755">
                  <a:moveTo>
                    <a:pt x="878" y="0"/>
                  </a:moveTo>
                  <a:lnTo>
                    <a:pt x="878" y="0"/>
                  </a:lnTo>
                  <a:lnTo>
                    <a:pt x="1048" y="25"/>
                  </a:lnTo>
                  <a:lnTo>
                    <a:pt x="1219" y="73"/>
                  </a:lnTo>
                  <a:lnTo>
                    <a:pt x="1365" y="171"/>
                  </a:lnTo>
                  <a:lnTo>
                    <a:pt x="1511" y="268"/>
                  </a:lnTo>
                  <a:lnTo>
                    <a:pt x="1608" y="414"/>
                  </a:lnTo>
                  <a:lnTo>
                    <a:pt x="1681" y="585"/>
                  </a:lnTo>
                  <a:lnTo>
                    <a:pt x="1730" y="755"/>
                  </a:lnTo>
                  <a:lnTo>
                    <a:pt x="1754" y="950"/>
                  </a:lnTo>
                  <a:lnTo>
                    <a:pt x="1754" y="950"/>
                  </a:lnTo>
                  <a:lnTo>
                    <a:pt x="1730" y="1145"/>
                  </a:lnTo>
                  <a:lnTo>
                    <a:pt x="1681" y="1316"/>
                  </a:lnTo>
                  <a:lnTo>
                    <a:pt x="1608" y="1486"/>
                  </a:lnTo>
                  <a:lnTo>
                    <a:pt x="1511" y="1632"/>
                  </a:lnTo>
                  <a:lnTo>
                    <a:pt x="1365" y="1730"/>
                  </a:lnTo>
                  <a:lnTo>
                    <a:pt x="1219" y="1827"/>
                  </a:lnTo>
                  <a:lnTo>
                    <a:pt x="1048" y="1876"/>
                  </a:lnTo>
                  <a:lnTo>
                    <a:pt x="878" y="1900"/>
                  </a:lnTo>
                  <a:lnTo>
                    <a:pt x="878" y="1900"/>
                  </a:lnTo>
                  <a:lnTo>
                    <a:pt x="707" y="1876"/>
                  </a:lnTo>
                  <a:lnTo>
                    <a:pt x="537" y="1827"/>
                  </a:lnTo>
                  <a:lnTo>
                    <a:pt x="391" y="1730"/>
                  </a:lnTo>
                  <a:lnTo>
                    <a:pt x="244" y="1632"/>
                  </a:lnTo>
                  <a:lnTo>
                    <a:pt x="147" y="1486"/>
                  </a:lnTo>
                  <a:lnTo>
                    <a:pt x="74" y="1316"/>
                  </a:lnTo>
                  <a:lnTo>
                    <a:pt x="25" y="1145"/>
                  </a:lnTo>
                  <a:lnTo>
                    <a:pt x="1" y="950"/>
                  </a:lnTo>
                  <a:lnTo>
                    <a:pt x="1" y="950"/>
                  </a:lnTo>
                  <a:lnTo>
                    <a:pt x="25" y="755"/>
                  </a:lnTo>
                  <a:lnTo>
                    <a:pt x="74" y="585"/>
                  </a:lnTo>
                  <a:lnTo>
                    <a:pt x="147" y="414"/>
                  </a:lnTo>
                  <a:lnTo>
                    <a:pt x="244" y="268"/>
                  </a:lnTo>
                  <a:lnTo>
                    <a:pt x="391" y="171"/>
                  </a:lnTo>
                  <a:lnTo>
                    <a:pt x="537" y="73"/>
                  </a:lnTo>
                  <a:lnTo>
                    <a:pt x="707" y="25"/>
                  </a:lnTo>
                  <a:lnTo>
                    <a:pt x="878" y="0"/>
                  </a:lnTo>
                  <a:lnTo>
                    <a:pt x="878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1" name="Shape 411"/>
            <p:cNvSpPr/>
            <p:nvPr/>
          </p:nvSpPr>
          <p:spPr>
            <a:xfrm>
              <a:off x="1369600" y="2604200"/>
              <a:ext cx="199750" cy="40825"/>
            </a:xfrm>
            <a:custGeom>
              <a:pathLst>
                <a:path extrusionOk="0" fill="none" h="1633" w="7990">
                  <a:moveTo>
                    <a:pt x="7989" y="0"/>
                  </a:moveTo>
                  <a:lnTo>
                    <a:pt x="7989" y="0"/>
                  </a:lnTo>
                  <a:lnTo>
                    <a:pt x="7575" y="366"/>
                  </a:lnTo>
                  <a:lnTo>
                    <a:pt x="7137" y="707"/>
                  </a:lnTo>
                  <a:lnTo>
                    <a:pt x="6650" y="975"/>
                  </a:lnTo>
                  <a:lnTo>
                    <a:pt x="6163" y="1218"/>
                  </a:lnTo>
                  <a:lnTo>
                    <a:pt x="5627" y="1389"/>
                  </a:lnTo>
                  <a:lnTo>
                    <a:pt x="5115" y="1535"/>
                  </a:lnTo>
                  <a:lnTo>
                    <a:pt x="4555" y="1608"/>
                  </a:lnTo>
                  <a:lnTo>
                    <a:pt x="3995" y="1632"/>
                  </a:lnTo>
                  <a:lnTo>
                    <a:pt x="3995" y="1632"/>
                  </a:lnTo>
                  <a:lnTo>
                    <a:pt x="3435" y="1608"/>
                  </a:lnTo>
                  <a:lnTo>
                    <a:pt x="2875" y="1535"/>
                  </a:lnTo>
                  <a:lnTo>
                    <a:pt x="2363" y="1389"/>
                  </a:lnTo>
                  <a:lnTo>
                    <a:pt x="1828" y="1218"/>
                  </a:lnTo>
                  <a:lnTo>
                    <a:pt x="1340" y="975"/>
                  </a:lnTo>
                  <a:lnTo>
                    <a:pt x="853" y="707"/>
                  </a:lnTo>
                  <a:lnTo>
                    <a:pt x="415" y="366"/>
                  </a:ln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>
            <p:ph type="ctrTitle"/>
          </p:nvPr>
        </p:nvSpPr>
        <p:spPr>
          <a:xfrm>
            <a:off x="2022225" y="1693523"/>
            <a:ext cx="3787799" cy="11597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Проблема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1133975" y="2291150"/>
            <a:ext cx="543899" cy="562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1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15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500"/>
              <a:t>То есть</a:t>
            </a:r>
          </a:p>
        </p:txBody>
      </p:sp>
      <p:sp>
        <p:nvSpPr>
          <p:cNvPr id="417" name="Shape 417"/>
          <p:cNvSpPr txBox="1"/>
          <p:nvPr>
            <p:ph idx="1" type="body"/>
          </p:nvPr>
        </p:nvSpPr>
        <p:spPr>
          <a:xfrm>
            <a:off x="1381250" y="1616472"/>
            <a:ext cx="6809700" cy="1811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Lora"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Мало уникальных лемм</a:t>
            </a:r>
          </a:p>
          <a:p>
            <a:pPr indent="-228600" lvl="0" marL="457200" rtl="0">
              <a:spcBef>
                <a:spcPts val="0"/>
              </a:spcBef>
              <a:buFont typeface="Lora"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Нагромождение ключевых слов</a:t>
            </a:r>
          </a:p>
          <a:p>
            <a:pPr indent="-228600" lvl="0" marL="457200" rtl="0">
              <a:spcBef>
                <a:spcPts val="0"/>
              </a:spcBef>
              <a:buFont typeface="Lora"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Невелик процент сочетаний с адекватным поисковым спросом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x="1167150" y="3393700"/>
            <a:ext cx="6809700" cy="12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60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Содержимое толком не оптимизировано.  Вероятно, </a:t>
            </a:r>
            <a:r>
              <a:rPr lang="en" sz="2400">
                <a:solidFill>
                  <a:schemeClr val="dk1"/>
                </a:solidFill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длина вторична</a:t>
            </a:r>
            <a:r>
              <a:rPr lang="en" sz="24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. Если же она важна, то оптимум 70 - 80 символов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19" name="Shape 419"/>
          <p:cNvGrpSpPr/>
          <p:nvPr/>
        </p:nvGrpSpPr>
        <p:grpSpPr>
          <a:xfrm>
            <a:off x="919091" y="1012361"/>
            <a:ext cx="209316" cy="256227"/>
            <a:chOff x="6689325" y="2984125"/>
            <a:chExt cx="315425" cy="443300"/>
          </a:xfrm>
        </p:grpSpPr>
        <p:sp>
          <p:nvSpPr>
            <p:cNvPr id="420" name="Shape 420"/>
            <p:cNvSpPr/>
            <p:nvPr/>
          </p:nvSpPr>
          <p:spPr>
            <a:xfrm>
              <a:off x="6689325" y="2984125"/>
              <a:ext cx="315425" cy="77975"/>
            </a:xfrm>
            <a:custGeom>
              <a:pathLst>
                <a:path extrusionOk="0" fill="none" h="3119" w="12617">
                  <a:moveTo>
                    <a:pt x="12130" y="1413"/>
                  </a:moveTo>
                  <a:lnTo>
                    <a:pt x="8647" y="1413"/>
                  </a:lnTo>
                  <a:lnTo>
                    <a:pt x="8647" y="878"/>
                  </a:lnTo>
                  <a:lnTo>
                    <a:pt x="8647" y="878"/>
                  </a:lnTo>
                  <a:lnTo>
                    <a:pt x="8623" y="707"/>
                  </a:lnTo>
                  <a:lnTo>
                    <a:pt x="8574" y="537"/>
                  </a:lnTo>
                  <a:lnTo>
                    <a:pt x="8501" y="391"/>
                  </a:lnTo>
                  <a:lnTo>
                    <a:pt x="8379" y="269"/>
                  </a:lnTo>
                  <a:lnTo>
                    <a:pt x="8257" y="147"/>
                  </a:lnTo>
                  <a:lnTo>
                    <a:pt x="8111" y="74"/>
                  </a:lnTo>
                  <a:lnTo>
                    <a:pt x="7941" y="25"/>
                  </a:lnTo>
                  <a:lnTo>
                    <a:pt x="7770" y="1"/>
                  </a:lnTo>
                  <a:lnTo>
                    <a:pt x="4848" y="1"/>
                  </a:lnTo>
                  <a:lnTo>
                    <a:pt x="4848" y="1"/>
                  </a:lnTo>
                  <a:lnTo>
                    <a:pt x="4677" y="25"/>
                  </a:lnTo>
                  <a:lnTo>
                    <a:pt x="4507" y="74"/>
                  </a:lnTo>
                  <a:lnTo>
                    <a:pt x="4361" y="147"/>
                  </a:lnTo>
                  <a:lnTo>
                    <a:pt x="4239" y="269"/>
                  </a:lnTo>
                  <a:lnTo>
                    <a:pt x="4117" y="391"/>
                  </a:lnTo>
                  <a:lnTo>
                    <a:pt x="4044" y="537"/>
                  </a:lnTo>
                  <a:lnTo>
                    <a:pt x="3995" y="707"/>
                  </a:lnTo>
                  <a:lnTo>
                    <a:pt x="3971" y="878"/>
                  </a:lnTo>
                  <a:lnTo>
                    <a:pt x="3971" y="1413"/>
                  </a:lnTo>
                  <a:lnTo>
                    <a:pt x="488" y="1413"/>
                  </a:lnTo>
                  <a:lnTo>
                    <a:pt x="488" y="1413"/>
                  </a:lnTo>
                  <a:lnTo>
                    <a:pt x="391" y="1413"/>
                  </a:lnTo>
                  <a:lnTo>
                    <a:pt x="293" y="1462"/>
                  </a:lnTo>
                  <a:lnTo>
                    <a:pt x="220" y="1486"/>
                  </a:lnTo>
                  <a:lnTo>
                    <a:pt x="147" y="1560"/>
                  </a:lnTo>
                  <a:lnTo>
                    <a:pt x="74" y="1633"/>
                  </a:lnTo>
                  <a:lnTo>
                    <a:pt x="50" y="1706"/>
                  </a:lnTo>
                  <a:lnTo>
                    <a:pt x="1" y="1803"/>
                  </a:lnTo>
                  <a:lnTo>
                    <a:pt x="1" y="1901"/>
                  </a:lnTo>
                  <a:lnTo>
                    <a:pt x="1" y="3118"/>
                  </a:lnTo>
                  <a:lnTo>
                    <a:pt x="12617" y="3118"/>
                  </a:lnTo>
                  <a:lnTo>
                    <a:pt x="12617" y="1901"/>
                  </a:lnTo>
                  <a:lnTo>
                    <a:pt x="12617" y="1901"/>
                  </a:lnTo>
                  <a:lnTo>
                    <a:pt x="12617" y="1803"/>
                  </a:lnTo>
                  <a:lnTo>
                    <a:pt x="12568" y="1706"/>
                  </a:lnTo>
                  <a:lnTo>
                    <a:pt x="12544" y="1633"/>
                  </a:lnTo>
                  <a:lnTo>
                    <a:pt x="12471" y="1560"/>
                  </a:lnTo>
                  <a:lnTo>
                    <a:pt x="12398" y="1486"/>
                  </a:lnTo>
                  <a:lnTo>
                    <a:pt x="12325" y="1462"/>
                  </a:lnTo>
                  <a:lnTo>
                    <a:pt x="12227" y="1413"/>
                  </a:lnTo>
                  <a:lnTo>
                    <a:pt x="12130" y="1413"/>
                  </a:lnTo>
                  <a:lnTo>
                    <a:pt x="12130" y="1413"/>
                  </a:lnTo>
                  <a:close/>
                  <a:moveTo>
                    <a:pt x="4750" y="878"/>
                  </a:moveTo>
                  <a:lnTo>
                    <a:pt x="4750" y="878"/>
                  </a:lnTo>
                  <a:lnTo>
                    <a:pt x="4750" y="829"/>
                  </a:lnTo>
                  <a:lnTo>
                    <a:pt x="4775" y="805"/>
                  </a:lnTo>
                  <a:lnTo>
                    <a:pt x="4799" y="780"/>
                  </a:lnTo>
                  <a:lnTo>
                    <a:pt x="4848" y="780"/>
                  </a:lnTo>
                  <a:lnTo>
                    <a:pt x="7770" y="780"/>
                  </a:lnTo>
                  <a:lnTo>
                    <a:pt x="7770" y="780"/>
                  </a:lnTo>
                  <a:lnTo>
                    <a:pt x="7819" y="780"/>
                  </a:lnTo>
                  <a:lnTo>
                    <a:pt x="7843" y="805"/>
                  </a:lnTo>
                  <a:lnTo>
                    <a:pt x="7868" y="829"/>
                  </a:lnTo>
                  <a:lnTo>
                    <a:pt x="7868" y="878"/>
                  </a:lnTo>
                  <a:lnTo>
                    <a:pt x="7868" y="1413"/>
                  </a:lnTo>
                  <a:lnTo>
                    <a:pt x="4750" y="1413"/>
                  </a:lnTo>
                  <a:lnTo>
                    <a:pt x="4750" y="878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1" name="Shape 421"/>
            <p:cNvSpPr/>
            <p:nvPr/>
          </p:nvSpPr>
          <p:spPr>
            <a:xfrm>
              <a:off x="6702125" y="3069375"/>
              <a:ext cx="289850" cy="358050"/>
            </a:xfrm>
            <a:custGeom>
              <a:pathLst>
                <a:path extrusionOk="0" fill="none" h="14322" w="11594">
                  <a:moveTo>
                    <a:pt x="0" y="1"/>
                  </a:moveTo>
                  <a:lnTo>
                    <a:pt x="0" y="13834"/>
                  </a:lnTo>
                  <a:lnTo>
                    <a:pt x="0" y="13834"/>
                  </a:lnTo>
                  <a:lnTo>
                    <a:pt x="0" y="13932"/>
                  </a:lnTo>
                  <a:lnTo>
                    <a:pt x="49" y="14029"/>
                  </a:lnTo>
                  <a:lnTo>
                    <a:pt x="74" y="14102"/>
                  </a:lnTo>
                  <a:lnTo>
                    <a:pt x="147" y="14175"/>
                  </a:lnTo>
                  <a:lnTo>
                    <a:pt x="220" y="14224"/>
                  </a:lnTo>
                  <a:lnTo>
                    <a:pt x="293" y="14273"/>
                  </a:lnTo>
                  <a:lnTo>
                    <a:pt x="390" y="14297"/>
                  </a:lnTo>
                  <a:lnTo>
                    <a:pt x="488" y="14321"/>
                  </a:lnTo>
                  <a:lnTo>
                    <a:pt x="11106" y="14321"/>
                  </a:lnTo>
                  <a:lnTo>
                    <a:pt x="11106" y="14321"/>
                  </a:lnTo>
                  <a:lnTo>
                    <a:pt x="11204" y="14297"/>
                  </a:lnTo>
                  <a:lnTo>
                    <a:pt x="11301" y="14273"/>
                  </a:lnTo>
                  <a:lnTo>
                    <a:pt x="11374" y="14224"/>
                  </a:lnTo>
                  <a:lnTo>
                    <a:pt x="11447" y="14175"/>
                  </a:lnTo>
                  <a:lnTo>
                    <a:pt x="11520" y="14102"/>
                  </a:lnTo>
                  <a:lnTo>
                    <a:pt x="11545" y="14029"/>
                  </a:lnTo>
                  <a:lnTo>
                    <a:pt x="11593" y="13932"/>
                  </a:lnTo>
                  <a:lnTo>
                    <a:pt x="11593" y="13834"/>
                  </a:lnTo>
                  <a:lnTo>
                    <a:pt x="11593" y="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2" name="Shape 422"/>
            <p:cNvSpPr/>
            <p:nvPr/>
          </p:nvSpPr>
          <p:spPr>
            <a:xfrm>
              <a:off x="6761175" y="3117475"/>
              <a:ext cx="25" cy="261850"/>
            </a:xfrm>
            <a:custGeom>
              <a:pathLst>
                <a:path extrusionOk="0" fill="none" h="10474" w="1">
                  <a:moveTo>
                    <a:pt x="1" y="10473"/>
                  </a:moveTo>
                  <a:lnTo>
                    <a:pt x="1" y="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3" name="Shape 423"/>
            <p:cNvSpPr/>
            <p:nvPr/>
          </p:nvSpPr>
          <p:spPr>
            <a:xfrm>
              <a:off x="6847025" y="3117475"/>
              <a:ext cx="25" cy="261850"/>
            </a:xfrm>
            <a:custGeom>
              <a:pathLst>
                <a:path extrusionOk="0" fill="none" h="10474" w="1">
                  <a:moveTo>
                    <a:pt x="1" y="1"/>
                  </a:moveTo>
                  <a:lnTo>
                    <a:pt x="1" y="1047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4" name="Shape 424"/>
            <p:cNvSpPr/>
            <p:nvPr/>
          </p:nvSpPr>
          <p:spPr>
            <a:xfrm>
              <a:off x="6932875" y="3117475"/>
              <a:ext cx="25" cy="261850"/>
            </a:xfrm>
            <a:custGeom>
              <a:pathLst>
                <a:path extrusionOk="0" fill="none" h="10474" w="1">
                  <a:moveTo>
                    <a:pt x="1" y="1"/>
                  </a:moveTo>
                  <a:lnTo>
                    <a:pt x="1" y="1047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8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/>
              <a:t>Важен ли рейтинг Google Page Speed?</a:t>
            </a:r>
          </a:p>
        </p:txBody>
      </p:sp>
      <p:sp>
        <p:nvSpPr>
          <p:cNvPr id="430" name="Shape 430"/>
          <p:cNvSpPr txBox="1"/>
          <p:nvPr>
            <p:ph idx="1" type="body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1000"/>
              </a:spcAft>
              <a:buSzPct val="100000"/>
              <a:buFont typeface="Lora"/>
            </a:pPr>
            <a:r>
              <a:rPr lang="en" sz="2000">
                <a:latin typeface="Lora"/>
                <a:ea typeface="Lora"/>
                <a:cs typeface="Lora"/>
                <a:sym typeface="Lora"/>
              </a:rPr>
              <a:t>Страница с задержкой загрузки на 5 секунд имеет рейтинг выше, чем документ с адекватной скоростью </a:t>
            </a:r>
            <a:r>
              <a:rPr lang="en" sz="2000" u="sng">
                <a:solidFill>
                  <a:schemeClr val="hlink"/>
                </a:solidFill>
                <a:latin typeface="Lora"/>
                <a:ea typeface="Lora"/>
                <a:cs typeface="Lora"/>
                <a:sym typeface="Lora"/>
                <a:hlinkClick r:id="rId3"/>
              </a:rPr>
              <a:t>http://alexeytrudov.com/veb-razrabotka/google-pagespeed-insights-nuans.html</a:t>
            </a:r>
            <a:r>
              <a:rPr lang="en" sz="2000">
                <a:latin typeface="Lora"/>
                <a:ea typeface="Lora"/>
                <a:cs typeface="Lora"/>
                <a:sym typeface="Lora"/>
              </a:rPr>
              <a:t> </a:t>
            </a:r>
          </a:p>
          <a:p>
            <a:pPr indent="-355600" lvl="0" marL="457200" rtl="0">
              <a:spcBef>
                <a:spcPts val="0"/>
              </a:spcBef>
              <a:spcAft>
                <a:spcPts val="1000"/>
              </a:spcAft>
              <a:buSzPct val="100000"/>
              <a:buFont typeface="Lora"/>
            </a:pPr>
            <a:r>
              <a:rPr lang="en" sz="20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“различия для большинства групп выражены слабо” </a:t>
            </a:r>
            <a:r>
              <a:rPr lang="en" sz="2000" u="sng">
                <a:solidFill>
                  <a:schemeClr val="hlink"/>
                </a:solidFill>
                <a:latin typeface="Lora"/>
                <a:ea typeface="Lora"/>
                <a:cs typeface="Lora"/>
                <a:sym typeface="Lora"/>
                <a:hlinkClick r:id="rId4"/>
              </a:rPr>
              <a:t>http://dmitriev.me/data/research_2017/</a:t>
            </a:r>
          </a:p>
          <a:p>
            <a:pPr indent="-355600" lvl="0" marL="457200" rtl="0">
              <a:spcBef>
                <a:spcPts val="0"/>
              </a:spcBef>
              <a:spcAft>
                <a:spcPts val="1000"/>
              </a:spcAft>
              <a:buSzPct val="100000"/>
              <a:buFont typeface="Lora"/>
            </a:pPr>
            <a:r>
              <a:rPr lang="en" sz="2000">
                <a:latin typeface="Lora"/>
                <a:ea typeface="Lora"/>
                <a:cs typeface="Lora"/>
                <a:sym typeface="Lora"/>
              </a:rPr>
              <a:t>Оттуда же: корреляция между временем загрузки и рейтингом -0,12, то есть </a:t>
            </a:r>
            <a:r>
              <a:rPr b="1" lang="en" sz="2000">
                <a:latin typeface="Lora"/>
                <a:ea typeface="Lora"/>
                <a:cs typeface="Lora"/>
                <a:sym typeface="Lora"/>
              </a:rPr>
              <a:t>слабая</a:t>
            </a:r>
            <a:r>
              <a:rPr lang="en" sz="2000">
                <a:latin typeface="Lora"/>
                <a:ea typeface="Lora"/>
                <a:cs typeface="Lora"/>
                <a:sym typeface="Lora"/>
              </a:rPr>
              <a:t>.</a:t>
            </a:r>
          </a:p>
        </p:txBody>
      </p:sp>
      <p:grpSp>
        <p:nvGrpSpPr>
          <p:cNvPr id="431" name="Shape 431"/>
          <p:cNvGrpSpPr/>
          <p:nvPr/>
        </p:nvGrpSpPr>
        <p:grpSpPr>
          <a:xfrm>
            <a:off x="881589" y="978602"/>
            <a:ext cx="276194" cy="276089"/>
            <a:chOff x="616425" y="2329600"/>
            <a:chExt cx="361700" cy="388475"/>
          </a:xfrm>
        </p:grpSpPr>
        <p:sp>
          <p:nvSpPr>
            <p:cNvPr id="432" name="Shape 432"/>
            <p:cNvSpPr/>
            <p:nvPr/>
          </p:nvSpPr>
          <p:spPr>
            <a:xfrm>
              <a:off x="616425" y="2329600"/>
              <a:ext cx="361700" cy="388475"/>
            </a:xfrm>
            <a:custGeom>
              <a:pathLst>
                <a:path extrusionOk="0" fill="none" h="15539" w="14468">
                  <a:moveTo>
                    <a:pt x="14273" y="13030"/>
                  </a:moveTo>
                  <a:lnTo>
                    <a:pt x="9621" y="6479"/>
                  </a:lnTo>
                  <a:lnTo>
                    <a:pt x="9621" y="2338"/>
                  </a:lnTo>
                  <a:lnTo>
                    <a:pt x="10303" y="1656"/>
                  </a:lnTo>
                  <a:lnTo>
                    <a:pt x="10303" y="1656"/>
                  </a:lnTo>
                  <a:lnTo>
                    <a:pt x="10400" y="1559"/>
                  </a:lnTo>
                  <a:lnTo>
                    <a:pt x="10474" y="1437"/>
                  </a:lnTo>
                  <a:lnTo>
                    <a:pt x="10522" y="1291"/>
                  </a:lnTo>
                  <a:lnTo>
                    <a:pt x="10571" y="1169"/>
                  </a:lnTo>
                  <a:lnTo>
                    <a:pt x="10571" y="1023"/>
                  </a:lnTo>
                  <a:lnTo>
                    <a:pt x="10571" y="877"/>
                  </a:lnTo>
                  <a:lnTo>
                    <a:pt x="10547" y="731"/>
                  </a:lnTo>
                  <a:lnTo>
                    <a:pt x="10498" y="609"/>
                  </a:lnTo>
                  <a:lnTo>
                    <a:pt x="10498" y="609"/>
                  </a:lnTo>
                  <a:lnTo>
                    <a:pt x="10449" y="463"/>
                  </a:lnTo>
                  <a:lnTo>
                    <a:pt x="10352" y="366"/>
                  </a:lnTo>
                  <a:lnTo>
                    <a:pt x="10254" y="244"/>
                  </a:lnTo>
                  <a:lnTo>
                    <a:pt x="10157" y="171"/>
                  </a:lnTo>
                  <a:lnTo>
                    <a:pt x="10035" y="98"/>
                  </a:lnTo>
                  <a:lnTo>
                    <a:pt x="9889" y="49"/>
                  </a:lnTo>
                  <a:lnTo>
                    <a:pt x="9767" y="25"/>
                  </a:lnTo>
                  <a:lnTo>
                    <a:pt x="9621" y="0"/>
                  </a:lnTo>
                  <a:lnTo>
                    <a:pt x="4848" y="0"/>
                  </a:lnTo>
                  <a:lnTo>
                    <a:pt x="4848" y="0"/>
                  </a:lnTo>
                  <a:lnTo>
                    <a:pt x="4701" y="25"/>
                  </a:lnTo>
                  <a:lnTo>
                    <a:pt x="4580" y="49"/>
                  </a:lnTo>
                  <a:lnTo>
                    <a:pt x="4433" y="98"/>
                  </a:lnTo>
                  <a:lnTo>
                    <a:pt x="4312" y="171"/>
                  </a:lnTo>
                  <a:lnTo>
                    <a:pt x="4214" y="244"/>
                  </a:lnTo>
                  <a:lnTo>
                    <a:pt x="4117" y="366"/>
                  </a:lnTo>
                  <a:lnTo>
                    <a:pt x="4019" y="463"/>
                  </a:lnTo>
                  <a:lnTo>
                    <a:pt x="3971" y="609"/>
                  </a:lnTo>
                  <a:lnTo>
                    <a:pt x="3971" y="609"/>
                  </a:lnTo>
                  <a:lnTo>
                    <a:pt x="3922" y="731"/>
                  </a:lnTo>
                  <a:lnTo>
                    <a:pt x="3898" y="877"/>
                  </a:lnTo>
                  <a:lnTo>
                    <a:pt x="3898" y="1023"/>
                  </a:lnTo>
                  <a:lnTo>
                    <a:pt x="3898" y="1169"/>
                  </a:lnTo>
                  <a:lnTo>
                    <a:pt x="3946" y="1291"/>
                  </a:lnTo>
                  <a:lnTo>
                    <a:pt x="3995" y="1437"/>
                  </a:lnTo>
                  <a:lnTo>
                    <a:pt x="4068" y="1559"/>
                  </a:lnTo>
                  <a:lnTo>
                    <a:pt x="4166" y="1656"/>
                  </a:lnTo>
                  <a:lnTo>
                    <a:pt x="4848" y="2338"/>
                  </a:lnTo>
                  <a:lnTo>
                    <a:pt x="4848" y="6479"/>
                  </a:lnTo>
                  <a:lnTo>
                    <a:pt x="196" y="13030"/>
                  </a:lnTo>
                  <a:lnTo>
                    <a:pt x="196" y="13030"/>
                  </a:lnTo>
                  <a:lnTo>
                    <a:pt x="123" y="13152"/>
                  </a:lnTo>
                  <a:lnTo>
                    <a:pt x="50" y="13274"/>
                  </a:lnTo>
                  <a:lnTo>
                    <a:pt x="25" y="13395"/>
                  </a:lnTo>
                  <a:lnTo>
                    <a:pt x="1" y="13517"/>
                  </a:lnTo>
                  <a:lnTo>
                    <a:pt x="1" y="13639"/>
                  </a:lnTo>
                  <a:lnTo>
                    <a:pt x="25" y="13785"/>
                  </a:lnTo>
                  <a:lnTo>
                    <a:pt x="50" y="13907"/>
                  </a:lnTo>
                  <a:lnTo>
                    <a:pt x="98" y="14029"/>
                  </a:lnTo>
                  <a:lnTo>
                    <a:pt x="585" y="15003"/>
                  </a:lnTo>
                  <a:lnTo>
                    <a:pt x="585" y="15003"/>
                  </a:lnTo>
                  <a:lnTo>
                    <a:pt x="658" y="15125"/>
                  </a:lnTo>
                  <a:lnTo>
                    <a:pt x="756" y="15222"/>
                  </a:lnTo>
                  <a:lnTo>
                    <a:pt x="829" y="15320"/>
                  </a:lnTo>
                  <a:lnTo>
                    <a:pt x="951" y="15393"/>
                  </a:lnTo>
                  <a:lnTo>
                    <a:pt x="1073" y="15441"/>
                  </a:lnTo>
                  <a:lnTo>
                    <a:pt x="1194" y="15490"/>
                  </a:lnTo>
                  <a:lnTo>
                    <a:pt x="1316" y="15539"/>
                  </a:lnTo>
                  <a:lnTo>
                    <a:pt x="1462" y="15539"/>
                  </a:lnTo>
                  <a:lnTo>
                    <a:pt x="13006" y="15539"/>
                  </a:lnTo>
                  <a:lnTo>
                    <a:pt x="13006" y="15539"/>
                  </a:lnTo>
                  <a:lnTo>
                    <a:pt x="13153" y="15539"/>
                  </a:lnTo>
                  <a:lnTo>
                    <a:pt x="13274" y="15490"/>
                  </a:lnTo>
                  <a:lnTo>
                    <a:pt x="13396" y="15441"/>
                  </a:lnTo>
                  <a:lnTo>
                    <a:pt x="13518" y="15393"/>
                  </a:lnTo>
                  <a:lnTo>
                    <a:pt x="13640" y="15320"/>
                  </a:lnTo>
                  <a:lnTo>
                    <a:pt x="13713" y="15222"/>
                  </a:lnTo>
                  <a:lnTo>
                    <a:pt x="13810" y="15125"/>
                  </a:lnTo>
                  <a:lnTo>
                    <a:pt x="13883" y="15003"/>
                  </a:lnTo>
                  <a:lnTo>
                    <a:pt x="14370" y="14029"/>
                  </a:lnTo>
                  <a:lnTo>
                    <a:pt x="14370" y="14029"/>
                  </a:lnTo>
                  <a:lnTo>
                    <a:pt x="14419" y="13907"/>
                  </a:lnTo>
                  <a:lnTo>
                    <a:pt x="14443" y="13785"/>
                  </a:lnTo>
                  <a:lnTo>
                    <a:pt x="14468" y="13639"/>
                  </a:lnTo>
                  <a:lnTo>
                    <a:pt x="14468" y="13517"/>
                  </a:lnTo>
                  <a:lnTo>
                    <a:pt x="14443" y="13395"/>
                  </a:lnTo>
                  <a:lnTo>
                    <a:pt x="14419" y="13274"/>
                  </a:lnTo>
                  <a:lnTo>
                    <a:pt x="14346" y="13152"/>
                  </a:lnTo>
                  <a:lnTo>
                    <a:pt x="14273" y="13030"/>
                  </a:lnTo>
                  <a:lnTo>
                    <a:pt x="14273" y="1303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3" name="Shape 433"/>
            <p:cNvSpPr/>
            <p:nvPr/>
          </p:nvSpPr>
          <p:spPr>
            <a:xfrm>
              <a:off x="704725" y="2545750"/>
              <a:ext cx="185125" cy="25"/>
            </a:xfrm>
            <a:custGeom>
              <a:pathLst>
                <a:path extrusionOk="0" fill="none" h="1" w="7405">
                  <a:moveTo>
                    <a:pt x="7404" y="0"/>
                  </a:moveTo>
                  <a:lnTo>
                    <a:pt x="0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4" name="Shape 434"/>
            <p:cNvSpPr/>
            <p:nvPr/>
          </p:nvSpPr>
          <p:spPr>
            <a:xfrm>
              <a:off x="811875" y="2626125"/>
              <a:ext cx="31075" cy="31075"/>
            </a:xfrm>
            <a:custGeom>
              <a:pathLst>
                <a:path extrusionOk="0" fill="none" h="1243" w="1243">
                  <a:moveTo>
                    <a:pt x="1" y="633"/>
                  </a:moveTo>
                  <a:lnTo>
                    <a:pt x="1" y="633"/>
                  </a:lnTo>
                  <a:lnTo>
                    <a:pt x="25" y="487"/>
                  </a:lnTo>
                  <a:lnTo>
                    <a:pt x="50" y="390"/>
                  </a:lnTo>
                  <a:lnTo>
                    <a:pt x="98" y="268"/>
                  </a:lnTo>
                  <a:lnTo>
                    <a:pt x="171" y="171"/>
                  </a:lnTo>
                  <a:lnTo>
                    <a:pt x="269" y="98"/>
                  </a:lnTo>
                  <a:lnTo>
                    <a:pt x="390" y="49"/>
                  </a:lnTo>
                  <a:lnTo>
                    <a:pt x="488" y="24"/>
                  </a:lnTo>
                  <a:lnTo>
                    <a:pt x="634" y="0"/>
                  </a:lnTo>
                  <a:lnTo>
                    <a:pt x="634" y="0"/>
                  </a:lnTo>
                  <a:lnTo>
                    <a:pt x="756" y="24"/>
                  </a:lnTo>
                  <a:lnTo>
                    <a:pt x="853" y="49"/>
                  </a:lnTo>
                  <a:lnTo>
                    <a:pt x="975" y="98"/>
                  </a:lnTo>
                  <a:lnTo>
                    <a:pt x="1072" y="171"/>
                  </a:lnTo>
                  <a:lnTo>
                    <a:pt x="1146" y="268"/>
                  </a:lnTo>
                  <a:lnTo>
                    <a:pt x="1194" y="390"/>
                  </a:lnTo>
                  <a:lnTo>
                    <a:pt x="1243" y="487"/>
                  </a:lnTo>
                  <a:lnTo>
                    <a:pt x="1243" y="633"/>
                  </a:lnTo>
                  <a:lnTo>
                    <a:pt x="1243" y="633"/>
                  </a:lnTo>
                  <a:lnTo>
                    <a:pt x="1243" y="755"/>
                  </a:lnTo>
                  <a:lnTo>
                    <a:pt x="1194" y="853"/>
                  </a:lnTo>
                  <a:lnTo>
                    <a:pt x="1146" y="974"/>
                  </a:lnTo>
                  <a:lnTo>
                    <a:pt x="1072" y="1072"/>
                  </a:lnTo>
                  <a:lnTo>
                    <a:pt x="975" y="1145"/>
                  </a:lnTo>
                  <a:lnTo>
                    <a:pt x="853" y="1194"/>
                  </a:lnTo>
                  <a:lnTo>
                    <a:pt x="756" y="1242"/>
                  </a:lnTo>
                  <a:lnTo>
                    <a:pt x="634" y="1242"/>
                  </a:lnTo>
                  <a:lnTo>
                    <a:pt x="634" y="1242"/>
                  </a:lnTo>
                  <a:lnTo>
                    <a:pt x="488" y="1242"/>
                  </a:lnTo>
                  <a:lnTo>
                    <a:pt x="390" y="1194"/>
                  </a:lnTo>
                  <a:lnTo>
                    <a:pt x="269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50" y="853"/>
                  </a:lnTo>
                  <a:lnTo>
                    <a:pt x="25" y="755"/>
                  </a:lnTo>
                  <a:lnTo>
                    <a:pt x="1" y="633"/>
                  </a:lnTo>
                  <a:lnTo>
                    <a:pt x="1" y="63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5" name="Shape 435"/>
            <p:cNvSpPr/>
            <p:nvPr/>
          </p:nvSpPr>
          <p:spPr>
            <a:xfrm>
              <a:off x="751000" y="2568275"/>
              <a:ext cx="54200" cy="53600"/>
            </a:xfrm>
            <a:custGeom>
              <a:pathLst>
                <a:path extrusionOk="0" fill="none" h="2144" w="2168">
                  <a:moveTo>
                    <a:pt x="1096" y="2144"/>
                  </a:moveTo>
                  <a:lnTo>
                    <a:pt x="1096" y="2144"/>
                  </a:lnTo>
                  <a:lnTo>
                    <a:pt x="877" y="2119"/>
                  </a:lnTo>
                  <a:lnTo>
                    <a:pt x="658" y="2071"/>
                  </a:lnTo>
                  <a:lnTo>
                    <a:pt x="487" y="1973"/>
                  </a:lnTo>
                  <a:lnTo>
                    <a:pt x="317" y="1827"/>
                  </a:lnTo>
                  <a:lnTo>
                    <a:pt x="195" y="1681"/>
                  </a:lnTo>
                  <a:lnTo>
                    <a:pt x="98" y="1486"/>
                  </a:lnTo>
                  <a:lnTo>
                    <a:pt x="25" y="1291"/>
                  </a:lnTo>
                  <a:lnTo>
                    <a:pt x="0" y="1072"/>
                  </a:lnTo>
                  <a:lnTo>
                    <a:pt x="0" y="1072"/>
                  </a:lnTo>
                  <a:lnTo>
                    <a:pt x="25" y="853"/>
                  </a:lnTo>
                  <a:lnTo>
                    <a:pt x="98" y="658"/>
                  </a:lnTo>
                  <a:lnTo>
                    <a:pt x="195" y="463"/>
                  </a:lnTo>
                  <a:lnTo>
                    <a:pt x="317" y="317"/>
                  </a:lnTo>
                  <a:lnTo>
                    <a:pt x="487" y="171"/>
                  </a:lnTo>
                  <a:lnTo>
                    <a:pt x="658" y="73"/>
                  </a:lnTo>
                  <a:lnTo>
                    <a:pt x="877" y="0"/>
                  </a:lnTo>
                  <a:lnTo>
                    <a:pt x="1096" y="0"/>
                  </a:lnTo>
                  <a:lnTo>
                    <a:pt x="1096" y="0"/>
                  </a:lnTo>
                  <a:lnTo>
                    <a:pt x="1315" y="0"/>
                  </a:lnTo>
                  <a:lnTo>
                    <a:pt x="1510" y="73"/>
                  </a:lnTo>
                  <a:lnTo>
                    <a:pt x="1681" y="171"/>
                  </a:lnTo>
                  <a:lnTo>
                    <a:pt x="1851" y="317"/>
                  </a:lnTo>
                  <a:lnTo>
                    <a:pt x="1973" y="463"/>
                  </a:lnTo>
                  <a:lnTo>
                    <a:pt x="2070" y="658"/>
                  </a:lnTo>
                  <a:lnTo>
                    <a:pt x="2144" y="853"/>
                  </a:lnTo>
                  <a:lnTo>
                    <a:pt x="2168" y="1072"/>
                  </a:lnTo>
                  <a:lnTo>
                    <a:pt x="2168" y="1072"/>
                  </a:lnTo>
                  <a:lnTo>
                    <a:pt x="2144" y="1291"/>
                  </a:lnTo>
                  <a:lnTo>
                    <a:pt x="2070" y="1486"/>
                  </a:lnTo>
                  <a:lnTo>
                    <a:pt x="1973" y="1681"/>
                  </a:lnTo>
                  <a:lnTo>
                    <a:pt x="1851" y="1827"/>
                  </a:lnTo>
                  <a:lnTo>
                    <a:pt x="1681" y="1973"/>
                  </a:lnTo>
                  <a:lnTo>
                    <a:pt x="1510" y="2071"/>
                  </a:lnTo>
                  <a:lnTo>
                    <a:pt x="1315" y="2119"/>
                  </a:lnTo>
                  <a:lnTo>
                    <a:pt x="1096" y="2144"/>
                  </a:lnTo>
                  <a:lnTo>
                    <a:pt x="1096" y="2144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6" name="Shape 436"/>
            <p:cNvSpPr/>
            <p:nvPr/>
          </p:nvSpPr>
          <p:spPr>
            <a:xfrm>
              <a:off x="769875" y="2662650"/>
              <a:ext cx="23775" cy="23775"/>
            </a:xfrm>
            <a:custGeom>
              <a:pathLst>
                <a:path extrusionOk="0" fill="none" h="951" w="951">
                  <a:moveTo>
                    <a:pt x="0" y="463"/>
                  </a:moveTo>
                  <a:lnTo>
                    <a:pt x="0" y="463"/>
                  </a:lnTo>
                  <a:lnTo>
                    <a:pt x="0" y="366"/>
                  </a:lnTo>
                  <a:lnTo>
                    <a:pt x="25" y="293"/>
                  </a:lnTo>
                  <a:lnTo>
                    <a:pt x="73" y="195"/>
                  </a:lnTo>
                  <a:lnTo>
                    <a:pt x="146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7" y="0"/>
                  </a:lnTo>
                  <a:lnTo>
                    <a:pt x="487" y="0"/>
                  </a:lnTo>
                  <a:lnTo>
                    <a:pt x="585" y="0"/>
                  </a:lnTo>
                  <a:lnTo>
                    <a:pt x="658" y="25"/>
                  </a:lnTo>
                  <a:lnTo>
                    <a:pt x="755" y="73"/>
                  </a:lnTo>
                  <a:lnTo>
                    <a:pt x="828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0" y="366"/>
                  </a:lnTo>
                  <a:lnTo>
                    <a:pt x="950" y="463"/>
                  </a:lnTo>
                  <a:lnTo>
                    <a:pt x="950" y="463"/>
                  </a:lnTo>
                  <a:lnTo>
                    <a:pt x="950" y="561"/>
                  </a:lnTo>
                  <a:lnTo>
                    <a:pt x="926" y="658"/>
                  </a:lnTo>
                  <a:lnTo>
                    <a:pt x="877" y="755"/>
                  </a:lnTo>
                  <a:lnTo>
                    <a:pt x="828" y="804"/>
                  </a:lnTo>
                  <a:lnTo>
                    <a:pt x="755" y="877"/>
                  </a:lnTo>
                  <a:lnTo>
                    <a:pt x="658" y="926"/>
                  </a:lnTo>
                  <a:lnTo>
                    <a:pt x="585" y="950"/>
                  </a:lnTo>
                  <a:lnTo>
                    <a:pt x="487" y="950"/>
                  </a:lnTo>
                  <a:lnTo>
                    <a:pt x="487" y="950"/>
                  </a:lnTo>
                  <a:lnTo>
                    <a:pt x="390" y="950"/>
                  </a:lnTo>
                  <a:lnTo>
                    <a:pt x="293" y="926"/>
                  </a:lnTo>
                  <a:lnTo>
                    <a:pt x="220" y="877"/>
                  </a:lnTo>
                  <a:lnTo>
                    <a:pt x="146" y="804"/>
                  </a:lnTo>
                  <a:lnTo>
                    <a:pt x="73" y="755"/>
                  </a:lnTo>
                  <a:lnTo>
                    <a:pt x="25" y="658"/>
                  </a:lnTo>
                  <a:lnTo>
                    <a:pt x="0" y="561"/>
                  </a:lnTo>
                  <a:lnTo>
                    <a:pt x="0" y="463"/>
                  </a:lnTo>
                  <a:lnTo>
                    <a:pt x="0" y="46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7" name="Shape 437"/>
            <p:cNvSpPr/>
            <p:nvPr/>
          </p:nvSpPr>
          <p:spPr>
            <a:xfrm>
              <a:off x="799700" y="2503125"/>
              <a:ext cx="24375" cy="23775"/>
            </a:xfrm>
            <a:custGeom>
              <a:pathLst>
                <a:path extrusionOk="0" fill="none" h="951" w="975">
                  <a:moveTo>
                    <a:pt x="1" y="463"/>
                  </a:moveTo>
                  <a:lnTo>
                    <a:pt x="1" y="463"/>
                  </a:lnTo>
                  <a:lnTo>
                    <a:pt x="25" y="366"/>
                  </a:lnTo>
                  <a:lnTo>
                    <a:pt x="49" y="293"/>
                  </a:lnTo>
                  <a:lnTo>
                    <a:pt x="98" y="195"/>
                  </a:lnTo>
                  <a:lnTo>
                    <a:pt x="147" y="122"/>
                  </a:lnTo>
                  <a:lnTo>
                    <a:pt x="220" y="73"/>
                  </a:lnTo>
                  <a:lnTo>
                    <a:pt x="293" y="25"/>
                  </a:lnTo>
                  <a:lnTo>
                    <a:pt x="390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585" y="0"/>
                  </a:lnTo>
                  <a:lnTo>
                    <a:pt x="683" y="25"/>
                  </a:lnTo>
                  <a:lnTo>
                    <a:pt x="756" y="73"/>
                  </a:lnTo>
                  <a:lnTo>
                    <a:pt x="829" y="122"/>
                  </a:lnTo>
                  <a:lnTo>
                    <a:pt x="877" y="195"/>
                  </a:lnTo>
                  <a:lnTo>
                    <a:pt x="926" y="293"/>
                  </a:lnTo>
                  <a:lnTo>
                    <a:pt x="951" y="366"/>
                  </a:lnTo>
                  <a:lnTo>
                    <a:pt x="975" y="463"/>
                  </a:lnTo>
                  <a:lnTo>
                    <a:pt x="975" y="463"/>
                  </a:lnTo>
                  <a:lnTo>
                    <a:pt x="951" y="561"/>
                  </a:lnTo>
                  <a:lnTo>
                    <a:pt x="926" y="658"/>
                  </a:lnTo>
                  <a:lnTo>
                    <a:pt x="877" y="731"/>
                  </a:lnTo>
                  <a:lnTo>
                    <a:pt x="829" y="804"/>
                  </a:lnTo>
                  <a:lnTo>
                    <a:pt x="756" y="877"/>
                  </a:lnTo>
                  <a:lnTo>
                    <a:pt x="683" y="902"/>
                  </a:lnTo>
                  <a:lnTo>
                    <a:pt x="585" y="950"/>
                  </a:lnTo>
                  <a:lnTo>
                    <a:pt x="488" y="950"/>
                  </a:lnTo>
                  <a:lnTo>
                    <a:pt x="488" y="950"/>
                  </a:lnTo>
                  <a:lnTo>
                    <a:pt x="390" y="950"/>
                  </a:lnTo>
                  <a:lnTo>
                    <a:pt x="293" y="902"/>
                  </a:lnTo>
                  <a:lnTo>
                    <a:pt x="220" y="877"/>
                  </a:lnTo>
                  <a:lnTo>
                    <a:pt x="147" y="804"/>
                  </a:lnTo>
                  <a:lnTo>
                    <a:pt x="98" y="731"/>
                  </a:lnTo>
                  <a:lnTo>
                    <a:pt x="49" y="658"/>
                  </a:lnTo>
                  <a:lnTo>
                    <a:pt x="25" y="561"/>
                  </a:lnTo>
                  <a:lnTo>
                    <a:pt x="1" y="463"/>
                  </a:lnTo>
                  <a:lnTo>
                    <a:pt x="1" y="463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8" name="Shape 438"/>
            <p:cNvSpPr/>
            <p:nvPr/>
          </p:nvSpPr>
          <p:spPr>
            <a:xfrm>
              <a:off x="766825" y="2388050"/>
              <a:ext cx="60925" cy="25"/>
            </a:xfrm>
            <a:custGeom>
              <a:pathLst>
                <a:path extrusionOk="0" fill="none" h="1" w="2437">
                  <a:moveTo>
                    <a:pt x="2436" y="0"/>
                  </a:moveTo>
                  <a:lnTo>
                    <a:pt x="1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9" name="Shape 439"/>
            <p:cNvSpPr/>
            <p:nvPr/>
          </p:nvSpPr>
          <p:spPr>
            <a:xfrm>
              <a:off x="769875" y="2456250"/>
              <a:ext cx="31075" cy="31075"/>
            </a:xfrm>
            <a:custGeom>
              <a:pathLst>
                <a:path extrusionOk="0" fill="none" h="1243" w="1243">
                  <a:moveTo>
                    <a:pt x="0" y="633"/>
                  </a:moveTo>
                  <a:lnTo>
                    <a:pt x="0" y="633"/>
                  </a:lnTo>
                  <a:lnTo>
                    <a:pt x="0" y="512"/>
                  </a:lnTo>
                  <a:lnTo>
                    <a:pt x="49" y="390"/>
                  </a:lnTo>
                  <a:lnTo>
                    <a:pt x="98" y="268"/>
                  </a:lnTo>
                  <a:lnTo>
                    <a:pt x="171" y="195"/>
                  </a:lnTo>
                  <a:lnTo>
                    <a:pt x="268" y="122"/>
                  </a:lnTo>
                  <a:lnTo>
                    <a:pt x="366" y="49"/>
                  </a:lnTo>
                  <a:lnTo>
                    <a:pt x="487" y="24"/>
                  </a:lnTo>
                  <a:lnTo>
                    <a:pt x="609" y="0"/>
                  </a:lnTo>
                  <a:lnTo>
                    <a:pt x="609" y="0"/>
                  </a:lnTo>
                  <a:lnTo>
                    <a:pt x="731" y="24"/>
                  </a:lnTo>
                  <a:lnTo>
                    <a:pt x="853" y="49"/>
                  </a:lnTo>
                  <a:lnTo>
                    <a:pt x="975" y="122"/>
                  </a:lnTo>
                  <a:lnTo>
                    <a:pt x="1048" y="195"/>
                  </a:lnTo>
                  <a:lnTo>
                    <a:pt x="1145" y="268"/>
                  </a:lnTo>
                  <a:lnTo>
                    <a:pt x="1194" y="390"/>
                  </a:lnTo>
                  <a:lnTo>
                    <a:pt x="1218" y="512"/>
                  </a:lnTo>
                  <a:lnTo>
                    <a:pt x="1242" y="633"/>
                  </a:lnTo>
                  <a:lnTo>
                    <a:pt x="1242" y="633"/>
                  </a:lnTo>
                  <a:lnTo>
                    <a:pt x="1218" y="755"/>
                  </a:lnTo>
                  <a:lnTo>
                    <a:pt x="1194" y="877"/>
                  </a:lnTo>
                  <a:lnTo>
                    <a:pt x="1145" y="974"/>
                  </a:lnTo>
                  <a:lnTo>
                    <a:pt x="1048" y="1072"/>
                  </a:lnTo>
                  <a:lnTo>
                    <a:pt x="975" y="1145"/>
                  </a:lnTo>
                  <a:lnTo>
                    <a:pt x="853" y="1193"/>
                  </a:lnTo>
                  <a:lnTo>
                    <a:pt x="731" y="1242"/>
                  </a:lnTo>
                  <a:lnTo>
                    <a:pt x="609" y="1242"/>
                  </a:lnTo>
                  <a:lnTo>
                    <a:pt x="609" y="1242"/>
                  </a:lnTo>
                  <a:lnTo>
                    <a:pt x="487" y="1242"/>
                  </a:lnTo>
                  <a:lnTo>
                    <a:pt x="366" y="1193"/>
                  </a:lnTo>
                  <a:lnTo>
                    <a:pt x="268" y="1145"/>
                  </a:lnTo>
                  <a:lnTo>
                    <a:pt x="171" y="1072"/>
                  </a:lnTo>
                  <a:lnTo>
                    <a:pt x="98" y="974"/>
                  </a:lnTo>
                  <a:lnTo>
                    <a:pt x="49" y="877"/>
                  </a:lnTo>
                  <a:lnTo>
                    <a:pt x="0" y="755"/>
                  </a:lnTo>
                  <a:lnTo>
                    <a:pt x="0" y="633"/>
                  </a:lnTo>
                  <a:lnTo>
                    <a:pt x="0" y="633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Shape 444"/>
          <p:cNvSpPr txBox="1"/>
          <p:nvPr>
            <p:ph idx="4294967295" type="title"/>
          </p:nvPr>
        </p:nvSpPr>
        <p:spPr>
          <a:xfrm>
            <a:off x="4148875" y="779025"/>
            <a:ext cx="4738500" cy="1055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800">
              <a:highlight>
                <a:srgbClr val="FFCD00"/>
              </a:highlight>
            </a:endParaRPr>
          </a:p>
          <a:p>
            <a:pPr lvl="0" rtl="0" algn="ctr">
              <a:spcBef>
                <a:spcPts val="0"/>
              </a:spcBef>
              <a:buNone/>
            </a:pPr>
            <a:r>
              <a:rPr lang="en" sz="1800">
                <a:highlight>
                  <a:srgbClr val="FFCD00"/>
                </a:highlight>
              </a:rPr>
              <a:t>Страница с не оптимизированными картинками и рейтингом 7 спокойно собирает много трафика</a:t>
            </a:r>
          </a:p>
        </p:txBody>
      </p:sp>
      <p:sp>
        <p:nvSpPr>
          <p:cNvPr id="445" name="Shape 445"/>
          <p:cNvSpPr/>
          <p:nvPr/>
        </p:nvSpPr>
        <p:spPr>
          <a:xfrm>
            <a:off x="4401585" y="4354499"/>
            <a:ext cx="340843" cy="297873"/>
          </a:xfrm>
          <a:custGeom>
            <a:pathLst>
              <a:path extrusionOk="0" fill="none" h="14176" w="16221">
                <a:moveTo>
                  <a:pt x="16075" y="12665"/>
                </a:moveTo>
                <a:lnTo>
                  <a:pt x="8987" y="488"/>
                </a:lnTo>
                <a:lnTo>
                  <a:pt x="8987" y="488"/>
                </a:lnTo>
                <a:lnTo>
                  <a:pt x="8914" y="390"/>
                </a:lnTo>
                <a:lnTo>
                  <a:pt x="8817" y="293"/>
                </a:lnTo>
                <a:lnTo>
                  <a:pt x="8720" y="196"/>
                </a:lnTo>
                <a:lnTo>
                  <a:pt x="8622" y="123"/>
                </a:lnTo>
                <a:lnTo>
                  <a:pt x="8500" y="74"/>
                </a:lnTo>
                <a:lnTo>
                  <a:pt x="8379" y="25"/>
                </a:lnTo>
                <a:lnTo>
                  <a:pt x="8232" y="1"/>
                </a:lnTo>
                <a:lnTo>
                  <a:pt x="8111" y="1"/>
                </a:lnTo>
                <a:lnTo>
                  <a:pt x="8111" y="1"/>
                </a:lnTo>
                <a:lnTo>
                  <a:pt x="7965" y="1"/>
                </a:lnTo>
                <a:lnTo>
                  <a:pt x="7843" y="25"/>
                </a:lnTo>
                <a:lnTo>
                  <a:pt x="7721" y="74"/>
                </a:lnTo>
                <a:lnTo>
                  <a:pt x="7599" y="123"/>
                </a:lnTo>
                <a:lnTo>
                  <a:pt x="7502" y="196"/>
                </a:lnTo>
                <a:lnTo>
                  <a:pt x="7404" y="293"/>
                </a:lnTo>
                <a:lnTo>
                  <a:pt x="7307" y="390"/>
                </a:lnTo>
                <a:lnTo>
                  <a:pt x="7234" y="488"/>
                </a:lnTo>
                <a:lnTo>
                  <a:pt x="147" y="12665"/>
                </a:lnTo>
                <a:lnTo>
                  <a:pt x="147" y="12665"/>
                </a:lnTo>
                <a:lnTo>
                  <a:pt x="74" y="12787"/>
                </a:lnTo>
                <a:lnTo>
                  <a:pt x="25" y="12909"/>
                </a:lnTo>
                <a:lnTo>
                  <a:pt x="0" y="13031"/>
                </a:lnTo>
                <a:lnTo>
                  <a:pt x="0" y="13177"/>
                </a:lnTo>
                <a:lnTo>
                  <a:pt x="0" y="13177"/>
                </a:lnTo>
                <a:lnTo>
                  <a:pt x="0" y="13299"/>
                </a:lnTo>
                <a:lnTo>
                  <a:pt x="25" y="13420"/>
                </a:lnTo>
                <a:lnTo>
                  <a:pt x="74" y="13567"/>
                </a:lnTo>
                <a:lnTo>
                  <a:pt x="147" y="13688"/>
                </a:lnTo>
                <a:lnTo>
                  <a:pt x="147" y="13688"/>
                </a:lnTo>
                <a:lnTo>
                  <a:pt x="220" y="13786"/>
                </a:lnTo>
                <a:lnTo>
                  <a:pt x="293" y="13883"/>
                </a:lnTo>
                <a:lnTo>
                  <a:pt x="390" y="13981"/>
                </a:lnTo>
                <a:lnTo>
                  <a:pt x="512" y="14054"/>
                </a:lnTo>
                <a:lnTo>
                  <a:pt x="634" y="14102"/>
                </a:lnTo>
                <a:lnTo>
                  <a:pt x="755" y="14151"/>
                </a:lnTo>
                <a:lnTo>
                  <a:pt x="877" y="14175"/>
                </a:lnTo>
                <a:lnTo>
                  <a:pt x="1023" y="14175"/>
                </a:lnTo>
                <a:lnTo>
                  <a:pt x="15198" y="14175"/>
                </a:lnTo>
                <a:lnTo>
                  <a:pt x="15198" y="14175"/>
                </a:lnTo>
                <a:lnTo>
                  <a:pt x="15344" y="14175"/>
                </a:lnTo>
                <a:lnTo>
                  <a:pt x="15466" y="14151"/>
                </a:lnTo>
                <a:lnTo>
                  <a:pt x="15588" y="14102"/>
                </a:lnTo>
                <a:lnTo>
                  <a:pt x="15709" y="14054"/>
                </a:lnTo>
                <a:lnTo>
                  <a:pt x="15831" y="13981"/>
                </a:lnTo>
                <a:lnTo>
                  <a:pt x="15929" y="13883"/>
                </a:lnTo>
                <a:lnTo>
                  <a:pt x="16002" y="13786"/>
                </a:lnTo>
                <a:lnTo>
                  <a:pt x="16075" y="13688"/>
                </a:lnTo>
                <a:lnTo>
                  <a:pt x="16075" y="13688"/>
                </a:lnTo>
                <a:lnTo>
                  <a:pt x="16148" y="13567"/>
                </a:lnTo>
                <a:lnTo>
                  <a:pt x="16197" y="13420"/>
                </a:lnTo>
                <a:lnTo>
                  <a:pt x="16221" y="13299"/>
                </a:lnTo>
                <a:lnTo>
                  <a:pt x="16221" y="13177"/>
                </a:lnTo>
                <a:lnTo>
                  <a:pt x="16221" y="13177"/>
                </a:lnTo>
                <a:lnTo>
                  <a:pt x="16221" y="13031"/>
                </a:lnTo>
                <a:lnTo>
                  <a:pt x="16197" y="12909"/>
                </a:lnTo>
                <a:lnTo>
                  <a:pt x="16148" y="12787"/>
                </a:lnTo>
                <a:lnTo>
                  <a:pt x="16075" y="12665"/>
                </a:lnTo>
                <a:lnTo>
                  <a:pt x="16075" y="12665"/>
                </a:lnTo>
                <a:close/>
                <a:moveTo>
                  <a:pt x="8111" y="12349"/>
                </a:moveTo>
                <a:lnTo>
                  <a:pt x="8111" y="12349"/>
                </a:lnTo>
                <a:lnTo>
                  <a:pt x="7916" y="12324"/>
                </a:lnTo>
                <a:lnTo>
                  <a:pt x="7721" y="12276"/>
                </a:lnTo>
                <a:lnTo>
                  <a:pt x="7575" y="12178"/>
                </a:lnTo>
                <a:lnTo>
                  <a:pt x="7429" y="12057"/>
                </a:lnTo>
                <a:lnTo>
                  <a:pt x="7307" y="11910"/>
                </a:lnTo>
                <a:lnTo>
                  <a:pt x="7210" y="11764"/>
                </a:lnTo>
                <a:lnTo>
                  <a:pt x="7161" y="11569"/>
                </a:lnTo>
                <a:lnTo>
                  <a:pt x="7136" y="11375"/>
                </a:lnTo>
                <a:lnTo>
                  <a:pt x="7136" y="11375"/>
                </a:lnTo>
                <a:lnTo>
                  <a:pt x="7161" y="11180"/>
                </a:lnTo>
                <a:lnTo>
                  <a:pt x="7210" y="11009"/>
                </a:lnTo>
                <a:lnTo>
                  <a:pt x="7307" y="10839"/>
                </a:lnTo>
                <a:lnTo>
                  <a:pt x="7429" y="10693"/>
                </a:lnTo>
                <a:lnTo>
                  <a:pt x="7575" y="10571"/>
                </a:lnTo>
                <a:lnTo>
                  <a:pt x="7721" y="10473"/>
                </a:lnTo>
                <a:lnTo>
                  <a:pt x="7916" y="10425"/>
                </a:lnTo>
                <a:lnTo>
                  <a:pt x="8111" y="10400"/>
                </a:lnTo>
                <a:lnTo>
                  <a:pt x="8111" y="10400"/>
                </a:lnTo>
                <a:lnTo>
                  <a:pt x="8306" y="10425"/>
                </a:lnTo>
                <a:lnTo>
                  <a:pt x="8476" y="10473"/>
                </a:lnTo>
                <a:lnTo>
                  <a:pt x="8646" y="10571"/>
                </a:lnTo>
                <a:lnTo>
                  <a:pt x="8793" y="10693"/>
                </a:lnTo>
                <a:lnTo>
                  <a:pt x="8914" y="10839"/>
                </a:lnTo>
                <a:lnTo>
                  <a:pt x="9012" y="11009"/>
                </a:lnTo>
                <a:lnTo>
                  <a:pt x="9061" y="11180"/>
                </a:lnTo>
                <a:lnTo>
                  <a:pt x="9085" y="11375"/>
                </a:lnTo>
                <a:lnTo>
                  <a:pt x="9085" y="11375"/>
                </a:lnTo>
                <a:lnTo>
                  <a:pt x="9061" y="11569"/>
                </a:lnTo>
                <a:lnTo>
                  <a:pt x="9012" y="11764"/>
                </a:lnTo>
                <a:lnTo>
                  <a:pt x="8914" y="11910"/>
                </a:lnTo>
                <a:lnTo>
                  <a:pt x="8793" y="12057"/>
                </a:lnTo>
                <a:lnTo>
                  <a:pt x="8646" y="12178"/>
                </a:lnTo>
                <a:lnTo>
                  <a:pt x="8476" y="12276"/>
                </a:lnTo>
                <a:lnTo>
                  <a:pt x="8306" y="12324"/>
                </a:lnTo>
                <a:lnTo>
                  <a:pt x="8111" y="12349"/>
                </a:lnTo>
                <a:lnTo>
                  <a:pt x="8111" y="12349"/>
                </a:lnTo>
                <a:close/>
                <a:moveTo>
                  <a:pt x="9231" y="5091"/>
                </a:moveTo>
                <a:lnTo>
                  <a:pt x="8939" y="8915"/>
                </a:lnTo>
                <a:lnTo>
                  <a:pt x="8939" y="8915"/>
                </a:lnTo>
                <a:lnTo>
                  <a:pt x="8914" y="9061"/>
                </a:lnTo>
                <a:lnTo>
                  <a:pt x="8866" y="9207"/>
                </a:lnTo>
                <a:lnTo>
                  <a:pt x="8793" y="9304"/>
                </a:lnTo>
                <a:lnTo>
                  <a:pt x="8695" y="9426"/>
                </a:lnTo>
                <a:lnTo>
                  <a:pt x="8573" y="9499"/>
                </a:lnTo>
                <a:lnTo>
                  <a:pt x="8452" y="9572"/>
                </a:lnTo>
                <a:lnTo>
                  <a:pt x="8330" y="9621"/>
                </a:lnTo>
                <a:lnTo>
                  <a:pt x="8184" y="9621"/>
                </a:lnTo>
                <a:lnTo>
                  <a:pt x="8038" y="9621"/>
                </a:lnTo>
                <a:lnTo>
                  <a:pt x="8038" y="9621"/>
                </a:lnTo>
                <a:lnTo>
                  <a:pt x="7891" y="9621"/>
                </a:lnTo>
                <a:lnTo>
                  <a:pt x="7770" y="9572"/>
                </a:lnTo>
                <a:lnTo>
                  <a:pt x="7648" y="9499"/>
                </a:lnTo>
                <a:lnTo>
                  <a:pt x="7526" y="9426"/>
                </a:lnTo>
                <a:lnTo>
                  <a:pt x="7429" y="9304"/>
                </a:lnTo>
                <a:lnTo>
                  <a:pt x="7356" y="9207"/>
                </a:lnTo>
                <a:lnTo>
                  <a:pt x="7307" y="9061"/>
                </a:lnTo>
                <a:lnTo>
                  <a:pt x="7283" y="8915"/>
                </a:lnTo>
                <a:lnTo>
                  <a:pt x="6990" y="5091"/>
                </a:lnTo>
                <a:lnTo>
                  <a:pt x="6990" y="5091"/>
                </a:lnTo>
                <a:lnTo>
                  <a:pt x="7015" y="4945"/>
                </a:lnTo>
                <a:lnTo>
                  <a:pt x="7039" y="4823"/>
                </a:lnTo>
                <a:lnTo>
                  <a:pt x="7088" y="4701"/>
                </a:lnTo>
                <a:lnTo>
                  <a:pt x="7161" y="4604"/>
                </a:lnTo>
                <a:lnTo>
                  <a:pt x="7258" y="4506"/>
                </a:lnTo>
                <a:lnTo>
                  <a:pt x="7380" y="4433"/>
                </a:lnTo>
                <a:lnTo>
                  <a:pt x="7526" y="4409"/>
                </a:lnTo>
                <a:lnTo>
                  <a:pt x="7648" y="4385"/>
                </a:lnTo>
                <a:lnTo>
                  <a:pt x="8573" y="4385"/>
                </a:lnTo>
                <a:lnTo>
                  <a:pt x="8573" y="4385"/>
                </a:lnTo>
                <a:lnTo>
                  <a:pt x="8695" y="4409"/>
                </a:lnTo>
                <a:lnTo>
                  <a:pt x="8841" y="4433"/>
                </a:lnTo>
                <a:lnTo>
                  <a:pt x="8963" y="4506"/>
                </a:lnTo>
                <a:lnTo>
                  <a:pt x="9061" y="4604"/>
                </a:lnTo>
                <a:lnTo>
                  <a:pt x="9134" y="4701"/>
                </a:lnTo>
                <a:lnTo>
                  <a:pt x="9182" y="4823"/>
                </a:lnTo>
                <a:lnTo>
                  <a:pt x="9207" y="4945"/>
                </a:lnTo>
                <a:lnTo>
                  <a:pt x="9231" y="5091"/>
                </a:lnTo>
                <a:lnTo>
                  <a:pt x="9231" y="5091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Shape 450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/>
              <a:t>Результаты на выборке 95 000 url</a:t>
            </a:r>
          </a:p>
        </p:txBody>
      </p:sp>
      <p:sp>
        <p:nvSpPr>
          <p:cNvPr id="451" name="Shape 451"/>
          <p:cNvSpPr txBox="1"/>
          <p:nvPr>
            <p:ph idx="1" type="body"/>
          </p:nvPr>
        </p:nvSpPr>
        <p:spPr>
          <a:xfrm>
            <a:off x="1381250" y="1616473"/>
            <a:ext cx="6809700" cy="222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1000"/>
              </a:spcAft>
              <a:buSzPct val="100000"/>
              <a:buFont typeface="Lora"/>
            </a:pPr>
            <a:r>
              <a:rPr lang="en" sz="2000">
                <a:latin typeface="Lora"/>
                <a:ea typeface="Lora"/>
                <a:cs typeface="Lora"/>
                <a:sym typeface="Lora"/>
              </a:rPr>
              <a:t>Нет линейной корреляции. Например, для Google 50-60 “хорошо”, а 60-70 уже “плохо”.</a:t>
            </a:r>
          </a:p>
          <a:p>
            <a:pPr indent="-355600" lvl="0" marL="457200" rtl="0">
              <a:spcBef>
                <a:spcPts val="0"/>
              </a:spcBef>
              <a:spcAft>
                <a:spcPts val="1000"/>
              </a:spcAft>
              <a:buSzPct val="100000"/>
              <a:buFont typeface="Lora"/>
            </a:pPr>
            <a:r>
              <a:rPr lang="en" sz="2000">
                <a:latin typeface="Lora"/>
                <a:ea typeface="Lora"/>
                <a:cs typeface="Lora"/>
                <a:sym typeface="Lora"/>
              </a:rPr>
              <a:t>В обеих ПС хорошие результаты у 0-20 (!)</a:t>
            </a:r>
          </a:p>
          <a:p>
            <a:pPr indent="-355600" lvl="0" marL="457200" rtl="0">
              <a:spcBef>
                <a:spcPts val="0"/>
              </a:spcBef>
              <a:spcAft>
                <a:spcPts val="1000"/>
              </a:spcAft>
              <a:buSzPct val="100000"/>
              <a:buFont typeface="Lora"/>
            </a:pPr>
            <a:r>
              <a:rPr lang="en" sz="2000">
                <a:latin typeface="Lora"/>
                <a:ea typeface="Lora"/>
                <a:cs typeface="Lora"/>
                <a:sym typeface="Lora"/>
              </a:rPr>
              <a:t>C 90 - 100 реже в отстающих, частота попадания в лидеры средняя по выборке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800"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452" name="Shape 452"/>
          <p:cNvSpPr txBox="1"/>
          <p:nvPr/>
        </p:nvSpPr>
        <p:spPr>
          <a:xfrm>
            <a:off x="1167150" y="3566025"/>
            <a:ext cx="6809700" cy="12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600"/>
              </a:spcBef>
              <a:spcAft>
                <a:spcPts val="10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" sz="20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И </a:t>
            </a:r>
            <a:r>
              <a:rPr lang="en" sz="2000">
                <a:solidFill>
                  <a:schemeClr val="dk1"/>
                </a:solidFill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это ожидаемо</a:t>
            </a:r>
            <a:r>
              <a:rPr lang="en" sz="20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. Рейтинг Page Speed - </a:t>
            </a:r>
            <a:r>
              <a:rPr lang="en" sz="20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комплексный показатель, на разных страницах формируется разными факторами.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453" name="Shape 453"/>
          <p:cNvGrpSpPr/>
          <p:nvPr/>
        </p:nvGrpSpPr>
        <p:grpSpPr>
          <a:xfrm>
            <a:off x="916458" y="1019750"/>
            <a:ext cx="214624" cy="214624"/>
            <a:chOff x="2594050" y="1631825"/>
            <a:chExt cx="439625" cy="439625"/>
          </a:xfrm>
        </p:grpSpPr>
        <p:sp>
          <p:nvSpPr>
            <p:cNvPr id="454" name="Shape 454"/>
            <p:cNvSpPr/>
            <p:nvPr/>
          </p:nvSpPr>
          <p:spPr>
            <a:xfrm>
              <a:off x="2594050" y="1883300"/>
              <a:ext cx="188175" cy="188150"/>
            </a:xfrm>
            <a:custGeom>
              <a:pathLst>
                <a:path extrusionOk="0" fill="none" h="7526" w="7527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5" name="Shape 455"/>
            <p:cNvSpPr/>
            <p:nvPr/>
          </p:nvSpPr>
          <p:spPr>
            <a:xfrm>
              <a:off x="2857700" y="1631825"/>
              <a:ext cx="175975" cy="176000"/>
            </a:xfrm>
            <a:custGeom>
              <a:pathLst>
                <a:path extrusionOk="0" fill="none" h="7040" w="7039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6" name="Shape 456"/>
            <p:cNvSpPr/>
            <p:nvPr/>
          </p:nvSpPr>
          <p:spPr>
            <a:xfrm>
              <a:off x="2662850" y="1699400"/>
              <a:ext cx="303250" cy="303250"/>
            </a:xfrm>
            <a:custGeom>
              <a:pathLst>
                <a:path extrusionOk="0" fill="none" h="12130" w="1213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7" name="Shape 457"/>
            <p:cNvSpPr/>
            <p:nvPr/>
          </p:nvSpPr>
          <p:spPr>
            <a:xfrm>
              <a:off x="2814911" y="1754061"/>
              <a:ext cx="49950" cy="49950"/>
            </a:xfrm>
            <a:custGeom>
              <a:pathLst>
                <a:path extrusionOk="0" fill="none" h="1998" w="1998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Shape 462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/>
              <a:t>Как влияет время ответа сервера?</a:t>
            </a:r>
          </a:p>
        </p:txBody>
      </p:sp>
      <p:graphicFrame>
        <p:nvGraphicFramePr>
          <p:cNvPr id="463" name="Shape 463"/>
          <p:cNvGraphicFramePr/>
          <p:nvPr/>
        </p:nvGraphicFramePr>
        <p:xfrm>
          <a:off x="1227975" y="24223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{7D3437A5-F77C-4FF0-A0A4-CCD47BD3DBEB}</a:tableStyleId>
              </a:tblPr>
              <a:tblGrid>
                <a:gridCol w="1949000"/>
                <a:gridCol w="2675000"/>
                <a:gridCol w="2492275"/>
              </a:tblGrid>
              <a:tr h="495575"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t/>
                      </a:r>
                      <a:endParaRPr sz="2300">
                        <a:latin typeface="Lora"/>
                        <a:ea typeface="Lora"/>
                        <a:cs typeface="Lora"/>
                        <a:sym typeface="Lora"/>
                      </a:endParaRP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Lora"/>
                          <a:ea typeface="Lora"/>
                          <a:cs typeface="Lora"/>
                          <a:sym typeface="Lora"/>
                        </a:rPr>
                        <a:t>&gt;2 сек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latin typeface="Lora"/>
                          <a:ea typeface="Lora"/>
                          <a:cs typeface="Lora"/>
                          <a:sym typeface="Lora"/>
                        </a:rPr>
                        <a:t>&gt;3 сек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384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Google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latin typeface="Lora"/>
                          <a:ea typeface="Lora"/>
                          <a:cs typeface="Lora"/>
                          <a:sym typeface="Lora"/>
                        </a:rPr>
                        <a:t>Связь не выявлена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550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Lora"/>
                          <a:ea typeface="Lora"/>
                          <a:cs typeface="Lora"/>
                          <a:sym typeface="Lora"/>
                        </a:rPr>
                        <a:t>Чаще в отстающих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  <a:tr h="638450">
                <a:tc>
                  <a:txBody>
                    <a:bodyPr>
                      <a:noAutofit/>
                    </a:bodyPr>
                    <a:lstStyle/>
                    <a:p>
                      <a:pPr lvl="0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300">
                          <a:latin typeface="Lora"/>
                          <a:ea typeface="Lora"/>
                          <a:cs typeface="Lora"/>
                          <a:sym typeface="Lora"/>
                        </a:rPr>
                        <a:t>Яндекс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latin typeface="Lora"/>
                          <a:ea typeface="Lora"/>
                          <a:cs typeface="Lora"/>
                          <a:sym typeface="Lora"/>
                        </a:rPr>
                        <a:t>Чаще в отстающих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lv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buClr>
                          <a:schemeClr val="dk1"/>
                        </a:buClr>
                        <a:buSzPct val="55000"/>
                        <a:buFont typeface="Arial"/>
                        <a:buNone/>
                      </a:pPr>
                      <a:r>
                        <a:rPr lang="en" sz="2000">
                          <a:solidFill>
                            <a:schemeClr val="dk1"/>
                          </a:solidFill>
                          <a:latin typeface="Lora"/>
                          <a:ea typeface="Lora"/>
                          <a:cs typeface="Lora"/>
                          <a:sym typeface="Lora"/>
                        </a:rPr>
                        <a:t>Чаще в отстающих</a:t>
                      </a:r>
                    </a:p>
                  </a:txBody>
                  <a:tcPr marT="19050" marB="19050" marR="28575" marL="28575" anchor="b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  <a:solidFill>
                      <a:srgbClr val="F4CCCC"/>
                    </a:solidFill>
                  </a:tcPr>
                </a:tc>
              </a:tr>
            </a:tbl>
          </a:graphicData>
        </a:graphic>
      </p:graphicFrame>
      <p:sp>
        <p:nvSpPr>
          <p:cNvPr id="464" name="Shape 464"/>
          <p:cNvSpPr txBox="1"/>
          <p:nvPr/>
        </p:nvSpPr>
        <p:spPr>
          <a:xfrm>
            <a:off x="1227975" y="1506962"/>
            <a:ext cx="6809700" cy="7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8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* один из элементов оценки Google Page Speed, напрямую связан с реальной скоростью работы сайта.</a:t>
            </a:r>
          </a:p>
        </p:txBody>
      </p:sp>
      <p:grpSp>
        <p:nvGrpSpPr>
          <p:cNvPr id="465" name="Shape 465"/>
          <p:cNvGrpSpPr/>
          <p:nvPr/>
        </p:nvGrpSpPr>
        <p:grpSpPr>
          <a:xfrm>
            <a:off x="889983" y="1007707"/>
            <a:ext cx="270225" cy="238343"/>
            <a:chOff x="5247525" y="3007275"/>
            <a:chExt cx="517575" cy="456510"/>
          </a:xfrm>
        </p:grpSpPr>
        <p:sp>
          <p:nvSpPr>
            <p:cNvPr id="466" name="Shape 466"/>
            <p:cNvSpPr/>
            <p:nvPr/>
          </p:nvSpPr>
          <p:spPr>
            <a:xfrm>
              <a:off x="5247525" y="3007275"/>
              <a:ext cx="348900" cy="348900"/>
            </a:xfrm>
            <a:custGeom>
              <a:pathLst>
                <a:path extrusionOk="0" fill="none" h="13956" w="13956">
                  <a:moveTo>
                    <a:pt x="13323" y="5772"/>
                  </a:moveTo>
                  <a:lnTo>
                    <a:pt x="11861" y="5626"/>
                  </a:lnTo>
                  <a:lnTo>
                    <a:pt x="11861" y="5626"/>
                  </a:lnTo>
                  <a:lnTo>
                    <a:pt x="11788" y="5334"/>
                  </a:lnTo>
                  <a:lnTo>
                    <a:pt x="11667" y="5042"/>
                  </a:lnTo>
                  <a:lnTo>
                    <a:pt x="11545" y="4750"/>
                  </a:lnTo>
                  <a:lnTo>
                    <a:pt x="11399" y="4482"/>
                  </a:lnTo>
                  <a:lnTo>
                    <a:pt x="12300" y="3337"/>
                  </a:lnTo>
                  <a:lnTo>
                    <a:pt x="12300" y="3337"/>
                  </a:lnTo>
                  <a:lnTo>
                    <a:pt x="12373" y="3240"/>
                  </a:lnTo>
                  <a:lnTo>
                    <a:pt x="12422" y="3118"/>
                  </a:lnTo>
                  <a:lnTo>
                    <a:pt x="12446" y="2996"/>
                  </a:lnTo>
                  <a:lnTo>
                    <a:pt x="12446" y="2850"/>
                  </a:lnTo>
                  <a:lnTo>
                    <a:pt x="12422" y="2728"/>
                  </a:lnTo>
                  <a:lnTo>
                    <a:pt x="12397" y="2606"/>
                  </a:lnTo>
                  <a:lnTo>
                    <a:pt x="12324" y="2485"/>
                  </a:lnTo>
                  <a:lnTo>
                    <a:pt x="12251" y="2387"/>
                  </a:lnTo>
                  <a:lnTo>
                    <a:pt x="11569" y="1705"/>
                  </a:lnTo>
                  <a:lnTo>
                    <a:pt x="11569" y="1705"/>
                  </a:lnTo>
                  <a:lnTo>
                    <a:pt x="11472" y="1632"/>
                  </a:lnTo>
                  <a:lnTo>
                    <a:pt x="11350" y="1559"/>
                  </a:lnTo>
                  <a:lnTo>
                    <a:pt x="11228" y="1510"/>
                  </a:lnTo>
                  <a:lnTo>
                    <a:pt x="11106" y="1510"/>
                  </a:lnTo>
                  <a:lnTo>
                    <a:pt x="10960" y="1510"/>
                  </a:lnTo>
                  <a:lnTo>
                    <a:pt x="10838" y="1535"/>
                  </a:lnTo>
                  <a:lnTo>
                    <a:pt x="10717" y="1583"/>
                  </a:lnTo>
                  <a:lnTo>
                    <a:pt x="10619" y="1656"/>
                  </a:lnTo>
                  <a:lnTo>
                    <a:pt x="9475" y="2558"/>
                  </a:lnTo>
                  <a:lnTo>
                    <a:pt x="9475" y="2558"/>
                  </a:lnTo>
                  <a:lnTo>
                    <a:pt x="9207" y="2411"/>
                  </a:lnTo>
                  <a:lnTo>
                    <a:pt x="8914" y="2290"/>
                  </a:lnTo>
                  <a:lnTo>
                    <a:pt x="8622" y="2168"/>
                  </a:lnTo>
                  <a:lnTo>
                    <a:pt x="8330" y="2070"/>
                  </a:lnTo>
                  <a:lnTo>
                    <a:pt x="8159" y="634"/>
                  </a:lnTo>
                  <a:lnTo>
                    <a:pt x="8159" y="634"/>
                  </a:lnTo>
                  <a:lnTo>
                    <a:pt x="8135" y="512"/>
                  </a:lnTo>
                  <a:lnTo>
                    <a:pt x="8086" y="390"/>
                  </a:lnTo>
                  <a:lnTo>
                    <a:pt x="8013" y="293"/>
                  </a:lnTo>
                  <a:lnTo>
                    <a:pt x="7940" y="195"/>
                  </a:lnTo>
                  <a:lnTo>
                    <a:pt x="7818" y="122"/>
                  </a:lnTo>
                  <a:lnTo>
                    <a:pt x="7721" y="49"/>
                  </a:lnTo>
                  <a:lnTo>
                    <a:pt x="7575" y="25"/>
                  </a:lnTo>
                  <a:lnTo>
                    <a:pt x="7453" y="0"/>
                  </a:lnTo>
                  <a:lnTo>
                    <a:pt x="6479" y="0"/>
                  </a:lnTo>
                  <a:lnTo>
                    <a:pt x="6479" y="0"/>
                  </a:lnTo>
                  <a:lnTo>
                    <a:pt x="6357" y="25"/>
                  </a:lnTo>
                  <a:lnTo>
                    <a:pt x="6235" y="49"/>
                  </a:lnTo>
                  <a:lnTo>
                    <a:pt x="6114" y="122"/>
                  </a:lnTo>
                  <a:lnTo>
                    <a:pt x="6016" y="195"/>
                  </a:lnTo>
                  <a:lnTo>
                    <a:pt x="5919" y="293"/>
                  </a:lnTo>
                  <a:lnTo>
                    <a:pt x="5846" y="390"/>
                  </a:lnTo>
                  <a:lnTo>
                    <a:pt x="5797" y="512"/>
                  </a:lnTo>
                  <a:lnTo>
                    <a:pt x="5773" y="634"/>
                  </a:lnTo>
                  <a:lnTo>
                    <a:pt x="5602" y="2070"/>
                  </a:lnTo>
                  <a:lnTo>
                    <a:pt x="5602" y="2070"/>
                  </a:lnTo>
                  <a:lnTo>
                    <a:pt x="5310" y="2168"/>
                  </a:lnTo>
                  <a:lnTo>
                    <a:pt x="5018" y="2290"/>
                  </a:lnTo>
                  <a:lnTo>
                    <a:pt x="4750" y="2411"/>
                  </a:lnTo>
                  <a:lnTo>
                    <a:pt x="4482" y="2558"/>
                  </a:lnTo>
                  <a:lnTo>
                    <a:pt x="3337" y="1656"/>
                  </a:lnTo>
                  <a:lnTo>
                    <a:pt x="3337" y="1656"/>
                  </a:lnTo>
                  <a:lnTo>
                    <a:pt x="3215" y="1583"/>
                  </a:lnTo>
                  <a:lnTo>
                    <a:pt x="3094" y="1535"/>
                  </a:lnTo>
                  <a:lnTo>
                    <a:pt x="2972" y="1510"/>
                  </a:lnTo>
                  <a:lnTo>
                    <a:pt x="2850" y="1510"/>
                  </a:lnTo>
                  <a:lnTo>
                    <a:pt x="2728" y="1510"/>
                  </a:lnTo>
                  <a:lnTo>
                    <a:pt x="2582" y="1559"/>
                  </a:lnTo>
                  <a:lnTo>
                    <a:pt x="2485" y="1632"/>
                  </a:lnTo>
                  <a:lnTo>
                    <a:pt x="2387" y="1705"/>
                  </a:lnTo>
                  <a:lnTo>
                    <a:pt x="1705" y="2387"/>
                  </a:lnTo>
                  <a:lnTo>
                    <a:pt x="1705" y="2387"/>
                  </a:lnTo>
                  <a:lnTo>
                    <a:pt x="1608" y="2485"/>
                  </a:lnTo>
                  <a:lnTo>
                    <a:pt x="1559" y="2606"/>
                  </a:lnTo>
                  <a:lnTo>
                    <a:pt x="1511" y="2728"/>
                  </a:lnTo>
                  <a:lnTo>
                    <a:pt x="1486" y="2850"/>
                  </a:lnTo>
                  <a:lnTo>
                    <a:pt x="1486" y="2996"/>
                  </a:lnTo>
                  <a:lnTo>
                    <a:pt x="1511" y="3118"/>
                  </a:lnTo>
                  <a:lnTo>
                    <a:pt x="1559" y="3240"/>
                  </a:lnTo>
                  <a:lnTo>
                    <a:pt x="1632" y="3337"/>
                  </a:lnTo>
                  <a:lnTo>
                    <a:pt x="2533" y="4482"/>
                  </a:lnTo>
                  <a:lnTo>
                    <a:pt x="2533" y="4482"/>
                  </a:lnTo>
                  <a:lnTo>
                    <a:pt x="2387" y="4750"/>
                  </a:lnTo>
                  <a:lnTo>
                    <a:pt x="2266" y="5042"/>
                  </a:lnTo>
                  <a:lnTo>
                    <a:pt x="2168" y="5334"/>
                  </a:lnTo>
                  <a:lnTo>
                    <a:pt x="2071" y="5626"/>
                  </a:lnTo>
                  <a:lnTo>
                    <a:pt x="634" y="5772"/>
                  </a:lnTo>
                  <a:lnTo>
                    <a:pt x="634" y="5772"/>
                  </a:lnTo>
                  <a:lnTo>
                    <a:pt x="512" y="5821"/>
                  </a:lnTo>
                  <a:lnTo>
                    <a:pt x="390" y="5870"/>
                  </a:lnTo>
                  <a:lnTo>
                    <a:pt x="268" y="5943"/>
                  </a:lnTo>
                  <a:lnTo>
                    <a:pt x="171" y="6016"/>
                  </a:lnTo>
                  <a:lnTo>
                    <a:pt x="98" y="6138"/>
                  </a:lnTo>
                  <a:lnTo>
                    <a:pt x="49" y="6235"/>
                  </a:lnTo>
                  <a:lnTo>
                    <a:pt x="1" y="6381"/>
                  </a:lnTo>
                  <a:lnTo>
                    <a:pt x="1" y="6503"/>
                  </a:lnTo>
                  <a:lnTo>
                    <a:pt x="1" y="7453"/>
                  </a:lnTo>
                  <a:lnTo>
                    <a:pt x="1" y="7453"/>
                  </a:lnTo>
                  <a:lnTo>
                    <a:pt x="1" y="7599"/>
                  </a:lnTo>
                  <a:lnTo>
                    <a:pt x="49" y="7721"/>
                  </a:lnTo>
                  <a:lnTo>
                    <a:pt x="98" y="7843"/>
                  </a:lnTo>
                  <a:lnTo>
                    <a:pt x="171" y="7940"/>
                  </a:lnTo>
                  <a:lnTo>
                    <a:pt x="268" y="8037"/>
                  </a:lnTo>
                  <a:lnTo>
                    <a:pt x="390" y="8111"/>
                  </a:lnTo>
                  <a:lnTo>
                    <a:pt x="512" y="8159"/>
                  </a:lnTo>
                  <a:lnTo>
                    <a:pt x="634" y="8184"/>
                  </a:lnTo>
                  <a:lnTo>
                    <a:pt x="2071" y="8354"/>
                  </a:lnTo>
                  <a:lnTo>
                    <a:pt x="2071" y="8354"/>
                  </a:lnTo>
                  <a:lnTo>
                    <a:pt x="2168" y="8646"/>
                  </a:lnTo>
                  <a:lnTo>
                    <a:pt x="2266" y="8914"/>
                  </a:lnTo>
                  <a:lnTo>
                    <a:pt x="2387" y="9206"/>
                  </a:lnTo>
                  <a:lnTo>
                    <a:pt x="2533" y="9474"/>
                  </a:lnTo>
                  <a:lnTo>
                    <a:pt x="1632" y="10619"/>
                  </a:lnTo>
                  <a:lnTo>
                    <a:pt x="1632" y="10619"/>
                  </a:lnTo>
                  <a:lnTo>
                    <a:pt x="1559" y="10741"/>
                  </a:lnTo>
                  <a:lnTo>
                    <a:pt x="1511" y="10863"/>
                  </a:lnTo>
                  <a:lnTo>
                    <a:pt x="1486" y="10984"/>
                  </a:lnTo>
                  <a:lnTo>
                    <a:pt x="1486" y="11106"/>
                  </a:lnTo>
                  <a:lnTo>
                    <a:pt x="1511" y="11228"/>
                  </a:lnTo>
                  <a:lnTo>
                    <a:pt x="1559" y="11350"/>
                  </a:lnTo>
                  <a:lnTo>
                    <a:pt x="1608" y="11472"/>
                  </a:lnTo>
                  <a:lnTo>
                    <a:pt x="1705" y="11569"/>
                  </a:lnTo>
                  <a:lnTo>
                    <a:pt x="2387" y="12251"/>
                  </a:lnTo>
                  <a:lnTo>
                    <a:pt x="2387" y="12251"/>
                  </a:lnTo>
                  <a:lnTo>
                    <a:pt x="2485" y="12348"/>
                  </a:lnTo>
                  <a:lnTo>
                    <a:pt x="2582" y="12397"/>
                  </a:lnTo>
                  <a:lnTo>
                    <a:pt x="2728" y="12446"/>
                  </a:lnTo>
                  <a:lnTo>
                    <a:pt x="2850" y="12470"/>
                  </a:lnTo>
                  <a:lnTo>
                    <a:pt x="2972" y="12470"/>
                  </a:lnTo>
                  <a:lnTo>
                    <a:pt x="3094" y="12421"/>
                  </a:lnTo>
                  <a:lnTo>
                    <a:pt x="3215" y="12373"/>
                  </a:lnTo>
                  <a:lnTo>
                    <a:pt x="3337" y="12324"/>
                  </a:lnTo>
                  <a:lnTo>
                    <a:pt x="4482" y="11423"/>
                  </a:lnTo>
                  <a:lnTo>
                    <a:pt x="4482" y="11423"/>
                  </a:lnTo>
                  <a:lnTo>
                    <a:pt x="4750" y="11545"/>
                  </a:lnTo>
                  <a:lnTo>
                    <a:pt x="5018" y="11691"/>
                  </a:lnTo>
                  <a:lnTo>
                    <a:pt x="5310" y="11788"/>
                  </a:lnTo>
                  <a:lnTo>
                    <a:pt x="5602" y="11886"/>
                  </a:lnTo>
                  <a:lnTo>
                    <a:pt x="5773" y="13322"/>
                  </a:lnTo>
                  <a:lnTo>
                    <a:pt x="5773" y="13322"/>
                  </a:lnTo>
                  <a:lnTo>
                    <a:pt x="5797" y="13444"/>
                  </a:lnTo>
                  <a:lnTo>
                    <a:pt x="5846" y="13566"/>
                  </a:lnTo>
                  <a:lnTo>
                    <a:pt x="5919" y="13688"/>
                  </a:lnTo>
                  <a:lnTo>
                    <a:pt x="6016" y="13785"/>
                  </a:lnTo>
                  <a:lnTo>
                    <a:pt x="6114" y="13858"/>
                  </a:lnTo>
                  <a:lnTo>
                    <a:pt x="6235" y="13907"/>
                  </a:lnTo>
                  <a:lnTo>
                    <a:pt x="6357" y="13956"/>
                  </a:lnTo>
                  <a:lnTo>
                    <a:pt x="6479" y="13956"/>
                  </a:lnTo>
                  <a:lnTo>
                    <a:pt x="7453" y="13956"/>
                  </a:lnTo>
                  <a:lnTo>
                    <a:pt x="7453" y="13956"/>
                  </a:lnTo>
                  <a:lnTo>
                    <a:pt x="7575" y="13956"/>
                  </a:lnTo>
                  <a:lnTo>
                    <a:pt x="7721" y="13907"/>
                  </a:lnTo>
                  <a:lnTo>
                    <a:pt x="7818" y="13858"/>
                  </a:lnTo>
                  <a:lnTo>
                    <a:pt x="7940" y="13785"/>
                  </a:lnTo>
                  <a:lnTo>
                    <a:pt x="8013" y="13688"/>
                  </a:lnTo>
                  <a:lnTo>
                    <a:pt x="8086" y="13566"/>
                  </a:lnTo>
                  <a:lnTo>
                    <a:pt x="8135" y="13444"/>
                  </a:lnTo>
                  <a:lnTo>
                    <a:pt x="8159" y="13322"/>
                  </a:lnTo>
                  <a:lnTo>
                    <a:pt x="8330" y="11886"/>
                  </a:lnTo>
                  <a:lnTo>
                    <a:pt x="8330" y="11886"/>
                  </a:lnTo>
                  <a:lnTo>
                    <a:pt x="8622" y="11788"/>
                  </a:lnTo>
                  <a:lnTo>
                    <a:pt x="8914" y="11691"/>
                  </a:lnTo>
                  <a:lnTo>
                    <a:pt x="9207" y="11545"/>
                  </a:lnTo>
                  <a:lnTo>
                    <a:pt x="9475" y="11423"/>
                  </a:lnTo>
                  <a:lnTo>
                    <a:pt x="10619" y="12324"/>
                  </a:lnTo>
                  <a:lnTo>
                    <a:pt x="10619" y="12324"/>
                  </a:lnTo>
                  <a:lnTo>
                    <a:pt x="10717" y="12373"/>
                  </a:lnTo>
                  <a:lnTo>
                    <a:pt x="10838" y="12421"/>
                  </a:lnTo>
                  <a:lnTo>
                    <a:pt x="10960" y="12470"/>
                  </a:lnTo>
                  <a:lnTo>
                    <a:pt x="11106" y="12470"/>
                  </a:lnTo>
                  <a:lnTo>
                    <a:pt x="11228" y="12446"/>
                  </a:lnTo>
                  <a:lnTo>
                    <a:pt x="11350" y="12397"/>
                  </a:lnTo>
                  <a:lnTo>
                    <a:pt x="11472" y="12348"/>
                  </a:lnTo>
                  <a:lnTo>
                    <a:pt x="11569" y="12251"/>
                  </a:lnTo>
                  <a:lnTo>
                    <a:pt x="12251" y="11569"/>
                  </a:lnTo>
                  <a:lnTo>
                    <a:pt x="12251" y="11569"/>
                  </a:lnTo>
                  <a:lnTo>
                    <a:pt x="12324" y="11472"/>
                  </a:lnTo>
                  <a:lnTo>
                    <a:pt x="12397" y="11350"/>
                  </a:lnTo>
                  <a:lnTo>
                    <a:pt x="12422" y="11228"/>
                  </a:lnTo>
                  <a:lnTo>
                    <a:pt x="12446" y="11106"/>
                  </a:lnTo>
                  <a:lnTo>
                    <a:pt x="12446" y="10984"/>
                  </a:lnTo>
                  <a:lnTo>
                    <a:pt x="12422" y="10863"/>
                  </a:lnTo>
                  <a:lnTo>
                    <a:pt x="12373" y="10741"/>
                  </a:lnTo>
                  <a:lnTo>
                    <a:pt x="12300" y="10619"/>
                  </a:lnTo>
                  <a:lnTo>
                    <a:pt x="11399" y="9474"/>
                  </a:lnTo>
                  <a:lnTo>
                    <a:pt x="11399" y="9474"/>
                  </a:lnTo>
                  <a:lnTo>
                    <a:pt x="11545" y="9206"/>
                  </a:lnTo>
                  <a:lnTo>
                    <a:pt x="11667" y="8914"/>
                  </a:lnTo>
                  <a:lnTo>
                    <a:pt x="11788" y="8646"/>
                  </a:lnTo>
                  <a:lnTo>
                    <a:pt x="11861" y="8354"/>
                  </a:lnTo>
                  <a:lnTo>
                    <a:pt x="13323" y="8184"/>
                  </a:lnTo>
                  <a:lnTo>
                    <a:pt x="13323" y="8184"/>
                  </a:lnTo>
                  <a:lnTo>
                    <a:pt x="13444" y="8159"/>
                  </a:lnTo>
                  <a:lnTo>
                    <a:pt x="13566" y="8111"/>
                  </a:lnTo>
                  <a:lnTo>
                    <a:pt x="13664" y="8037"/>
                  </a:lnTo>
                  <a:lnTo>
                    <a:pt x="13761" y="7940"/>
                  </a:lnTo>
                  <a:lnTo>
                    <a:pt x="13834" y="7843"/>
                  </a:lnTo>
                  <a:lnTo>
                    <a:pt x="13907" y="7721"/>
                  </a:lnTo>
                  <a:lnTo>
                    <a:pt x="13932" y="7599"/>
                  </a:lnTo>
                  <a:lnTo>
                    <a:pt x="13956" y="7453"/>
                  </a:lnTo>
                  <a:lnTo>
                    <a:pt x="13956" y="6503"/>
                  </a:lnTo>
                  <a:lnTo>
                    <a:pt x="13956" y="6503"/>
                  </a:lnTo>
                  <a:lnTo>
                    <a:pt x="13932" y="6381"/>
                  </a:lnTo>
                  <a:lnTo>
                    <a:pt x="13907" y="6235"/>
                  </a:lnTo>
                  <a:lnTo>
                    <a:pt x="13834" y="6138"/>
                  </a:lnTo>
                  <a:lnTo>
                    <a:pt x="13761" y="6016"/>
                  </a:lnTo>
                  <a:lnTo>
                    <a:pt x="13664" y="5943"/>
                  </a:lnTo>
                  <a:lnTo>
                    <a:pt x="13566" y="5870"/>
                  </a:lnTo>
                  <a:lnTo>
                    <a:pt x="13444" y="5821"/>
                  </a:lnTo>
                  <a:lnTo>
                    <a:pt x="13323" y="5772"/>
                  </a:lnTo>
                  <a:lnTo>
                    <a:pt x="13323" y="5772"/>
                  </a:lnTo>
                  <a:close/>
                  <a:moveTo>
                    <a:pt x="8573" y="8598"/>
                  </a:moveTo>
                  <a:lnTo>
                    <a:pt x="8573" y="8598"/>
                  </a:lnTo>
                  <a:lnTo>
                    <a:pt x="8403" y="8744"/>
                  </a:lnTo>
                  <a:lnTo>
                    <a:pt x="8232" y="8890"/>
                  </a:lnTo>
                  <a:lnTo>
                    <a:pt x="8038" y="8987"/>
                  </a:lnTo>
                  <a:lnTo>
                    <a:pt x="7818" y="9085"/>
                  </a:lnTo>
                  <a:lnTo>
                    <a:pt x="7624" y="9158"/>
                  </a:lnTo>
                  <a:lnTo>
                    <a:pt x="7404" y="9206"/>
                  </a:lnTo>
                  <a:lnTo>
                    <a:pt x="7185" y="9231"/>
                  </a:lnTo>
                  <a:lnTo>
                    <a:pt x="6966" y="9255"/>
                  </a:lnTo>
                  <a:lnTo>
                    <a:pt x="6747" y="9231"/>
                  </a:lnTo>
                  <a:lnTo>
                    <a:pt x="6528" y="9206"/>
                  </a:lnTo>
                  <a:lnTo>
                    <a:pt x="6333" y="9158"/>
                  </a:lnTo>
                  <a:lnTo>
                    <a:pt x="6114" y="9085"/>
                  </a:lnTo>
                  <a:lnTo>
                    <a:pt x="5919" y="8987"/>
                  </a:lnTo>
                  <a:lnTo>
                    <a:pt x="5724" y="8890"/>
                  </a:lnTo>
                  <a:lnTo>
                    <a:pt x="5529" y="8744"/>
                  </a:lnTo>
                  <a:lnTo>
                    <a:pt x="5359" y="8598"/>
                  </a:lnTo>
                  <a:lnTo>
                    <a:pt x="5359" y="8598"/>
                  </a:lnTo>
                  <a:lnTo>
                    <a:pt x="5212" y="8427"/>
                  </a:lnTo>
                  <a:lnTo>
                    <a:pt x="5066" y="8232"/>
                  </a:lnTo>
                  <a:lnTo>
                    <a:pt x="4969" y="8037"/>
                  </a:lnTo>
                  <a:lnTo>
                    <a:pt x="4871" y="7843"/>
                  </a:lnTo>
                  <a:lnTo>
                    <a:pt x="4798" y="7623"/>
                  </a:lnTo>
                  <a:lnTo>
                    <a:pt x="4750" y="7404"/>
                  </a:lnTo>
                  <a:lnTo>
                    <a:pt x="4701" y="7209"/>
                  </a:lnTo>
                  <a:lnTo>
                    <a:pt x="4701" y="6990"/>
                  </a:lnTo>
                  <a:lnTo>
                    <a:pt x="4701" y="6771"/>
                  </a:lnTo>
                  <a:lnTo>
                    <a:pt x="4750" y="6552"/>
                  </a:lnTo>
                  <a:lnTo>
                    <a:pt x="4798" y="6333"/>
                  </a:lnTo>
                  <a:lnTo>
                    <a:pt x="4871" y="6138"/>
                  </a:lnTo>
                  <a:lnTo>
                    <a:pt x="4969" y="5919"/>
                  </a:lnTo>
                  <a:lnTo>
                    <a:pt x="5066" y="5724"/>
                  </a:lnTo>
                  <a:lnTo>
                    <a:pt x="5212" y="5553"/>
                  </a:lnTo>
                  <a:lnTo>
                    <a:pt x="5359" y="5383"/>
                  </a:lnTo>
                  <a:lnTo>
                    <a:pt x="5359" y="5383"/>
                  </a:lnTo>
                  <a:lnTo>
                    <a:pt x="5529" y="5212"/>
                  </a:lnTo>
                  <a:lnTo>
                    <a:pt x="5724" y="5091"/>
                  </a:lnTo>
                  <a:lnTo>
                    <a:pt x="5919" y="4969"/>
                  </a:lnTo>
                  <a:lnTo>
                    <a:pt x="6114" y="4871"/>
                  </a:lnTo>
                  <a:lnTo>
                    <a:pt x="6333" y="4798"/>
                  </a:lnTo>
                  <a:lnTo>
                    <a:pt x="6528" y="4750"/>
                  </a:lnTo>
                  <a:lnTo>
                    <a:pt x="6747" y="4725"/>
                  </a:lnTo>
                  <a:lnTo>
                    <a:pt x="6966" y="4701"/>
                  </a:lnTo>
                  <a:lnTo>
                    <a:pt x="7185" y="4725"/>
                  </a:lnTo>
                  <a:lnTo>
                    <a:pt x="7404" y="4750"/>
                  </a:lnTo>
                  <a:lnTo>
                    <a:pt x="7624" y="4798"/>
                  </a:lnTo>
                  <a:lnTo>
                    <a:pt x="7818" y="4871"/>
                  </a:lnTo>
                  <a:lnTo>
                    <a:pt x="8038" y="4969"/>
                  </a:lnTo>
                  <a:lnTo>
                    <a:pt x="8232" y="5091"/>
                  </a:lnTo>
                  <a:lnTo>
                    <a:pt x="8403" y="5212"/>
                  </a:lnTo>
                  <a:lnTo>
                    <a:pt x="8573" y="5383"/>
                  </a:lnTo>
                  <a:lnTo>
                    <a:pt x="8573" y="5383"/>
                  </a:lnTo>
                  <a:lnTo>
                    <a:pt x="8744" y="5553"/>
                  </a:lnTo>
                  <a:lnTo>
                    <a:pt x="8866" y="5724"/>
                  </a:lnTo>
                  <a:lnTo>
                    <a:pt x="8987" y="5919"/>
                  </a:lnTo>
                  <a:lnTo>
                    <a:pt x="9085" y="6138"/>
                  </a:lnTo>
                  <a:lnTo>
                    <a:pt x="9158" y="6333"/>
                  </a:lnTo>
                  <a:lnTo>
                    <a:pt x="9207" y="6552"/>
                  </a:lnTo>
                  <a:lnTo>
                    <a:pt x="9231" y="6771"/>
                  </a:lnTo>
                  <a:lnTo>
                    <a:pt x="9231" y="6990"/>
                  </a:lnTo>
                  <a:lnTo>
                    <a:pt x="9231" y="7209"/>
                  </a:lnTo>
                  <a:lnTo>
                    <a:pt x="9207" y="7404"/>
                  </a:lnTo>
                  <a:lnTo>
                    <a:pt x="9158" y="7623"/>
                  </a:lnTo>
                  <a:lnTo>
                    <a:pt x="9085" y="7843"/>
                  </a:lnTo>
                  <a:lnTo>
                    <a:pt x="8987" y="8037"/>
                  </a:lnTo>
                  <a:lnTo>
                    <a:pt x="8866" y="8232"/>
                  </a:lnTo>
                  <a:lnTo>
                    <a:pt x="8744" y="8427"/>
                  </a:lnTo>
                  <a:lnTo>
                    <a:pt x="8573" y="8598"/>
                  </a:lnTo>
                  <a:lnTo>
                    <a:pt x="8573" y="8598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7" name="Shape 467"/>
            <p:cNvSpPr/>
            <p:nvPr/>
          </p:nvSpPr>
          <p:spPr>
            <a:xfrm>
              <a:off x="5566575" y="3265260"/>
              <a:ext cx="198525" cy="198525"/>
            </a:xfrm>
            <a:custGeom>
              <a:pathLst>
                <a:path extrusionOk="0" fill="none" h="7941" w="7941">
                  <a:moveTo>
                    <a:pt x="7258" y="2144"/>
                  </a:moveTo>
                  <a:lnTo>
                    <a:pt x="6138" y="2388"/>
                  </a:lnTo>
                  <a:lnTo>
                    <a:pt x="6138" y="2388"/>
                  </a:lnTo>
                  <a:lnTo>
                    <a:pt x="6016" y="2217"/>
                  </a:lnTo>
                  <a:lnTo>
                    <a:pt x="5870" y="2071"/>
                  </a:lnTo>
                  <a:lnTo>
                    <a:pt x="6260" y="975"/>
                  </a:lnTo>
                  <a:lnTo>
                    <a:pt x="6260" y="975"/>
                  </a:lnTo>
                  <a:lnTo>
                    <a:pt x="6284" y="902"/>
                  </a:lnTo>
                  <a:lnTo>
                    <a:pt x="6284" y="829"/>
                  </a:lnTo>
                  <a:lnTo>
                    <a:pt x="6260" y="683"/>
                  </a:lnTo>
                  <a:lnTo>
                    <a:pt x="6162" y="561"/>
                  </a:lnTo>
                  <a:lnTo>
                    <a:pt x="6114" y="488"/>
                  </a:lnTo>
                  <a:lnTo>
                    <a:pt x="6065" y="464"/>
                  </a:lnTo>
                  <a:lnTo>
                    <a:pt x="5553" y="196"/>
                  </a:lnTo>
                  <a:lnTo>
                    <a:pt x="5553" y="196"/>
                  </a:lnTo>
                  <a:lnTo>
                    <a:pt x="5480" y="171"/>
                  </a:lnTo>
                  <a:lnTo>
                    <a:pt x="5407" y="171"/>
                  </a:lnTo>
                  <a:lnTo>
                    <a:pt x="5261" y="171"/>
                  </a:lnTo>
                  <a:lnTo>
                    <a:pt x="5115" y="244"/>
                  </a:lnTo>
                  <a:lnTo>
                    <a:pt x="5066" y="293"/>
                  </a:lnTo>
                  <a:lnTo>
                    <a:pt x="5018" y="342"/>
                  </a:lnTo>
                  <a:lnTo>
                    <a:pt x="4384" y="1316"/>
                  </a:lnTo>
                  <a:lnTo>
                    <a:pt x="4384" y="1316"/>
                  </a:lnTo>
                  <a:lnTo>
                    <a:pt x="4165" y="1292"/>
                  </a:lnTo>
                  <a:lnTo>
                    <a:pt x="3970" y="1292"/>
                  </a:lnTo>
                  <a:lnTo>
                    <a:pt x="3483" y="244"/>
                  </a:lnTo>
                  <a:lnTo>
                    <a:pt x="3483" y="244"/>
                  </a:lnTo>
                  <a:lnTo>
                    <a:pt x="3435" y="171"/>
                  </a:lnTo>
                  <a:lnTo>
                    <a:pt x="3386" y="123"/>
                  </a:lnTo>
                  <a:lnTo>
                    <a:pt x="3264" y="50"/>
                  </a:lnTo>
                  <a:lnTo>
                    <a:pt x="3118" y="1"/>
                  </a:lnTo>
                  <a:lnTo>
                    <a:pt x="3045" y="1"/>
                  </a:lnTo>
                  <a:lnTo>
                    <a:pt x="2972" y="25"/>
                  </a:lnTo>
                  <a:lnTo>
                    <a:pt x="2436" y="196"/>
                  </a:lnTo>
                  <a:lnTo>
                    <a:pt x="2436" y="196"/>
                  </a:lnTo>
                  <a:lnTo>
                    <a:pt x="2363" y="220"/>
                  </a:lnTo>
                  <a:lnTo>
                    <a:pt x="2290" y="269"/>
                  </a:lnTo>
                  <a:lnTo>
                    <a:pt x="2192" y="391"/>
                  </a:lnTo>
                  <a:lnTo>
                    <a:pt x="2144" y="537"/>
                  </a:lnTo>
                  <a:lnTo>
                    <a:pt x="2144" y="610"/>
                  </a:lnTo>
                  <a:lnTo>
                    <a:pt x="2144" y="683"/>
                  </a:lnTo>
                  <a:lnTo>
                    <a:pt x="2387" y="1828"/>
                  </a:lnTo>
                  <a:lnTo>
                    <a:pt x="2387" y="1828"/>
                  </a:lnTo>
                  <a:lnTo>
                    <a:pt x="2217" y="1949"/>
                  </a:lnTo>
                  <a:lnTo>
                    <a:pt x="2071" y="2095"/>
                  </a:lnTo>
                  <a:lnTo>
                    <a:pt x="999" y="1681"/>
                  </a:lnTo>
                  <a:lnTo>
                    <a:pt x="999" y="1681"/>
                  </a:lnTo>
                  <a:lnTo>
                    <a:pt x="926" y="1681"/>
                  </a:lnTo>
                  <a:lnTo>
                    <a:pt x="829" y="1657"/>
                  </a:lnTo>
                  <a:lnTo>
                    <a:pt x="682" y="1706"/>
                  </a:lnTo>
                  <a:lnTo>
                    <a:pt x="561" y="1779"/>
                  </a:lnTo>
                  <a:lnTo>
                    <a:pt x="512" y="1828"/>
                  </a:lnTo>
                  <a:lnTo>
                    <a:pt x="463" y="1901"/>
                  </a:lnTo>
                  <a:lnTo>
                    <a:pt x="220" y="2388"/>
                  </a:lnTo>
                  <a:lnTo>
                    <a:pt x="220" y="2388"/>
                  </a:lnTo>
                  <a:lnTo>
                    <a:pt x="195" y="2461"/>
                  </a:lnTo>
                  <a:lnTo>
                    <a:pt x="171" y="2534"/>
                  </a:lnTo>
                  <a:lnTo>
                    <a:pt x="195" y="2704"/>
                  </a:lnTo>
                  <a:lnTo>
                    <a:pt x="244" y="2826"/>
                  </a:lnTo>
                  <a:lnTo>
                    <a:pt x="293" y="2899"/>
                  </a:lnTo>
                  <a:lnTo>
                    <a:pt x="366" y="2948"/>
                  </a:lnTo>
                  <a:lnTo>
                    <a:pt x="1340" y="3581"/>
                  </a:lnTo>
                  <a:lnTo>
                    <a:pt x="1340" y="3581"/>
                  </a:lnTo>
                  <a:lnTo>
                    <a:pt x="1316" y="3776"/>
                  </a:lnTo>
                  <a:lnTo>
                    <a:pt x="1291" y="3995"/>
                  </a:lnTo>
                  <a:lnTo>
                    <a:pt x="244" y="4482"/>
                  </a:lnTo>
                  <a:lnTo>
                    <a:pt x="244" y="4482"/>
                  </a:lnTo>
                  <a:lnTo>
                    <a:pt x="195" y="4507"/>
                  </a:lnTo>
                  <a:lnTo>
                    <a:pt x="122" y="4555"/>
                  </a:lnTo>
                  <a:lnTo>
                    <a:pt x="49" y="4701"/>
                  </a:lnTo>
                  <a:lnTo>
                    <a:pt x="0" y="4848"/>
                  </a:lnTo>
                  <a:lnTo>
                    <a:pt x="25" y="4921"/>
                  </a:lnTo>
                  <a:lnTo>
                    <a:pt x="25" y="4994"/>
                  </a:lnTo>
                  <a:lnTo>
                    <a:pt x="220" y="5530"/>
                  </a:lnTo>
                  <a:lnTo>
                    <a:pt x="220" y="5530"/>
                  </a:lnTo>
                  <a:lnTo>
                    <a:pt x="244" y="5578"/>
                  </a:lnTo>
                  <a:lnTo>
                    <a:pt x="293" y="5651"/>
                  </a:lnTo>
                  <a:lnTo>
                    <a:pt x="390" y="5749"/>
                  </a:lnTo>
                  <a:lnTo>
                    <a:pt x="536" y="5797"/>
                  </a:lnTo>
                  <a:lnTo>
                    <a:pt x="609" y="5797"/>
                  </a:lnTo>
                  <a:lnTo>
                    <a:pt x="682" y="5797"/>
                  </a:lnTo>
                  <a:lnTo>
                    <a:pt x="1827" y="5554"/>
                  </a:lnTo>
                  <a:lnTo>
                    <a:pt x="1827" y="5554"/>
                  </a:lnTo>
                  <a:lnTo>
                    <a:pt x="1949" y="5724"/>
                  </a:lnTo>
                  <a:lnTo>
                    <a:pt x="2095" y="5870"/>
                  </a:lnTo>
                  <a:lnTo>
                    <a:pt x="1705" y="6966"/>
                  </a:lnTo>
                  <a:lnTo>
                    <a:pt x="1705" y="6966"/>
                  </a:lnTo>
                  <a:lnTo>
                    <a:pt x="1681" y="7040"/>
                  </a:lnTo>
                  <a:lnTo>
                    <a:pt x="1681" y="7113"/>
                  </a:lnTo>
                  <a:lnTo>
                    <a:pt x="1705" y="7259"/>
                  </a:lnTo>
                  <a:lnTo>
                    <a:pt x="1778" y="7380"/>
                  </a:lnTo>
                  <a:lnTo>
                    <a:pt x="1851" y="7429"/>
                  </a:lnTo>
                  <a:lnTo>
                    <a:pt x="1900" y="7478"/>
                  </a:lnTo>
                  <a:lnTo>
                    <a:pt x="2412" y="7721"/>
                  </a:lnTo>
                  <a:lnTo>
                    <a:pt x="2412" y="7721"/>
                  </a:lnTo>
                  <a:lnTo>
                    <a:pt x="2485" y="7770"/>
                  </a:lnTo>
                  <a:lnTo>
                    <a:pt x="2558" y="7770"/>
                  </a:lnTo>
                  <a:lnTo>
                    <a:pt x="2704" y="7770"/>
                  </a:lnTo>
                  <a:lnTo>
                    <a:pt x="2850" y="7697"/>
                  </a:lnTo>
                  <a:lnTo>
                    <a:pt x="2899" y="7648"/>
                  </a:lnTo>
                  <a:lnTo>
                    <a:pt x="2947" y="7600"/>
                  </a:lnTo>
                  <a:lnTo>
                    <a:pt x="3581" y="6625"/>
                  </a:lnTo>
                  <a:lnTo>
                    <a:pt x="3581" y="6625"/>
                  </a:lnTo>
                  <a:lnTo>
                    <a:pt x="3800" y="6650"/>
                  </a:lnTo>
                  <a:lnTo>
                    <a:pt x="3995" y="6650"/>
                  </a:lnTo>
                  <a:lnTo>
                    <a:pt x="4482" y="7697"/>
                  </a:lnTo>
                  <a:lnTo>
                    <a:pt x="4482" y="7697"/>
                  </a:lnTo>
                  <a:lnTo>
                    <a:pt x="4531" y="7770"/>
                  </a:lnTo>
                  <a:lnTo>
                    <a:pt x="4579" y="7819"/>
                  </a:lnTo>
                  <a:lnTo>
                    <a:pt x="4701" y="7892"/>
                  </a:lnTo>
                  <a:lnTo>
                    <a:pt x="4847" y="7941"/>
                  </a:lnTo>
                  <a:lnTo>
                    <a:pt x="4920" y="7941"/>
                  </a:lnTo>
                  <a:lnTo>
                    <a:pt x="4993" y="7916"/>
                  </a:lnTo>
                  <a:lnTo>
                    <a:pt x="5529" y="7746"/>
                  </a:lnTo>
                  <a:lnTo>
                    <a:pt x="5529" y="7746"/>
                  </a:lnTo>
                  <a:lnTo>
                    <a:pt x="5602" y="7721"/>
                  </a:lnTo>
                  <a:lnTo>
                    <a:pt x="5651" y="7673"/>
                  </a:lnTo>
                  <a:lnTo>
                    <a:pt x="5748" y="7551"/>
                  </a:lnTo>
                  <a:lnTo>
                    <a:pt x="5821" y="7405"/>
                  </a:lnTo>
                  <a:lnTo>
                    <a:pt x="5821" y="7332"/>
                  </a:lnTo>
                  <a:lnTo>
                    <a:pt x="5821" y="7259"/>
                  </a:lnTo>
                  <a:lnTo>
                    <a:pt x="5578" y="6114"/>
                  </a:lnTo>
                  <a:lnTo>
                    <a:pt x="5578" y="6114"/>
                  </a:lnTo>
                  <a:lnTo>
                    <a:pt x="5724" y="5992"/>
                  </a:lnTo>
                  <a:lnTo>
                    <a:pt x="5894" y="5846"/>
                  </a:lnTo>
                  <a:lnTo>
                    <a:pt x="6966" y="6260"/>
                  </a:lnTo>
                  <a:lnTo>
                    <a:pt x="6966" y="6260"/>
                  </a:lnTo>
                  <a:lnTo>
                    <a:pt x="7039" y="6260"/>
                  </a:lnTo>
                  <a:lnTo>
                    <a:pt x="7112" y="6285"/>
                  </a:lnTo>
                  <a:lnTo>
                    <a:pt x="7258" y="6236"/>
                  </a:lnTo>
                  <a:lnTo>
                    <a:pt x="7404" y="6163"/>
                  </a:lnTo>
                  <a:lnTo>
                    <a:pt x="7453" y="6114"/>
                  </a:lnTo>
                  <a:lnTo>
                    <a:pt x="7502" y="6041"/>
                  </a:lnTo>
                  <a:lnTo>
                    <a:pt x="7745" y="5530"/>
                  </a:lnTo>
                  <a:lnTo>
                    <a:pt x="7745" y="5530"/>
                  </a:lnTo>
                  <a:lnTo>
                    <a:pt x="7770" y="5481"/>
                  </a:lnTo>
                  <a:lnTo>
                    <a:pt x="7794" y="5383"/>
                  </a:lnTo>
                  <a:lnTo>
                    <a:pt x="7770" y="5237"/>
                  </a:lnTo>
                  <a:lnTo>
                    <a:pt x="7697" y="5115"/>
                  </a:lnTo>
                  <a:lnTo>
                    <a:pt x="7648" y="5042"/>
                  </a:lnTo>
                  <a:lnTo>
                    <a:pt x="7599" y="4994"/>
                  </a:lnTo>
                  <a:lnTo>
                    <a:pt x="6625" y="4360"/>
                  </a:lnTo>
                  <a:lnTo>
                    <a:pt x="6625" y="4360"/>
                  </a:lnTo>
                  <a:lnTo>
                    <a:pt x="6649" y="4166"/>
                  </a:lnTo>
                  <a:lnTo>
                    <a:pt x="6649" y="3946"/>
                  </a:lnTo>
                  <a:lnTo>
                    <a:pt x="7697" y="3459"/>
                  </a:lnTo>
                  <a:lnTo>
                    <a:pt x="7697" y="3459"/>
                  </a:lnTo>
                  <a:lnTo>
                    <a:pt x="7770" y="3435"/>
                  </a:lnTo>
                  <a:lnTo>
                    <a:pt x="7843" y="3386"/>
                  </a:lnTo>
                  <a:lnTo>
                    <a:pt x="7916" y="3240"/>
                  </a:lnTo>
                  <a:lnTo>
                    <a:pt x="7940" y="3094"/>
                  </a:lnTo>
                  <a:lnTo>
                    <a:pt x="7940" y="3021"/>
                  </a:lnTo>
                  <a:lnTo>
                    <a:pt x="7940" y="2948"/>
                  </a:lnTo>
                  <a:lnTo>
                    <a:pt x="7745" y="2412"/>
                  </a:lnTo>
                  <a:lnTo>
                    <a:pt x="7745" y="2412"/>
                  </a:lnTo>
                  <a:lnTo>
                    <a:pt x="7721" y="2339"/>
                  </a:lnTo>
                  <a:lnTo>
                    <a:pt x="7672" y="2290"/>
                  </a:lnTo>
                  <a:lnTo>
                    <a:pt x="7551" y="2193"/>
                  </a:lnTo>
                  <a:lnTo>
                    <a:pt x="7429" y="2144"/>
                  </a:lnTo>
                  <a:lnTo>
                    <a:pt x="7356" y="2144"/>
                  </a:lnTo>
                  <a:lnTo>
                    <a:pt x="7258" y="2144"/>
                  </a:lnTo>
                  <a:lnTo>
                    <a:pt x="7258" y="2144"/>
                  </a:lnTo>
                  <a:close/>
                  <a:moveTo>
                    <a:pt x="5480" y="4726"/>
                  </a:moveTo>
                  <a:lnTo>
                    <a:pt x="5480" y="4726"/>
                  </a:lnTo>
                  <a:lnTo>
                    <a:pt x="5383" y="4872"/>
                  </a:lnTo>
                  <a:lnTo>
                    <a:pt x="5286" y="4994"/>
                  </a:lnTo>
                  <a:lnTo>
                    <a:pt x="5188" y="5140"/>
                  </a:lnTo>
                  <a:lnTo>
                    <a:pt x="5066" y="5237"/>
                  </a:lnTo>
                  <a:lnTo>
                    <a:pt x="4945" y="5335"/>
                  </a:lnTo>
                  <a:lnTo>
                    <a:pt x="4798" y="5432"/>
                  </a:lnTo>
                  <a:lnTo>
                    <a:pt x="4652" y="5505"/>
                  </a:lnTo>
                  <a:lnTo>
                    <a:pt x="4506" y="5554"/>
                  </a:lnTo>
                  <a:lnTo>
                    <a:pt x="4360" y="5603"/>
                  </a:lnTo>
                  <a:lnTo>
                    <a:pt x="4190" y="5627"/>
                  </a:lnTo>
                  <a:lnTo>
                    <a:pt x="4043" y="5651"/>
                  </a:lnTo>
                  <a:lnTo>
                    <a:pt x="3873" y="5627"/>
                  </a:lnTo>
                  <a:lnTo>
                    <a:pt x="3702" y="5627"/>
                  </a:lnTo>
                  <a:lnTo>
                    <a:pt x="3556" y="5578"/>
                  </a:lnTo>
                  <a:lnTo>
                    <a:pt x="3386" y="5530"/>
                  </a:lnTo>
                  <a:lnTo>
                    <a:pt x="3240" y="5456"/>
                  </a:lnTo>
                  <a:lnTo>
                    <a:pt x="3240" y="5456"/>
                  </a:lnTo>
                  <a:lnTo>
                    <a:pt x="3094" y="5383"/>
                  </a:lnTo>
                  <a:lnTo>
                    <a:pt x="2947" y="5286"/>
                  </a:lnTo>
                  <a:lnTo>
                    <a:pt x="2826" y="5164"/>
                  </a:lnTo>
                  <a:lnTo>
                    <a:pt x="2704" y="5067"/>
                  </a:lnTo>
                  <a:lnTo>
                    <a:pt x="2606" y="4921"/>
                  </a:lnTo>
                  <a:lnTo>
                    <a:pt x="2533" y="4799"/>
                  </a:lnTo>
                  <a:lnTo>
                    <a:pt x="2460" y="4653"/>
                  </a:lnTo>
                  <a:lnTo>
                    <a:pt x="2387" y="4507"/>
                  </a:lnTo>
                  <a:lnTo>
                    <a:pt x="2363" y="4336"/>
                  </a:lnTo>
                  <a:lnTo>
                    <a:pt x="2314" y="4190"/>
                  </a:lnTo>
                  <a:lnTo>
                    <a:pt x="2314" y="4020"/>
                  </a:lnTo>
                  <a:lnTo>
                    <a:pt x="2314" y="3873"/>
                  </a:lnTo>
                  <a:lnTo>
                    <a:pt x="2339" y="3703"/>
                  </a:lnTo>
                  <a:lnTo>
                    <a:pt x="2363" y="3532"/>
                  </a:lnTo>
                  <a:lnTo>
                    <a:pt x="2412" y="3386"/>
                  </a:lnTo>
                  <a:lnTo>
                    <a:pt x="2485" y="3216"/>
                  </a:lnTo>
                  <a:lnTo>
                    <a:pt x="2485" y="3216"/>
                  </a:lnTo>
                  <a:lnTo>
                    <a:pt x="2582" y="3070"/>
                  </a:lnTo>
                  <a:lnTo>
                    <a:pt x="2680" y="2948"/>
                  </a:lnTo>
                  <a:lnTo>
                    <a:pt x="2777" y="2802"/>
                  </a:lnTo>
                  <a:lnTo>
                    <a:pt x="2899" y="2704"/>
                  </a:lnTo>
                  <a:lnTo>
                    <a:pt x="3020" y="2607"/>
                  </a:lnTo>
                  <a:lnTo>
                    <a:pt x="3167" y="2509"/>
                  </a:lnTo>
                  <a:lnTo>
                    <a:pt x="3313" y="2436"/>
                  </a:lnTo>
                  <a:lnTo>
                    <a:pt x="3459" y="2388"/>
                  </a:lnTo>
                  <a:lnTo>
                    <a:pt x="3605" y="2339"/>
                  </a:lnTo>
                  <a:lnTo>
                    <a:pt x="3775" y="2315"/>
                  </a:lnTo>
                  <a:lnTo>
                    <a:pt x="3922" y="2290"/>
                  </a:lnTo>
                  <a:lnTo>
                    <a:pt x="4092" y="2315"/>
                  </a:lnTo>
                  <a:lnTo>
                    <a:pt x="4263" y="2315"/>
                  </a:lnTo>
                  <a:lnTo>
                    <a:pt x="4409" y="2363"/>
                  </a:lnTo>
                  <a:lnTo>
                    <a:pt x="4579" y="2412"/>
                  </a:lnTo>
                  <a:lnTo>
                    <a:pt x="4725" y="2485"/>
                  </a:lnTo>
                  <a:lnTo>
                    <a:pt x="4725" y="2485"/>
                  </a:lnTo>
                  <a:lnTo>
                    <a:pt x="4871" y="2558"/>
                  </a:lnTo>
                  <a:lnTo>
                    <a:pt x="5018" y="2656"/>
                  </a:lnTo>
                  <a:lnTo>
                    <a:pt x="5139" y="2777"/>
                  </a:lnTo>
                  <a:lnTo>
                    <a:pt x="5261" y="2875"/>
                  </a:lnTo>
                  <a:lnTo>
                    <a:pt x="5359" y="3021"/>
                  </a:lnTo>
                  <a:lnTo>
                    <a:pt x="5432" y="3143"/>
                  </a:lnTo>
                  <a:lnTo>
                    <a:pt x="5505" y="3289"/>
                  </a:lnTo>
                  <a:lnTo>
                    <a:pt x="5578" y="3435"/>
                  </a:lnTo>
                  <a:lnTo>
                    <a:pt x="5602" y="3605"/>
                  </a:lnTo>
                  <a:lnTo>
                    <a:pt x="5626" y="3752"/>
                  </a:lnTo>
                  <a:lnTo>
                    <a:pt x="5651" y="3922"/>
                  </a:lnTo>
                  <a:lnTo>
                    <a:pt x="5651" y="4068"/>
                  </a:lnTo>
                  <a:lnTo>
                    <a:pt x="5626" y="4239"/>
                  </a:lnTo>
                  <a:lnTo>
                    <a:pt x="5602" y="4409"/>
                  </a:lnTo>
                  <a:lnTo>
                    <a:pt x="5553" y="4555"/>
                  </a:lnTo>
                  <a:lnTo>
                    <a:pt x="5480" y="4726"/>
                  </a:lnTo>
                  <a:lnTo>
                    <a:pt x="5480" y="4726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/>
          <p:nvPr>
            <p:ph type="ctrTitle"/>
          </p:nvPr>
        </p:nvSpPr>
        <p:spPr>
          <a:xfrm>
            <a:off x="2022225" y="1693523"/>
            <a:ext cx="3787800" cy="1159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Выводы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1133975" y="2291150"/>
            <a:ext cx="543900" cy="56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5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7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Shape 478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500"/>
              <a:t>Длина url: можно не жаться</a:t>
            </a:r>
          </a:p>
        </p:txBody>
      </p:sp>
      <p:sp>
        <p:nvSpPr>
          <p:cNvPr id="479" name="Shape 479"/>
          <p:cNvSpPr txBox="1"/>
          <p:nvPr>
            <p:ph idx="1" type="body"/>
          </p:nvPr>
        </p:nvSpPr>
        <p:spPr>
          <a:xfrm>
            <a:off x="1381250" y="1616473"/>
            <a:ext cx="6809700" cy="1914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http://vash-sayt.ru/katalog/kategoriya/ochen-dlinnyj-url-ni-v-chem-sebe-ne-otkazyvayu-ustal-nabirat.html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- 105 символов (меньше пороговых 110)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80" name="Shape 480"/>
          <p:cNvSpPr txBox="1"/>
          <p:nvPr/>
        </p:nvSpPr>
        <p:spPr>
          <a:xfrm>
            <a:off x="1167150" y="3436575"/>
            <a:ext cx="6809700" cy="6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60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Само собой, помним об </a:t>
            </a:r>
            <a:r>
              <a:rPr lang="en" sz="2400">
                <a:solidFill>
                  <a:schemeClr val="dk1"/>
                </a:solidFill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удобстве пользователя</a:t>
            </a:r>
            <a:r>
              <a:rPr lang="en" sz="24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. </a:t>
            </a:r>
          </a:p>
          <a:p>
            <a:pPr lvl="0" rtl="0" algn="ctr">
              <a:spcBef>
                <a:spcPts val="600"/>
              </a:spcBef>
              <a:spcAft>
                <a:spcPts val="10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481" name="Shape 481"/>
          <p:cNvSpPr/>
          <p:nvPr/>
        </p:nvSpPr>
        <p:spPr>
          <a:xfrm>
            <a:off x="860450" y="976149"/>
            <a:ext cx="327826" cy="314341"/>
          </a:xfrm>
          <a:custGeom>
            <a:pathLst>
              <a:path extrusionOk="0" fill="none" h="16222" w="16221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Shape 486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/>
              <a:t>Длина title: исходим из охвата ключей</a:t>
            </a:r>
          </a:p>
        </p:txBody>
      </p:sp>
      <p:sp>
        <p:nvSpPr>
          <p:cNvPr id="487" name="Shape 487"/>
          <p:cNvSpPr txBox="1"/>
          <p:nvPr>
            <p:ph idx="1" type="body"/>
          </p:nvPr>
        </p:nvSpPr>
        <p:spPr>
          <a:xfrm>
            <a:off x="1381250" y="1616475"/>
            <a:ext cx="6809700" cy="239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Font typeface="Lora"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Вставляем все, что требуется для охвата семантики</a:t>
            </a:r>
          </a:p>
          <a:p>
            <a:pPr indent="-228600" lvl="0" marL="457200" rtl="0">
              <a:spcBef>
                <a:spcPts val="0"/>
              </a:spcBef>
              <a:buFont typeface="Lora"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Важный ключ в начале</a:t>
            </a:r>
          </a:p>
          <a:p>
            <a:pPr indent="-228600" lvl="0" marL="457200" rtl="0">
              <a:spcBef>
                <a:spcPts val="0"/>
              </a:spcBef>
              <a:buFont typeface="Lora"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Смотрим позиции, трафик </a:t>
            </a:r>
            <a:r>
              <a:rPr lang="en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и CTR </a:t>
            </a:r>
            <a:r>
              <a:rPr lang="en">
                <a:latin typeface="Lora"/>
                <a:ea typeface="Lora"/>
                <a:cs typeface="Lora"/>
                <a:sym typeface="Lora"/>
              </a:rPr>
              <a:t>по ключам с леммами из конца</a:t>
            </a:r>
          </a:p>
          <a:p>
            <a:pPr indent="-228600" lvl="0" marL="457200" rtl="0">
              <a:spcBef>
                <a:spcPts val="0"/>
              </a:spcBef>
              <a:buFont typeface="Lora"/>
            </a:pPr>
            <a:r>
              <a:rPr lang="en" u="sng">
                <a:latin typeface="Lora"/>
                <a:ea typeface="Lora"/>
                <a:cs typeface="Lora"/>
                <a:sym typeface="Lora"/>
              </a:rPr>
              <a:t>Если</a:t>
            </a:r>
            <a:r>
              <a:rPr lang="en">
                <a:latin typeface="Lora"/>
                <a:ea typeface="Lora"/>
                <a:cs typeface="Lora"/>
                <a:sym typeface="Lora"/>
              </a:rPr>
              <a:t> есть проблемы - корректируем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Lora"/>
              <a:ea typeface="Lora"/>
              <a:cs typeface="Lora"/>
              <a:sym typeface="Lora"/>
            </a:endParaRPr>
          </a:p>
        </p:txBody>
      </p:sp>
      <p:sp>
        <p:nvSpPr>
          <p:cNvPr id="488" name="Shape 488"/>
          <p:cNvSpPr txBox="1"/>
          <p:nvPr/>
        </p:nvSpPr>
        <p:spPr>
          <a:xfrm>
            <a:off x="1167150" y="4082675"/>
            <a:ext cx="6809700" cy="68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600"/>
              </a:spcBef>
              <a:spcAft>
                <a:spcPts val="10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Но: помним</a:t>
            </a:r>
            <a:r>
              <a:rPr lang="en" sz="24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 о </a:t>
            </a:r>
            <a:r>
              <a:rPr lang="en" sz="2400">
                <a:solidFill>
                  <a:schemeClr val="dk1"/>
                </a:solidFill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лимите 12 слов для Google</a:t>
            </a:r>
            <a:r>
              <a:rPr lang="en" sz="24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.</a:t>
            </a:r>
            <a:r>
              <a:rPr lang="en" sz="2400">
                <a:solidFill>
                  <a:schemeClr val="dk1"/>
                </a:solidFill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 </a:t>
            </a:r>
          </a:p>
          <a:p>
            <a:pPr lvl="0" rtl="0" algn="ctr">
              <a:spcBef>
                <a:spcPts val="600"/>
              </a:spcBef>
              <a:spcAft>
                <a:spcPts val="100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i="1" sz="1600">
              <a:solidFill>
                <a:schemeClr val="dk1"/>
              </a:solidFill>
              <a:latin typeface="Lora"/>
              <a:ea typeface="Lora"/>
              <a:cs typeface="Lora"/>
              <a:sym typeface="Lora"/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400"/>
          </a:p>
        </p:txBody>
      </p:sp>
      <p:sp>
        <p:nvSpPr>
          <p:cNvPr id="489" name="Shape 489"/>
          <p:cNvSpPr/>
          <p:nvPr/>
        </p:nvSpPr>
        <p:spPr>
          <a:xfrm>
            <a:off x="860450" y="976149"/>
            <a:ext cx="327826" cy="314341"/>
          </a:xfrm>
          <a:custGeom>
            <a:pathLst>
              <a:path extrusionOk="0" fill="none" h="16222" w="16221">
                <a:moveTo>
                  <a:pt x="0" y="8111"/>
                </a:moveTo>
                <a:lnTo>
                  <a:pt x="0" y="8111"/>
                </a:lnTo>
                <a:lnTo>
                  <a:pt x="0" y="7697"/>
                </a:lnTo>
                <a:lnTo>
                  <a:pt x="49" y="7283"/>
                </a:lnTo>
                <a:lnTo>
                  <a:pt x="98" y="6869"/>
                </a:lnTo>
                <a:lnTo>
                  <a:pt x="171" y="6479"/>
                </a:lnTo>
                <a:lnTo>
                  <a:pt x="244" y="6090"/>
                </a:lnTo>
                <a:lnTo>
                  <a:pt x="366" y="5700"/>
                </a:lnTo>
                <a:lnTo>
                  <a:pt x="487" y="5335"/>
                </a:lnTo>
                <a:lnTo>
                  <a:pt x="634" y="4945"/>
                </a:lnTo>
                <a:lnTo>
                  <a:pt x="804" y="4604"/>
                </a:lnTo>
                <a:lnTo>
                  <a:pt x="975" y="4239"/>
                </a:lnTo>
                <a:lnTo>
                  <a:pt x="1169" y="3898"/>
                </a:lnTo>
                <a:lnTo>
                  <a:pt x="1389" y="3581"/>
                </a:lnTo>
                <a:lnTo>
                  <a:pt x="1608" y="3264"/>
                </a:lnTo>
                <a:lnTo>
                  <a:pt x="1851" y="2948"/>
                </a:lnTo>
                <a:lnTo>
                  <a:pt x="2119" y="2656"/>
                </a:lnTo>
                <a:lnTo>
                  <a:pt x="2387" y="2388"/>
                </a:lnTo>
                <a:lnTo>
                  <a:pt x="2655" y="2120"/>
                </a:lnTo>
                <a:lnTo>
                  <a:pt x="2947" y="1852"/>
                </a:lnTo>
                <a:lnTo>
                  <a:pt x="3264" y="1608"/>
                </a:lnTo>
                <a:lnTo>
                  <a:pt x="3581" y="1389"/>
                </a:lnTo>
                <a:lnTo>
                  <a:pt x="3897" y="1170"/>
                </a:lnTo>
                <a:lnTo>
                  <a:pt x="4238" y="975"/>
                </a:lnTo>
                <a:lnTo>
                  <a:pt x="4603" y="805"/>
                </a:lnTo>
                <a:lnTo>
                  <a:pt x="4944" y="634"/>
                </a:lnTo>
                <a:lnTo>
                  <a:pt x="5334" y="488"/>
                </a:lnTo>
                <a:lnTo>
                  <a:pt x="5699" y="366"/>
                </a:lnTo>
                <a:lnTo>
                  <a:pt x="6089" y="244"/>
                </a:lnTo>
                <a:lnTo>
                  <a:pt x="6479" y="171"/>
                </a:lnTo>
                <a:lnTo>
                  <a:pt x="6868" y="98"/>
                </a:lnTo>
                <a:lnTo>
                  <a:pt x="7282" y="50"/>
                </a:lnTo>
                <a:lnTo>
                  <a:pt x="7696" y="1"/>
                </a:lnTo>
                <a:lnTo>
                  <a:pt x="8111" y="1"/>
                </a:lnTo>
                <a:lnTo>
                  <a:pt x="8111" y="1"/>
                </a:lnTo>
                <a:lnTo>
                  <a:pt x="8525" y="1"/>
                </a:lnTo>
                <a:lnTo>
                  <a:pt x="8939" y="50"/>
                </a:lnTo>
                <a:lnTo>
                  <a:pt x="9353" y="98"/>
                </a:lnTo>
                <a:lnTo>
                  <a:pt x="9742" y="171"/>
                </a:lnTo>
                <a:lnTo>
                  <a:pt x="10132" y="244"/>
                </a:lnTo>
                <a:lnTo>
                  <a:pt x="10522" y="366"/>
                </a:lnTo>
                <a:lnTo>
                  <a:pt x="10911" y="488"/>
                </a:lnTo>
                <a:lnTo>
                  <a:pt x="11277" y="634"/>
                </a:lnTo>
                <a:lnTo>
                  <a:pt x="11618" y="805"/>
                </a:lnTo>
                <a:lnTo>
                  <a:pt x="11983" y="975"/>
                </a:lnTo>
                <a:lnTo>
                  <a:pt x="12324" y="1170"/>
                </a:lnTo>
                <a:lnTo>
                  <a:pt x="12641" y="1389"/>
                </a:lnTo>
                <a:lnTo>
                  <a:pt x="12957" y="1608"/>
                </a:lnTo>
                <a:lnTo>
                  <a:pt x="13274" y="1852"/>
                </a:lnTo>
                <a:lnTo>
                  <a:pt x="13566" y="2120"/>
                </a:lnTo>
                <a:lnTo>
                  <a:pt x="13834" y="2388"/>
                </a:lnTo>
                <a:lnTo>
                  <a:pt x="14126" y="2656"/>
                </a:lnTo>
                <a:lnTo>
                  <a:pt x="14370" y="2948"/>
                </a:lnTo>
                <a:lnTo>
                  <a:pt x="14613" y="3264"/>
                </a:lnTo>
                <a:lnTo>
                  <a:pt x="14832" y="3581"/>
                </a:lnTo>
                <a:lnTo>
                  <a:pt x="15052" y="3898"/>
                </a:lnTo>
                <a:lnTo>
                  <a:pt x="15247" y="4239"/>
                </a:lnTo>
                <a:lnTo>
                  <a:pt x="15417" y="4604"/>
                </a:lnTo>
                <a:lnTo>
                  <a:pt x="15587" y="4945"/>
                </a:lnTo>
                <a:lnTo>
                  <a:pt x="15734" y="5335"/>
                </a:lnTo>
                <a:lnTo>
                  <a:pt x="15855" y="5700"/>
                </a:lnTo>
                <a:lnTo>
                  <a:pt x="15977" y="6090"/>
                </a:lnTo>
                <a:lnTo>
                  <a:pt x="16050" y="6479"/>
                </a:lnTo>
                <a:lnTo>
                  <a:pt x="16123" y="6869"/>
                </a:lnTo>
                <a:lnTo>
                  <a:pt x="16172" y="7283"/>
                </a:lnTo>
                <a:lnTo>
                  <a:pt x="16221" y="7697"/>
                </a:lnTo>
                <a:lnTo>
                  <a:pt x="16221" y="8111"/>
                </a:lnTo>
                <a:lnTo>
                  <a:pt x="16221" y="8111"/>
                </a:lnTo>
                <a:lnTo>
                  <a:pt x="16221" y="8525"/>
                </a:lnTo>
                <a:lnTo>
                  <a:pt x="16172" y="8939"/>
                </a:lnTo>
                <a:lnTo>
                  <a:pt x="16123" y="9353"/>
                </a:lnTo>
                <a:lnTo>
                  <a:pt x="16050" y="9743"/>
                </a:lnTo>
                <a:lnTo>
                  <a:pt x="15977" y="10133"/>
                </a:lnTo>
                <a:lnTo>
                  <a:pt x="15855" y="10522"/>
                </a:lnTo>
                <a:lnTo>
                  <a:pt x="15734" y="10888"/>
                </a:lnTo>
                <a:lnTo>
                  <a:pt x="15587" y="11277"/>
                </a:lnTo>
                <a:lnTo>
                  <a:pt x="15417" y="11618"/>
                </a:lnTo>
                <a:lnTo>
                  <a:pt x="15247" y="11984"/>
                </a:lnTo>
                <a:lnTo>
                  <a:pt x="15052" y="12324"/>
                </a:lnTo>
                <a:lnTo>
                  <a:pt x="14832" y="12641"/>
                </a:lnTo>
                <a:lnTo>
                  <a:pt x="14613" y="12958"/>
                </a:lnTo>
                <a:lnTo>
                  <a:pt x="14370" y="13274"/>
                </a:lnTo>
                <a:lnTo>
                  <a:pt x="14126" y="13567"/>
                </a:lnTo>
                <a:lnTo>
                  <a:pt x="13834" y="13835"/>
                </a:lnTo>
                <a:lnTo>
                  <a:pt x="13566" y="14102"/>
                </a:lnTo>
                <a:lnTo>
                  <a:pt x="13274" y="14370"/>
                </a:lnTo>
                <a:lnTo>
                  <a:pt x="12957" y="14614"/>
                </a:lnTo>
                <a:lnTo>
                  <a:pt x="12641" y="14833"/>
                </a:lnTo>
                <a:lnTo>
                  <a:pt x="12324" y="15052"/>
                </a:lnTo>
                <a:lnTo>
                  <a:pt x="11983" y="15247"/>
                </a:lnTo>
                <a:lnTo>
                  <a:pt x="11618" y="15418"/>
                </a:lnTo>
                <a:lnTo>
                  <a:pt x="11277" y="15588"/>
                </a:lnTo>
                <a:lnTo>
                  <a:pt x="10911" y="15734"/>
                </a:lnTo>
                <a:lnTo>
                  <a:pt x="10522" y="15856"/>
                </a:lnTo>
                <a:lnTo>
                  <a:pt x="10132" y="15978"/>
                </a:lnTo>
                <a:lnTo>
                  <a:pt x="9742" y="16051"/>
                </a:lnTo>
                <a:lnTo>
                  <a:pt x="9353" y="16124"/>
                </a:lnTo>
                <a:lnTo>
                  <a:pt x="8939" y="16173"/>
                </a:lnTo>
                <a:lnTo>
                  <a:pt x="8525" y="16221"/>
                </a:lnTo>
                <a:lnTo>
                  <a:pt x="8111" y="16221"/>
                </a:lnTo>
                <a:lnTo>
                  <a:pt x="8111" y="16221"/>
                </a:lnTo>
                <a:lnTo>
                  <a:pt x="7696" y="16221"/>
                </a:lnTo>
                <a:lnTo>
                  <a:pt x="7282" y="16173"/>
                </a:lnTo>
                <a:lnTo>
                  <a:pt x="6868" y="16124"/>
                </a:lnTo>
                <a:lnTo>
                  <a:pt x="6479" y="16051"/>
                </a:lnTo>
                <a:lnTo>
                  <a:pt x="6089" y="15978"/>
                </a:lnTo>
                <a:lnTo>
                  <a:pt x="5699" y="15856"/>
                </a:lnTo>
                <a:lnTo>
                  <a:pt x="5334" y="15734"/>
                </a:lnTo>
                <a:lnTo>
                  <a:pt x="4944" y="15588"/>
                </a:lnTo>
                <a:lnTo>
                  <a:pt x="4603" y="15418"/>
                </a:lnTo>
                <a:lnTo>
                  <a:pt x="4238" y="15247"/>
                </a:lnTo>
                <a:lnTo>
                  <a:pt x="3897" y="15052"/>
                </a:lnTo>
                <a:lnTo>
                  <a:pt x="3581" y="14833"/>
                </a:lnTo>
                <a:lnTo>
                  <a:pt x="3264" y="14614"/>
                </a:lnTo>
                <a:lnTo>
                  <a:pt x="2947" y="14370"/>
                </a:lnTo>
                <a:lnTo>
                  <a:pt x="2655" y="14102"/>
                </a:lnTo>
                <a:lnTo>
                  <a:pt x="2387" y="13835"/>
                </a:lnTo>
                <a:lnTo>
                  <a:pt x="2119" y="13567"/>
                </a:lnTo>
                <a:lnTo>
                  <a:pt x="1851" y="13274"/>
                </a:lnTo>
                <a:lnTo>
                  <a:pt x="1608" y="12958"/>
                </a:lnTo>
                <a:lnTo>
                  <a:pt x="1389" y="12641"/>
                </a:lnTo>
                <a:lnTo>
                  <a:pt x="1169" y="12324"/>
                </a:lnTo>
                <a:lnTo>
                  <a:pt x="975" y="11984"/>
                </a:lnTo>
                <a:lnTo>
                  <a:pt x="804" y="11618"/>
                </a:lnTo>
                <a:lnTo>
                  <a:pt x="634" y="11277"/>
                </a:lnTo>
                <a:lnTo>
                  <a:pt x="487" y="10888"/>
                </a:lnTo>
                <a:lnTo>
                  <a:pt x="366" y="10522"/>
                </a:lnTo>
                <a:lnTo>
                  <a:pt x="244" y="10133"/>
                </a:lnTo>
                <a:lnTo>
                  <a:pt x="171" y="9743"/>
                </a:lnTo>
                <a:lnTo>
                  <a:pt x="98" y="9353"/>
                </a:lnTo>
                <a:lnTo>
                  <a:pt x="49" y="8939"/>
                </a:lnTo>
                <a:lnTo>
                  <a:pt x="0" y="8525"/>
                </a:lnTo>
                <a:lnTo>
                  <a:pt x="0" y="8111"/>
                </a:lnTo>
                <a:lnTo>
                  <a:pt x="0" y="8111"/>
                </a:lnTo>
                <a:close/>
                <a:moveTo>
                  <a:pt x="7234" y="11180"/>
                </a:moveTo>
                <a:lnTo>
                  <a:pt x="7234" y="11180"/>
                </a:lnTo>
                <a:lnTo>
                  <a:pt x="7282" y="11180"/>
                </a:lnTo>
                <a:lnTo>
                  <a:pt x="7282" y="11180"/>
                </a:lnTo>
                <a:lnTo>
                  <a:pt x="7453" y="11155"/>
                </a:lnTo>
                <a:lnTo>
                  <a:pt x="7623" y="11082"/>
                </a:lnTo>
                <a:lnTo>
                  <a:pt x="7794" y="10985"/>
                </a:lnTo>
                <a:lnTo>
                  <a:pt x="7916" y="10863"/>
                </a:lnTo>
                <a:lnTo>
                  <a:pt x="12007" y="6747"/>
                </a:lnTo>
                <a:lnTo>
                  <a:pt x="12007" y="6747"/>
                </a:lnTo>
                <a:lnTo>
                  <a:pt x="12105" y="6625"/>
                </a:lnTo>
                <a:lnTo>
                  <a:pt x="12153" y="6504"/>
                </a:lnTo>
                <a:lnTo>
                  <a:pt x="12202" y="6358"/>
                </a:lnTo>
                <a:lnTo>
                  <a:pt x="12202" y="6211"/>
                </a:lnTo>
                <a:lnTo>
                  <a:pt x="12202" y="6211"/>
                </a:lnTo>
                <a:lnTo>
                  <a:pt x="12178" y="6017"/>
                </a:lnTo>
                <a:lnTo>
                  <a:pt x="12129" y="5822"/>
                </a:lnTo>
                <a:lnTo>
                  <a:pt x="12032" y="5676"/>
                </a:lnTo>
                <a:lnTo>
                  <a:pt x="11886" y="5529"/>
                </a:lnTo>
                <a:lnTo>
                  <a:pt x="11886" y="5529"/>
                </a:lnTo>
                <a:lnTo>
                  <a:pt x="11764" y="5432"/>
                </a:lnTo>
                <a:lnTo>
                  <a:pt x="11618" y="5383"/>
                </a:lnTo>
                <a:lnTo>
                  <a:pt x="11472" y="5335"/>
                </a:lnTo>
                <a:lnTo>
                  <a:pt x="11325" y="5335"/>
                </a:lnTo>
                <a:lnTo>
                  <a:pt x="11325" y="5335"/>
                </a:lnTo>
                <a:lnTo>
                  <a:pt x="11131" y="5359"/>
                </a:lnTo>
                <a:lnTo>
                  <a:pt x="10960" y="5408"/>
                </a:lnTo>
                <a:lnTo>
                  <a:pt x="10790" y="5505"/>
                </a:lnTo>
                <a:lnTo>
                  <a:pt x="10643" y="5651"/>
                </a:lnTo>
                <a:lnTo>
                  <a:pt x="7161" y="8988"/>
                </a:lnTo>
                <a:lnTo>
                  <a:pt x="5797" y="7648"/>
                </a:lnTo>
                <a:lnTo>
                  <a:pt x="5797" y="7648"/>
                </a:lnTo>
                <a:lnTo>
                  <a:pt x="5675" y="7527"/>
                </a:lnTo>
                <a:lnTo>
                  <a:pt x="5505" y="7454"/>
                </a:lnTo>
                <a:lnTo>
                  <a:pt x="5358" y="7405"/>
                </a:lnTo>
                <a:lnTo>
                  <a:pt x="5188" y="7380"/>
                </a:lnTo>
                <a:lnTo>
                  <a:pt x="5188" y="7380"/>
                </a:lnTo>
                <a:lnTo>
                  <a:pt x="5017" y="7405"/>
                </a:lnTo>
                <a:lnTo>
                  <a:pt x="4847" y="7454"/>
                </a:lnTo>
                <a:lnTo>
                  <a:pt x="4701" y="7527"/>
                </a:lnTo>
                <a:lnTo>
                  <a:pt x="4555" y="7648"/>
                </a:lnTo>
                <a:lnTo>
                  <a:pt x="4555" y="7648"/>
                </a:lnTo>
                <a:lnTo>
                  <a:pt x="4457" y="7770"/>
                </a:lnTo>
                <a:lnTo>
                  <a:pt x="4360" y="7916"/>
                </a:lnTo>
                <a:lnTo>
                  <a:pt x="4311" y="8087"/>
                </a:lnTo>
                <a:lnTo>
                  <a:pt x="4311" y="8257"/>
                </a:lnTo>
                <a:lnTo>
                  <a:pt x="4311" y="8257"/>
                </a:lnTo>
                <a:lnTo>
                  <a:pt x="4311" y="8428"/>
                </a:lnTo>
                <a:lnTo>
                  <a:pt x="4360" y="8598"/>
                </a:lnTo>
                <a:lnTo>
                  <a:pt x="4457" y="8744"/>
                </a:lnTo>
                <a:lnTo>
                  <a:pt x="4555" y="8890"/>
                </a:lnTo>
                <a:lnTo>
                  <a:pt x="6601" y="10936"/>
                </a:lnTo>
                <a:lnTo>
                  <a:pt x="6601" y="10936"/>
                </a:lnTo>
                <a:lnTo>
                  <a:pt x="6747" y="11034"/>
                </a:lnTo>
                <a:lnTo>
                  <a:pt x="6893" y="11131"/>
                </a:lnTo>
                <a:lnTo>
                  <a:pt x="7063" y="11180"/>
                </a:lnTo>
                <a:lnTo>
                  <a:pt x="7234" y="11180"/>
                </a:lnTo>
                <a:lnTo>
                  <a:pt x="7234" y="1118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93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Shape 494"/>
          <p:cNvSpPr txBox="1"/>
          <p:nvPr/>
        </p:nvSpPr>
        <p:spPr>
          <a:xfrm>
            <a:off x="2951175" y="3929975"/>
            <a:ext cx="6192900" cy="94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000"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Выгрузили url с долгой загрузкой - переслали разработчику - забыли о проблеме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/>
          <p:nvPr>
            <p:ph idx="4294967295" type="body"/>
          </p:nvPr>
        </p:nvSpPr>
        <p:spPr>
          <a:xfrm>
            <a:off x="883575" y="1199100"/>
            <a:ext cx="7297200" cy="2892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Не надо менять чек-листы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Надо менять подход. </a:t>
            </a:r>
            <a:r>
              <a:rPr lang="en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Формальные критерии, с упором на простые непонятно откуда взятые цифры только ставят лишние ограничения.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Ориентируемся на реальную статистику - не делаем лишней работы.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latin typeface="Lora"/>
              <a:ea typeface="Lora"/>
              <a:cs typeface="Lora"/>
              <a:sym typeface="Lora"/>
            </a:endParaRPr>
          </a:p>
        </p:txBody>
      </p:sp>
      <p:grpSp>
        <p:nvGrpSpPr>
          <p:cNvPr id="500" name="Shape 500"/>
          <p:cNvGrpSpPr/>
          <p:nvPr/>
        </p:nvGrpSpPr>
        <p:grpSpPr>
          <a:xfrm>
            <a:off x="4386217" y="4348774"/>
            <a:ext cx="371564" cy="371543"/>
            <a:chOff x="576250" y="4319400"/>
            <a:chExt cx="442075" cy="442050"/>
          </a:xfrm>
        </p:grpSpPr>
        <p:sp>
          <p:nvSpPr>
            <p:cNvPr id="501" name="Shape 501"/>
            <p:cNvSpPr/>
            <p:nvPr/>
          </p:nvSpPr>
          <p:spPr>
            <a:xfrm>
              <a:off x="576250" y="4319400"/>
              <a:ext cx="442075" cy="442050"/>
            </a:xfrm>
            <a:custGeom>
              <a:pathLst>
                <a:path extrusionOk="0" fill="none" h="17682" w="17683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2" name="Shape 502"/>
            <p:cNvSpPr/>
            <p:nvPr/>
          </p:nvSpPr>
          <p:spPr>
            <a:xfrm>
              <a:off x="595725" y="4668875"/>
              <a:ext cx="73100" cy="73100"/>
            </a:xfrm>
            <a:custGeom>
              <a:pathLst>
                <a:path extrusionOk="0" fill="none" h="2924" w="2924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3" name="Shape 503"/>
            <p:cNvSpPr/>
            <p:nvPr/>
          </p:nvSpPr>
          <p:spPr>
            <a:xfrm>
              <a:off x="652350" y="4711500"/>
              <a:ext cx="46925" cy="46925"/>
            </a:xfrm>
            <a:custGeom>
              <a:pathLst>
                <a:path extrusionOk="0" fill="none" h="1877" w="1877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4" name="Shape 504"/>
            <p:cNvSpPr/>
            <p:nvPr/>
          </p:nvSpPr>
          <p:spPr>
            <a:xfrm>
              <a:off x="579300" y="4638450"/>
              <a:ext cx="46900" cy="46900"/>
            </a:xfrm>
            <a:custGeom>
              <a:pathLst>
                <a:path extrusionOk="0" fill="none" h="1876" w="1876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title"/>
          </p:nvPr>
        </p:nvSpPr>
        <p:spPr>
          <a:xfrm>
            <a:off x="1381250" y="922668"/>
            <a:ext cx="38784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44000"/>
              <a:buFont typeface="Arial"/>
              <a:buNone/>
            </a:pPr>
            <a:r>
              <a:rPr lang="en" sz="2500"/>
              <a:t>Что работает в SEO?</a:t>
            </a:r>
          </a:p>
        </p:txBody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1381250" y="1502173"/>
            <a:ext cx="6809700" cy="22305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</a:pPr>
            <a:r>
              <a:rPr lang="en"/>
              <a:t>Куда направить усилия в первую очередь?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</a:pPr>
            <a:r>
              <a:rPr lang="en"/>
              <a:t>На что не стоит тратить время и деньги?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80000"/>
              </a:buClr>
            </a:pPr>
            <a:r>
              <a:rPr lang="en">
                <a:solidFill>
                  <a:srgbClr val="980000"/>
                </a:solidFill>
              </a:rPr>
              <a:t>Как убедить клиента, который наслушался мифов на стороне?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99" name="Shape 99"/>
          <p:cNvGrpSpPr/>
          <p:nvPr/>
        </p:nvGrpSpPr>
        <p:grpSpPr>
          <a:xfrm>
            <a:off x="877676" y="1008522"/>
            <a:ext cx="290649" cy="263912"/>
            <a:chOff x="4630125" y="278900"/>
            <a:chExt cx="400675" cy="456675"/>
          </a:xfrm>
        </p:grpSpPr>
        <p:sp>
          <p:nvSpPr>
            <p:cNvPr id="100" name="Shape 100"/>
            <p:cNvSpPr/>
            <p:nvPr/>
          </p:nvSpPr>
          <p:spPr>
            <a:xfrm>
              <a:off x="4659350" y="328825"/>
              <a:ext cx="371450" cy="96850"/>
            </a:xfrm>
            <a:custGeom>
              <a:pathLst>
                <a:path extrusionOk="0" fill="none" h="3874" w="14858">
                  <a:moveTo>
                    <a:pt x="12763" y="1"/>
                  </a:moveTo>
                  <a:lnTo>
                    <a:pt x="926" y="1"/>
                  </a:lnTo>
                  <a:lnTo>
                    <a:pt x="926" y="1"/>
                  </a:lnTo>
                  <a:lnTo>
                    <a:pt x="731" y="25"/>
                  </a:lnTo>
                  <a:lnTo>
                    <a:pt x="561" y="74"/>
                  </a:lnTo>
                  <a:lnTo>
                    <a:pt x="390" y="171"/>
                  </a:lnTo>
                  <a:lnTo>
                    <a:pt x="269" y="269"/>
                  </a:lnTo>
                  <a:lnTo>
                    <a:pt x="147" y="415"/>
                  </a:lnTo>
                  <a:lnTo>
                    <a:pt x="74" y="561"/>
                  </a:lnTo>
                  <a:lnTo>
                    <a:pt x="1" y="732"/>
                  </a:lnTo>
                  <a:lnTo>
                    <a:pt x="1" y="926"/>
                  </a:lnTo>
                  <a:lnTo>
                    <a:pt x="1" y="2948"/>
                  </a:lnTo>
                  <a:lnTo>
                    <a:pt x="1" y="2948"/>
                  </a:lnTo>
                  <a:lnTo>
                    <a:pt x="1" y="3143"/>
                  </a:lnTo>
                  <a:lnTo>
                    <a:pt x="74" y="3313"/>
                  </a:lnTo>
                  <a:lnTo>
                    <a:pt x="147" y="3459"/>
                  </a:lnTo>
                  <a:lnTo>
                    <a:pt x="269" y="3605"/>
                  </a:lnTo>
                  <a:lnTo>
                    <a:pt x="390" y="3727"/>
                  </a:lnTo>
                  <a:lnTo>
                    <a:pt x="561" y="3800"/>
                  </a:lnTo>
                  <a:lnTo>
                    <a:pt x="731" y="3849"/>
                  </a:lnTo>
                  <a:lnTo>
                    <a:pt x="926" y="3873"/>
                  </a:lnTo>
                  <a:lnTo>
                    <a:pt x="12763" y="3873"/>
                  </a:lnTo>
                  <a:lnTo>
                    <a:pt x="14857" y="1949"/>
                  </a:lnTo>
                  <a:lnTo>
                    <a:pt x="12763" y="1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4630125" y="452425"/>
              <a:ext cx="371450" cy="96850"/>
            </a:xfrm>
            <a:custGeom>
              <a:pathLst>
                <a:path extrusionOk="0" fill="none" h="3874" w="14858">
                  <a:moveTo>
                    <a:pt x="2095" y="1"/>
                  </a:moveTo>
                  <a:lnTo>
                    <a:pt x="13932" y="1"/>
                  </a:lnTo>
                  <a:lnTo>
                    <a:pt x="13932" y="1"/>
                  </a:lnTo>
                  <a:lnTo>
                    <a:pt x="14126" y="25"/>
                  </a:lnTo>
                  <a:lnTo>
                    <a:pt x="14297" y="74"/>
                  </a:lnTo>
                  <a:lnTo>
                    <a:pt x="14467" y="147"/>
                  </a:lnTo>
                  <a:lnTo>
                    <a:pt x="14589" y="269"/>
                  </a:lnTo>
                  <a:lnTo>
                    <a:pt x="14711" y="415"/>
                  </a:lnTo>
                  <a:lnTo>
                    <a:pt x="14784" y="561"/>
                  </a:lnTo>
                  <a:lnTo>
                    <a:pt x="14857" y="732"/>
                  </a:lnTo>
                  <a:lnTo>
                    <a:pt x="14857" y="926"/>
                  </a:lnTo>
                  <a:lnTo>
                    <a:pt x="14857" y="2948"/>
                  </a:lnTo>
                  <a:lnTo>
                    <a:pt x="14857" y="2948"/>
                  </a:lnTo>
                  <a:lnTo>
                    <a:pt x="14857" y="3143"/>
                  </a:lnTo>
                  <a:lnTo>
                    <a:pt x="14784" y="3313"/>
                  </a:lnTo>
                  <a:lnTo>
                    <a:pt x="14711" y="3459"/>
                  </a:lnTo>
                  <a:lnTo>
                    <a:pt x="14589" y="3605"/>
                  </a:lnTo>
                  <a:lnTo>
                    <a:pt x="14467" y="3703"/>
                  </a:lnTo>
                  <a:lnTo>
                    <a:pt x="14297" y="3800"/>
                  </a:lnTo>
                  <a:lnTo>
                    <a:pt x="14126" y="3849"/>
                  </a:lnTo>
                  <a:lnTo>
                    <a:pt x="13932" y="3873"/>
                  </a:lnTo>
                  <a:lnTo>
                    <a:pt x="2095" y="3873"/>
                  </a:lnTo>
                  <a:lnTo>
                    <a:pt x="1" y="1925"/>
                  </a:lnTo>
                  <a:lnTo>
                    <a:pt x="2095" y="1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4808525" y="278900"/>
              <a:ext cx="43875" cy="49950"/>
            </a:xfrm>
            <a:custGeom>
              <a:pathLst>
                <a:path extrusionOk="0" fill="none" h="1998" w="1755">
                  <a:moveTo>
                    <a:pt x="1754" y="1998"/>
                  </a:moveTo>
                  <a:lnTo>
                    <a:pt x="1754" y="585"/>
                  </a:lnTo>
                  <a:lnTo>
                    <a:pt x="1754" y="585"/>
                  </a:lnTo>
                  <a:lnTo>
                    <a:pt x="1754" y="464"/>
                  </a:lnTo>
                  <a:lnTo>
                    <a:pt x="1730" y="366"/>
                  </a:lnTo>
                  <a:lnTo>
                    <a:pt x="1657" y="269"/>
                  </a:lnTo>
                  <a:lnTo>
                    <a:pt x="1584" y="171"/>
                  </a:lnTo>
                  <a:lnTo>
                    <a:pt x="1511" y="98"/>
                  </a:lnTo>
                  <a:lnTo>
                    <a:pt x="1413" y="49"/>
                  </a:lnTo>
                  <a:lnTo>
                    <a:pt x="1291" y="25"/>
                  </a:lnTo>
                  <a:lnTo>
                    <a:pt x="1194" y="1"/>
                  </a:lnTo>
                  <a:lnTo>
                    <a:pt x="561" y="1"/>
                  </a:lnTo>
                  <a:lnTo>
                    <a:pt x="561" y="1"/>
                  </a:lnTo>
                  <a:lnTo>
                    <a:pt x="463" y="25"/>
                  </a:lnTo>
                  <a:lnTo>
                    <a:pt x="342" y="49"/>
                  </a:lnTo>
                  <a:lnTo>
                    <a:pt x="244" y="98"/>
                  </a:lnTo>
                  <a:lnTo>
                    <a:pt x="171" y="171"/>
                  </a:lnTo>
                  <a:lnTo>
                    <a:pt x="98" y="269"/>
                  </a:lnTo>
                  <a:lnTo>
                    <a:pt x="25" y="366"/>
                  </a:lnTo>
                  <a:lnTo>
                    <a:pt x="1" y="464"/>
                  </a:lnTo>
                  <a:lnTo>
                    <a:pt x="1" y="585"/>
                  </a:lnTo>
                  <a:lnTo>
                    <a:pt x="1" y="1998"/>
                  </a:lnTo>
                  <a:lnTo>
                    <a:pt x="1754" y="1998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4808525" y="549250"/>
              <a:ext cx="43875" cy="186325"/>
            </a:xfrm>
            <a:custGeom>
              <a:pathLst>
                <a:path extrusionOk="0" fill="none" h="7453" w="1755">
                  <a:moveTo>
                    <a:pt x="1" y="0"/>
                  </a:moveTo>
                  <a:lnTo>
                    <a:pt x="1" y="7453"/>
                  </a:lnTo>
                  <a:lnTo>
                    <a:pt x="1754" y="7453"/>
                  </a:lnTo>
                  <a:lnTo>
                    <a:pt x="1754" y="0"/>
                  </a:lnTo>
                  <a:lnTo>
                    <a:pt x="1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4" name="Shape 104"/>
          <p:cNvSpPr txBox="1"/>
          <p:nvPr/>
        </p:nvSpPr>
        <p:spPr>
          <a:xfrm>
            <a:off x="1590500" y="3732675"/>
            <a:ext cx="6391200" cy="6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600"/>
              </a:spcBef>
              <a:spcAft>
                <a:spcPts val="10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Соблазн: </a:t>
            </a:r>
            <a:r>
              <a:rPr lang="en" sz="3000">
                <a:solidFill>
                  <a:schemeClr val="dk1"/>
                </a:solidFill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критерии с потолка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 txBox="1"/>
          <p:nvPr>
            <p:ph idx="4294967295" type="subTitle"/>
          </p:nvPr>
        </p:nvSpPr>
        <p:spPr>
          <a:xfrm>
            <a:off x="2314925" y="1998275"/>
            <a:ext cx="6593700" cy="258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i="1" lang="en" sz="3000">
                <a:latin typeface="Lora"/>
                <a:ea typeface="Lora"/>
                <a:cs typeface="Lora"/>
                <a:sym typeface="Lora"/>
              </a:rPr>
              <a:t>Контакты</a:t>
            </a:r>
          </a:p>
          <a:p>
            <a:pPr indent="-228600" lvl="0" marL="457200" rtl="0">
              <a:spcBef>
                <a:spcPts val="0"/>
              </a:spcBef>
              <a:buClr>
                <a:srgbClr val="FFCD00"/>
              </a:buClr>
              <a:buFont typeface="Lora"/>
            </a:pPr>
            <a:r>
              <a:rPr lang="en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Блог: </a:t>
            </a:r>
            <a:r>
              <a:rPr lang="en" u="sng">
                <a:solidFill>
                  <a:schemeClr val="hlink"/>
                </a:solidFill>
                <a:latin typeface="Lora"/>
                <a:ea typeface="Lora"/>
                <a:cs typeface="Lora"/>
                <a:sym typeface="Lora"/>
                <a:hlinkClick r:id="rId3"/>
              </a:rPr>
              <a:t>alexeytrudov.com</a:t>
            </a:r>
          </a:p>
          <a:p>
            <a:pPr indent="-228600" lvl="0" marL="457200" rtl="0">
              <a:spcBef>
                <a:spcPts val="0"/>
              </a:spcBef>
              <a:buClr>
                <a:srgbClr val="FFCD00"/>
              </a:buClr>
              <a:buFont typeface="Lora"/>
            </a:pPr>
            <a:r>
              <a:rPr lang="en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Анализ сайта: </a:t>
            </a:r>
            <a:r>
              <a:rPr lang="en" u="sng">
                <a:solidFill>
                  <a:schemeClr val="hlink"/>
                </a:solidFill>
                <a:latin typeface="Lora"/>
                <a:ea typeface="Lora"/>
                <a:cs typeface="Lora"/>
                <a:sym typeface="Lora"/>
                <a:hlinkClick r:id="rId4"/>
              </a:rPr>
              <a:t>bez-bubna.com</a:t>
            </a:r>
          </a:p>
          <a:p>
            <a:pPr indent="-228600" lvl="0" marL="457200" rtl="0">
              <a:spcBef>
                <a:spcPts val="0"/>
              </a:spcBef>
              <a:buClr>
                <a:srgbClr val="FFCD00"/>
              </a:buClr>
              <a:buFont typeface="Lora"/>
            </a:pPr>
            <a:r>
              <a:rPr lang="en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Консультации: </a:t>
            </a:r>
            <a:r>
              <a:rPr lang="en" u="sng">
                <a:solidFill>
                  <a:schemeClr val="hlink"/>
                </a:solidFill>
                <a:latin typeface="Lora"/>
                <a:ea typeface="Lora"/>
                <a:cs typeface="Lora"/>
                <a:sym typeface="Lora"/>
                <a:hlinkClick r:id="rId5"/>
              </a:rPr>
              <a:t>optimumprofit.ru</a:t>
            </a:r>
          </a:p>
        </p:txBody>
      </p:sp>
      <p:cxnSp>
        <p:nvCxnSpPr>
          <p:cNvPr id="510" name="Shape 510"/>
          <p:cNvCxnSpPr/>
          <p:nvPr/>
        </p:nvCxnSpPr>
        <p:spPr>
          <a:xfrm>
            <a:off x="6450" y="1428750"/>
            <a:ext cx="2397299" cy="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11" name="Shape 511"/>
          <p:cNvSpPr txBox="1"/>
          <p:nvPr>
            <p:ph idx="4294967295" type="ctrTitle"/>
          </p:nvPr>
        </p:nvSpPr>
        <p:spPr>
          <a:xfrm>
            <a:off x="2371625" y="816550"/>
            <a:ext cx="4908000" cy="1159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Спасибо за внимание!</a:t>
            </a:r>
          </a:p>
        </p:txBody>
      </p:sp>
      <p:cxnSp>
        <p:nvCxnSpPr>
          <p:cNvPr id="512" name="Shape 512"/>
          <p:cNvCxnSpPr/>
          <p:nvPr/>
        </p:nvCxnSpPr>
        <p:spPr>
          <a:xfrm>
            <a:off x="6951225" y="1422200"/>
            <a:ext cx="2192400" cy="6600"/>
          </a:xfrm>
          <a:prstGeom prst="straightConnector1">
            <a:avLst/>
          </a:prstGeom>
          <a:noFill/>
          <a:ln cap="flat" cmpd="sng" w="9525">
            <a:solidFill>
              <a:srgbClr val="CCCCCC"/>
            </a:solidFill>
            <a:prstDash val="solid"/>
            <a:round/>
            <a:headEnd len="lg" w="lg" type="none"/>
            <a:tailEnd len="lg" w="lg" type="none"/>
          </a:ln>
        </p:spPr>
      </p:cxnSp>
      <p:sp>
        <p:nvSpPr>
          <p:cNvPr id="513" name="Shape 513"/>
          <p:cNvSpPr/>
          <p:nvPr/>
        </p:nvSpPr>
        <p:spPr>
          <a:xfrm>
            <a:off x="831925" y="859175"/>
            <a:ext cx="1139100" cy="11391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grpSp>
        <p:nvGrpSpPr>
          <p:cNvPr id="514" name="Shape 514"/>
          <p:cNvGrpSpPr/>
          <p:nvPr/>
        </p:nvGrpSpPr>
        <p:grpSpPr>
          <a:xfrm>
            <a:off x="1148888" y="1190759"/>
            <a:ext cx="505722" cy="475767"/>
            <a:chOff x="5972700" y="2330200"/>
            <a:chExt cx="411625" cy="387275"/>
          </a:xfrm>
        </p:grpSpPr>
        <p:sp>
          <p:nvSpPr>
            <p:cNvPr id="515" name="Shape 515"/>
            <p:cNvSpPr/>
            <p:nvPr/>
          </p:nvSpPr>
          <p:spPr>
            <a:xfrm>
              <a:off x="5972700" y="2476950"/>
              <a:ext cx="98050" cy="219825"/>
            </a:xfrm>
            <a:custGeom>
              <a:pathLst>
                <a:path extrusionOk="0" fill="none" h="8793" w="3922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6" name="Shape 516"/>
            <p:cNvSpPr/>
            <p:nvPr/>
          </p:nvSpPr>
          <p:spPr>
            <a:xfrm>
              <a:off x="6078025" y="2330200"/>
              <a:ext cx="306300" cy="387275"/>
            </a:xfrm>
            <a:custGeom>
              <a:pathLst>
                <a:path extrusionOk="0" fill="none" h="15491" w="12252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type="title"/>
          </p:nvPr>
        </p:nvSpPr>
        <p:spPr>
          <a:xfrm>
            <a:off x="1381250" y="922675"/>
            <a:ext cx="4331400" cy="435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500"/>
              <a:t>А как же исследования?</a:t>
            </a:r>
          </a:p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168325" y="1496625"/>
            <a:ext cx="7750500" cy="311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</a:pPr>
            <a:r>
              <a:rPr lang="en"/>
              <a:t>Малая выборка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</a:pPr>
            <a:r>
              <a:rPr lang="en"/>
              <a:t>Сложно отсечь хостовые факторы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000000"/>
              </a:buClr>
            </a:pPr>
            <a:r>
              <a:rPr lang="en"/>
              <a:t>Дорого проводить длительные наблюдения</a:t>
            </a:r>
          </a:p>
          <a:p>
            <a:pPr indent="-228600" lvl="0" marL="457200" rtl="0">
              <a:spcBef>
                <a:spcPts val="0"/>
              </a:spcBef>
              <a:spcAft>
                <a:spcPts val="1000"/>
              </a:spcAft>
              <a:buClr>
                <a:srgbClr val="980000"/>
              </a:buClr>
            </a:pPr>
            <a:r>
              <a:rPr lang="en">
                <a:solidFill>
                  <a:srgbClr val="980000"/>
                </a:solidFill>
              </a:rPr>
              <a:t>Ориентация на позиции как основной критерий влияния фактора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 txBox="1"/>
          <p:nvPr/>
        </p:nvSpPr>
        <p:spPr>
          <a:xfrm>
            <a:off x="1381250" y="3929625"/>
            <a:ext cx="6809700" cy="67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600"/>
              </a:spcBef>
              <a:spcAft>
                <a:spcPts val="1000"/>
              </a:spcAft>
              <a:buClr>
                <a:schemeClr val="dk1"/>
              </a:buClr>
              <a:buSzPct val="36666"/>
              <a:buFont typeface="Arial"/>
              <a:buNone/>
            </a:pPr>
            <a:r>
              <a:rPr lang="en" sz="30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Нужен </a:t>
            </a:r>
            <a:r>
              <a:rPr lang="en" sz="3000">
                <a:solidFill>
                  <a:schemeClr val="dk1"/>
                </a:solidFill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другой подход</a:t>
            </a:r>
            <a:r>
              <a:rPr lang="en" sz="30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!</a:t>
            </a:r>
            <a:r>
              <a:rPr lang="en" sz="3000">
                <a:solidFill>
                  <a:schemeClr val="dk1"/>
                </a:solidFill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/>
        </p:nvSpPr>
        <p:spPr>
          <a:xfrm>
            <a:off x="894174" y="1010600"/>
            <a:ext cx="250169" cy="259760"/>
          </a:xfrm>
          <a:custGeom>
            <a:pathLst>
              <a:path extrusionOk="0" fill="none" h="16368" w="16367">
                <a:moveTo>
                  <a:pt x="16074" y="4385"/>
                </a:moveTo>
                <a:lnTo>
                  <a:pt x="11983" y="293"/>
                </a:lnTo>
                <a:lnTo>
                  <a:pt x="11983" y="293"/>
                </a:lnTo>
                <a:lnTo>
                  <a:pt x="11812" y="171"/>
                </a:lnTo>
                <a:lnTo>
                  <a:pt x="11642" y="74"/>
                </a:lnTo>
                <a:lnTo>
                  <a:pt x="11447" y="25"/>
                </a:lnTo>
                <a:lnTo>
                  <a:pt x="11252" y="1"/>
                </a:lnTo>
                <a:lnTo>
                  <a:pt x="5115" y="1"/>
                </a:lnTo>
                <a:lnTo>
                  <a:pt x="5115" y="1"/>
                </a:lnTo>
                <a:lnTo>
                  <a:pt x="4920" y="25"/>
                </a:lnTo>
                <a:lnTo>
                  <a:pt x="4725" y="74"/>
                </a:lnTo>
                <a:lnTo>
                  <a:pt x="4554" y="171"/>
                </a:lnTo>
                <a:lnTo>
                  <a:pt x="4384" y="293"/>
                </a:lnTo>
                <a:lnTo>
                  <a:pt x="292" y="4385"/>
                </a:lnTo>
                <a:lnTo>
                  <a:pt x="292" y="4385"/>
                </a:lnTo>
                <a:lnTo>
                  <a:pt x="171" y="4555"/>
                </a:lnTo>
                <a:lnTo>
                  <a:pt x="73" y="4726"/>
                </a:lnTo>
                <a:lnTo>
                  <a:pt x="24" y="4921"/>
                </a:lnTo>
                <a:lnTo>
                  <a:pt x="0" y="5115"/>
                </a:lnTo>
                <a:lnTo>
                  <a:pt x="0" y="11253"/>
                </a:lnTo>
                <a:lnTo>
                  <a:pt x="0" y="11253"/>
                </a:lnTo>
                <a:lnTo>
                  <a:pt x="24" y="11448"/>
                </a:lnTo>
                <a:lnTo>
                  <a:pt x="73" y="11642"/>
                </a:lnTo>
                <a:lnTo>
                  <a:pt x="171" y="11813"/>
                </a:lnTo>
                <a:lnTo>
                  <a:pt x="292" y="11983"/>
                </a:lnTo>
                <a:lnTo>
                  <a:pt x="4384" y="16075"/>
                </a:lnTo>
                <a:lnTo>
                  <a:pt x="4384" y="16075"/>
                </a:lnTo>
                <a:lnTo>
                  <a:pt x="4554" y="16197"/>
                </a:lnTo>
                <a:lnTo>
                  <a:pt x="4725" y="16294"/>
                </a:lnTo>
                <a:lnTo>
                  <a:pt x="4920" y="16343"/>
                </a:lnTo>
                <a:lnTo>
                  <a:pt x="5115" y="16367"/>
                </a:lnTo>
                <a:lnTo>
                  <a:pt x="11252" y="16367"/>
                </a:lnTo>
                <a:lnTo>
                  <a:pt x="11252" y="16367"/>
                </a:lnTo>
                <a:lnTo>
                  <a:pt x="11447" y="16343"/>
                </a:lnTo>
                <a:lnTo>
                  <a:pt x="11642" y="16294"/>
                </a:lnTo>
                <a:lnTo>
                  <a:pt x="11812" y="16197"/>
                </a:lnTo>
                <a:lnTo>
                  <a:pt x="11983" y="16075"/>
                </a:lnTo>
                <a:lnTo>
                  <a:pt x="16074" y="11983"/>
                </a:lnTo>
                <a:lnTo>
                  <a:pt x="16074" y="11983"/>
                </a:lnTo>
                <a:lnTo>
                  <a:pt x="16196" y="11813"/>
                </a:lnTo>
                <a:lnTo>
                  <a:pt x="16294" y="11642"/>
                </a:lnTo>
                <a:lnTo>
                  <a:pt x="16342" y="11448"/>
                </a:lnTo>
                <a:lnTo>
                  <a:pt x="16367" y="11253"/>
                </a:lnTo>
                <a:lnTo>
                  <a:pt x="16367" y="5115"/>
                </a:lnTo>
                <a:lnTo>
                  <a:pt x="16367" y="5115"/>
                </a:lnTo>
                <a:lnTo>
                  <a:pt x="16342" y="4921"/>
                </a:lnTo>
                <a:lnTo>
                  <a:pt x="16294" y="4726"/>
                </a:lnTo>
                <a:lnTo>
                  <a:pt x="16196" y="4555"/>
                </a:lnTo>
                <a:lnTo>
                  <a:pt x="16074" y="4385"/>
                </a:lnTo>
                <a:lnTo>
                  <a:pt x="16074" y="4385"/>
                </a:lnTo>
                <a:close/>
                <a:moveTo>
                  <a:pt x="9864" y="8452"/>
                </a:moveTo>
                <a:lnTo>
                  <a:pt x="11203" y="9792"/>
                </a:lnTo>
                <a:lnTo>
                  <a:pt x="11203" y="9792"/>
                </a:lnTo>
                <a:lnTo>
                  <a:pt x="11252" y="9840"/>
                </a:lnTo>
                <a:lnTo>
                  <a:pt x="11276" y="9913"/>
                </a:lnTo>
                <a:lnTo>
                  <a:pt x="11301" y="10059"/>
                </a:lnTo>
                <a:lnTo>
                  <a:pt x="11276" y="10206"/>
                </a:lnTo>
                <a:lnTo>
                  <a:pt x="11252" y="10279"/>
                </a:lnTo>
                <a:lnTo>
                  <a:pt x="11203" y="10327"/>
                </a:lnTo>
                <a:lnTo>
                  <a:pt x="10327" y="11204"/>
                </a:lnTo>
                <a:lnTo>
                  <a:pt x="10327" y="11204"/>
                </a:lnTo>
                <a:lnTo>
                  <a:pt x="10278" y="11253"/>
                </a:lnTo>
                <a:lnTo>
                  <a:pt x="10205" y="11277"/>
                </a:lnTo>
                <a:lnTo>
                  <a:pt x="10059" y="11302"/>
                </a:lnTo>
                <a:lnTo>
                  <a:pt x="9913" y="11277"/>
                </a:lnTo>
                <a:lnTo>
                  <a:pt x="9840" y="11253"/>
                </a:lnTo>
                <a:lnTo>
                  <a:pt x="9791" y="11204"/>
                </a:lnTo>
                <a:lnTo>
                  <a:pt x="8451" y="9865"/>
                </a:lnTo>
                <a:lnTo>
                  <a:pt x="8451" y="9865"/>
                </a:lnTo>
                <a:lnTo>
                  <a:pt x="8403" y="9816"/>
                </a:lnTo>
                <a:lnTo>
                  <a:pt x="8330" y="9792"/>
                </a:lnTo>
                <a:lnTo>
                  <a:pt x="8183" y="9767"/>
                </a:lnTo>
                <a:lnTo>
                  <a:pt x="8037" y="9792"/>
                </a:lnTo>
                <a:lnTo>
                  <a:pt x="7964" y="9816"/>
                </a:lnTo>
                <a:lnTo>
                  <a:pt x="7915" y="9865"/>
                </a:lnTo>
                <a:lnTo>
                  <a:pt x="6576" y="11204"/>
                </a:lnTo>
                <a:lnTo>
                  <a:pt x="6576" y="11204"/>
                </a:lnTo>
                <a:lnTo>
                  <a:pt x="6527" y="11253"/>
                </a:lnTo>
                <a:lnTo>
                  <a:pt x="6454" y="11277"/>
                </a:lnTo>
                <a:lnTo>
                  <a:pt x="6308" y="11302"/>
                </a:lnTo>
                <a:lnTo>
                  <a:pt x="6162" y="11277"/>
                </a:lnTo>
                <a:lnTo>
                  <a:pt x="6089" y="11253"/>
                </a:lnTo>
                <a:lnTo>
                  <a:pt x="6040" y="11204"/>
                </a:lnTo>
                <a:lnTo>
                  <a:pt x="5163" y="10327"/>
                </a:lnTo>
                <a:lnTo>
                  <a:pt x="5163" y="10327"/>
                </a:lnTo>
                <a:lnTo>
                  <a:pt x="5115" y="10279"/>
                </a:lnTo>
                <a:lnTo>
                  <a:pt x="5090" y="10206"/>
                </a:lnTo>
                <a:lnTo>
                  <a:pt x="5066" y="10059"/>
                </a:lnTo>
                <a:lnTo>
                  <a:pt x="5090" y="9913"/>
                </a:lnTo>
                <a:lnTo>
                  <a:pt x="5115" y="9840"/>
                </a:lnTo>
                <a:lnTo>
                  <a:pt x="5163" y="9792"/>
                </a:lnTo>
                <a:lnTo>
                  <a:pt x="6503" y="8452"/>
                </a:lnTo>
                <a:lnTo>
                  <a:pt x="6503" y="8452"/>
                </a:lnTo>
                <a:lnTo>
                  <a:pt x="6552" y="8403"/>
                </a:lnTo>
                <a:lnTo>
                  <a:pt x="6576" y="8330"/>
                </a:lnTo>
                <a:lnTo>
                  <a:pt x="6600" y="8184"/>
                </a:lnTo>
                <a:lnTo>
                  <a:pt x="6576" y="8038"/>
                </a:lnTo>
                <a:lnTo>
                  <a:pt x="6552" y="7965"/>
                </a:lnTo>
                <a:lnTo>
                  <a:pt x="6503" y="7916"/>
                </a:lnTo>
                <a:lnTo>
                  <a:pt x="5163" y="6577"/>
                </a:lnTo>
                <a:lnTo>
                  <a:pt x="5163" y="6577"/>
                </a:lnTo>
                <a:lnTo>
                  <a:pt x="5115" y="6528"/>
                </a:lnTo>
                <a:lnTo>
                  <a:pt x="5090" y="6455"/>
                </a:lnTo>
                <a:lnTo>
                  <a:pt x="5066" y="6309"/>
                </a:lnTo>
                <a:lnTo>
                  <a:pt x="5090" y="6163"/>
                </a:lnTo>
                <a:lnTo>
                  <a:pt x="5115" y="6090"/>
                </a:lnTo>
                <a:lnTo>
                  <a:pt x="5163" y="6041"/>
                </a:lnTo>
                <a:lnTo>
                  <a:pt x="6040" y="5164"/>
                </a:lnTo>
                <a:lnTo>
                  <a:pt x="6040" y="5164"/>
                </a:lnTo>
                <a:lnTo>
                  <a:pt x="6089" y="5115"/>
                </a:lnTo>
                <a:lnTo>
                  <a:pt x="6162" y="5091"/>
                </a:lnTo>
                <a:lnTo>
                  <a:pt x="6308" y="5067"/>
                </a:lnTo>
                <a:lnTo>
                  <a:pt x="6454" y="5091"/>
                </a:lnTo>
                <a:lnTo>
                  <a:pt x="6527" y="5115"/>
                </a:lnTo>
                <a:lnTo>
                  <a:pt x="6576" y="5164"/>
                </a:lnTo>
                <a:lnTo>
                  <a:pt x="7915" y="6504"/>
                </a:lnTo>
                <a:lnTo>
                  <a:pt x="7915" y="6504"/>
                </a:lnTo>
                <a:lnTo>
                  <a:pt x="7964" y="6552"/>
                </a:lnTo>
                <a:lnTo>
                  <a:pt x="8037" y="6577"/>
                </a:lnTo>
                <a:lnTo>
                  <a:pt x="8183" y="6601"/>
                </a:lnTo>
                <a:lnTo>
                  <a:pt x="8330" y="6577"/>
                </a:lnTo>
                <a:lnTo>
                  <a:pt x="8403" y="6552"/>
                </a:lnTo>
                <a:lnTo>
                  <a:pt x="8451" y="6504"/>
                </a:lnTo>
                <a:lnTo>
                  <a:pt x="9791" y="5164"/>
                </a:lnTo>
                <a:lnTo>
                  <a:pt x="9791" y="5164"/>
                </a:lnTo>
                <a:lnTo>
                  <a:pt x="9840" y="5115"/>
                </a:lnTo>
                <a:lnTo>
                  <a:pt x="9913" y="5091"/>
                </a:lnTo>
                <a:lnTo>
                  <a:pt x="10059" y="5067"/>
                </a:lnTo>
                <a:lnTo>
                  <a:pt x="10205" y="5091"/>
                </a:lnTo>
                <a:lnTo>
                  <a:pt x="10278" y="5115"/>
                </a:lnTo>
                <a:lnTo>
                  <a:pt x="10327" y="5164"/>
                </a:lnTo>
                <a:lnTo>
                  <a:pt x="11203" y="6041"/>
                </a:lnTo>
                <a:lnTo>
                  <a:pt x="11203" y="6041"/>
                </a:lnTo>
                <a:lnTo>
                  <a:pt x="11252" y="6090"/>
                </a:lnTo>
                <a:lnTo>
                  <a:pt x="11276" y="6163"/>
                </a:lnTo>
                <a:lnTo>
                  <a:pt x="11301" y="6309"/>
                </a:lnTo>
                <a:lnTo>
                  <a:pt x="11276" y="6455"/>
                </a:lnTo>
                <a:lnTo>
                  <a:pt x="11252" y="6528"/>
                </a:lnTo>
                <a:lnTo>
                  <a:pt x="11203" y="6577"/>
                </a:lnTo>
                <a:lnTo>
                  <a:pt x="9864" y="7916"/>
                </a:lnTo>
                <a:lnTo>
                  <a:pt x="9864" y="7916"/>
                </a:lnTo>
                <a:lnTo>
                  <a:pt x="9815" y="7965"/>
                </a:lnTo>
                <a:lnTo>
                  <a:pt x="9791" y="8038"/>
                </a:lnTo>
                <a:lnTo>
                  <a:pt x="9766" y="8184"/>
                </a:lnTo>
                <a:lnTo>
                  <a:pt x="9791" y="8330"/>
                </a:lnTo>
                <a:lnTo>
                  <a:pt x="9815" y="8403"/>
                </a:lnTo>
                <a:lnTo>
                  <a:pt x="9864" y="8452"/>
                </a:lnTo>
                <a:lnTo>
                  <a:pt x="9864" y="8452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type="ctrTitle"/>
          </p:nvPr>
        </p:nvSpPr>
        <p:spPr>
          <a:xfrm>
            <a:off x="2022225" y="1693523"/>
            <a:ext cx="3787800" cy="1159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Объект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1133975" y="2291150"/>
            <a:ext cx="543900" cy="56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2400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idx="4294967295" type="subTitle"/>
          </p:nvPr>
        </p:nvSpPr>
        <p:spPr>
          <a:xfrm>
            <a:off x="685800" y="954108"/>
            <a:ext cx="7772400" cy="46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Сайтов с публичной Метрикой</a:t>
            </a:r>
          </a:p>
        </p:txBody>
      </p:sp>
      <p:sp>
        <p:nvSpPr>
          <p:cNvPr id="124" name="Shape 124"/>
          <p:cNvSpPr txBox="1"/>
          <p:nvPr>
            <p:ph idx="4294967295" type="ctrTitle"/>
          </p:nvPr>
        </p:nvSpPr>
        <p:spPr>
          <a:xfrm>
            <a:off x="685800" y="2972099"/>
            <a:ext cx="7772400" cy="894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>
                <a:highlight>
                  <a:srgbClr val="FFCD00"/>
                </a:highlight>
              </a:rPr>
              <a:t>100 000 000 </a:t>
            </a:r>
          </a:p>
        </p:txBody>
      </p:sp>
      <p:sp>
        <p:nvSpPr>
          <p:cNvPr id="125" name="Shape 125"/>
          <p:cNvSpPr txBox="1"/>
          <p:nvPr>
            <p:ph idx="4294967295" type="subTitle"/>
          </p:nvPr>
        </p:nvSpPr>
        <p:spPr>
          <a:xfrm>
            <a:off x="685800" y="3583008"/>
            <a:ext cx="7772400" cy="46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Визитов в неделю</a:t>
            </a:r>
          </a:p>
        </p:txBody>
      </p:sp>
      <p:sp>
        <p:nvSpPr>
          <p:cNvPr id="126" name="Shape 126"/>
          <p:cNvSpPr txBox="1"/>
          <p:nvPr>
            <p:ph idx="4294967295" type="ctrTitle"/>
          </p:nvPr>
        </p:nvSpPr>
        <p:spPr>
          <a:xfrm>
            <a:off x="685800" y="1657649"/>
            <a:ext cx="7772400" cy="8948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/>
              <a:t>46 116</a:t>
            </a:r>
            <a:r>
              <a:rPr lang="en" sz="4800"/>
              <a:t> </a:t>
            </a:r>
          </a:p>
        </p:txBody>
      </p:sp>
      <p:sp>
        <p:nvSpPr>
          <p:cNvPr id="127" name="Shape 127"/>
          <p:cNvSpPr txBox="1"/>
          <p:nvPr>
            <p:ph idx="4294967295" type="subTitle"/>
          </p:nvPr>
        </p:nvSpPr>
        <p:spPr>
          <a:xfrm>
            <a:off x="685800" y="2268558"/>
            <a:ext cx="7772400" cy="46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/>
              <a:t>С заметным поисковым трафиком </a:t>
            </a:r>
          </a:p>
        </p:txBody>
      </p:sp>
      <p:grpSp>
        <p:nvGrpSpPr>
          <p:cNvPr id="128" name="Shape 128"/>
          <p:cNvGrpSpPr/>
          <p:nvPr/>
        </p:nvGrpSpPr>
        <p:grpSpPr>
          <a:xfrm>
            <a:off x="4433047" y="4413424"/>
            <a:ext cx="277858" cy="201655"/>
            <a:chOff x="3932350" y="3714775"/>
            <a:chExt cx="439650" cy="319075"/>
          </a:xfrm>
        </p:grpSpPr>
        <p:sp>
          <p:nvSpPr>
            <p:cNvPr id="129" name="Shape 129"/>
            <p:cNvSpPr/>
            <p:nvPr/>
          </p:nvSpPr>
          <p:spPr>
            <a:xfrm>
              <a:off x="3932350" y="3714775"/>
              <a:ext cx="439650" cy="319075"/>
            </a:xfrm>
            <a:custGeom>
              <a:pathLst>
                <a:path extrusionOk="0" fill="none" h="12763" w="17586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3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>
              <a:off x="3970100" y="3862750"/>
              <a:ext cx="77350" cy="132750"/>
            </a:xfrm>
            <a:custGeom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1" name="Shape 131"/>
            <p:cNvSpPr/>
            <p:nvPr/>
          </p:nvSpPr>
          <p:spPr>
            <a:xfrm>
              <a:off x="4278800" y="3862750"/>
              <a:ext cx="77350" cy="132750"/>
            </a:xfrm>
            <a:custGeom>
              <a:pathLst>
                <a:path extrusionOk="0" fill="none" h="5310" w="3094">
                  <a:moveTo>
                    <a:pt x="3094" y="530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0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5309"/>
                  </a:lnTo>
                  <a:lnTo>
                    <a:pt x="3094" y="5309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2" name="Shape 132"/>
            <p:cNvSpPr/>
            <p:nvPr/>
          </p:nvSpPr>
          <p:spPr>
            <a:xfrm>
              <a:off x="4073000" y="3716600"/>
              <a:ext cx="77350" cy="278900"/>
            </a:xfrm>
            <a:custGeom>
              <a:pathLst>
                <a:path extrusionOk="0" fill="none" h="11156" w="3094">
                  <a:moveTo>
                    <a:pt x="3094" y="11155"/>
                  </a:moveTo>
                  <a:lnTo>
                    <a:pt x="3094" y="488"/>
                  </a:lnTo>
                  <a:lnTo>
                    <a:pt x="3094" y="488"/>
                  </a:lnTo>
                  <a:lnTo>
                    <a:pt x="3094" y="391"/>
                  </a:lnTo>
                  <a:lnTo>
                    <a:pt x="3070" y="293"/>
                  </a:lnTo>
                  <a:lnTo>
                    <a:pt x="3021" y="220"/>
                  </a:lnTo>
                  <a:lnTo>
                    <a:pt x="2948" y="147"/>
                  </a:lnTo>
                  <a:lnTo>
                    <a:pt x="2899" y="98"/>
                  </a:lnTo>
                  <a:lnTo>
                    <a:pt x="2802" y="50"/>
                  </a:lnTo>
                  <a:lnTo>
                    <a:pt x="2704" y="25"/>
                  </a:lnTo>
                  <a:lnTo>
                    <a:pt x="2607" y="1"/>
                  </a:lnTo>
                  <a:lnTo>
                    <a:pt x="488" y="1"/>
                  </a:lnTo>
                  <a:lnTo>
                    <a:pt x="488" y="1"/>
                  </a:lnTo>
                  <a:lnTo>
                    <a:pt x="391" y="25"/>
                  </a:lnTo>
                  <a:lnTo>
                    <a:pt x="293" y="50"/>
                  </a:lnTo>
                  <a:lnTo>
                    <a:pt x="220" y="98"/>
                  </a:lnTo>
                  <a:lnTo>
                    <a:pt x="147" y="147"/>
                  </a:lnTo>
                  <a:lnTo>
                    <a:pt x="74" y="220"/>
                  </a:lnTo>
                  <a:lnTo>
                    <a:pt x="50" y="293"/>
                  </a:lnTo>
                  <a:lnTo>
                    <a:pt x="1" y="391"/>
                  </a:lnTo>
                  <a:lnTo>
                    <a:pt x="1" y="488"/>
                  </a:lnTo>
                  <a:lnTo>
                    <a:pt x="1" y="11155"/>
                  </a:lnTo>
                  <a:lnTo>
                    <a:pt x="3094" y="11155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3" name="Shape 133"/>
            <p:cNvSpPr/>
            <p:nvPr/>
          </p:nvSpPr>
          <p:spPr>
            <a:xfrm>
              <a:off x="4175900" y="3787250"/>
              <a:ext cx="77350" cy="208250"/>
            </a:xfrm>
            <a:custGeom>
              <a:pathLst>
                <a:path extrusionOk="0" fill="none" h="8330" w="3094">
                  <a:moveTo>
                    <a:pt x="3094" y="8329"/>
                  </a:moveTo>
                  <a:lnTo>
                    <a:pt x="3094" y="487"/>
                  </a:lnTo>
                  <a:lnTo>
                    <a:pt x="3094" y="487"/>
                  </a:lnTo>
                  <a:lnTo>
                    <a:pt x="3094" y="390"/>
                  </a:lnTo>
                  <a:lnTo>
                    <a:pt x="3070" y="292"/>
                  </a:lnTo>
                  <a:lnTo>
                    <a:pt x="3021" y="219"/>
                  </a:lnTo>
                  <a:lnTo>
                    <a:pt x="2948" y="146"/>
                  </a:lnTo>
                  <a:lnTo>
                    <a:pt x="2899" y="97"/>
                  </a:lnTo>
                  <a:lnTo>
                    <a:pt x="2802" y="49"/>
                  </a:lnTo>
                  <a:lnTo>
                    <a:pt x="2704" y="24"/>
                  </a:lnTo>
                  <a:lnTo>
                    <a:pt x="2607" y="0"/>
                  </a:lnTo>
                  <a:lnTo>
                    <a:pt x="488" y="0"/>
                  </a:lnTo>
                  <a:lnTo>
                    <a:pt x="488" y="0"/>
                  </a:lnTo>
                  <a:lnTo>
                    <a:pt x="391" y="24"/>
                  </a:lnTo>
                  <a:lnTo>
                    <a:pt x="293" y="49"/>
                  </a:lnTo>
                  <a:lnTo>
                    <a:pt x="220" y="97"/>
                  </a:lnTo>
                  <a:lnTo>
                    <a:pt x="147" y="146"/>
                  </a:lnTo>
                  <a:lnTo>
                    <a:pt x="74" y="219"/>
                  </a:lnTo>
                  <a:lnTo>
                    <a:pt x="50" y="292"/>
                  </a:lnTo>
                  <a:lnTo>
                    <a:pt x="1" y="390"/>
                  </a:lnTo>
                  <a:lnTo>
                    <a:pt x="1" y="487"/>
                  </a:lnTo>
                  <a:lnTo>
                    <a:pt x="1" y="8329"/>
                  </a:lnTo>
                  <a:lnTo>
                    <a:pt x="3094" y="8329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4" name="Shape 134"/>
          <p:cNvSpPr txBox="1"/>
          <p:nvPr>
            <p:ph idx="4294967295" type="ctrTitle"/>
          </p:nvPr>
        </p:nvSpPr>
        <p:spPr>
          <a:xfrm>
            <a:off x="685800" y="192099"/>
            <a:ext cx="7772400" cy="8949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4800">
                <a:solidFill>
                  <a:schemeClr val="dk1"/>
                </a:solidFill>
              </a:rPr>
              <a:t>162 377</a:t>
            </a:r>
            <a:r>
              <a:rPr lang="en" sz="48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idx="4294967295" type="body"/>
          </p:nvPr>
        </p:nvSpPr>
        <p:spPr>
          <a:xfrm>
            <a:off x="1390650" y="1199100"/>
            <a:ext cx="6362700" cy="2582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rPr>
              <a:t>Доступна динамика трафика из разных источников, история title, количество посадочных страниц по времени, отказы и глубина просмотра, смена зеркал...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latin typeface="Lora"/>
                <a:ea typeface="Lora"/>
                <a:cs typeface="Lora"/>
                <a:sym typeface="Lora"/>
              </a:rPr>
              <a:t>Даже без дополнительных данных можно узнать </a:t>
            </a:r>
            <a:r>
              <a:rPr lang="en">
                <a:highlight>
                  <a:srgbClr val="FFCD00"/>
                </a:highlight>
                <a:latin typeface="Lora"/>
                <a:ea typeface="Lora"/>
                <a:cs typeface="Lora"/>
                <a:sym typeface="Lora"/>
              </a:rPr>
              <a:t>много интересного.</a:t>
            </a:r>
          </a:p>
        </p:txBody>
      </p:sp>
      <p:grpSp>
        <p:nvGrpSpPr>
          <p:cNvPr id="140" name="Shape 140"/>
          <p:cNvGrpSpPr/>
          <p:nvPr/>
        </p:nvGrpSpPr>
        <p:grpSpPr>
          <a:xfrm>
            <a:off x="4387240" y="4373987"/>
            <a:ext cx="369504" cy="268182"/>
            <a:chOff x="4604550" y="3714775"/>
            <a:chExt cx="439625" cy="319075"/>
          </a:xfrm>
        </p:grpSpPr>
        <p:sp>
          <p:nvSpPr>
            <p:cNvPr id="141" name="Shape 141"/>
            <p:cNvSpPr/>
            <p:nvPr/>
          </p:nvSpPr>
          <p:spPr>
            <a:xfrm>
              <a:off x="4604550" y="3714775"/>
              <a:ext cx="439625" cy="319075"/>
            </a:xfrm>
            <a:custGeom>
              <a:pathLst>
                <a:path extrusionOk="0" fill="none" h="12763" w="17585">
                  <a:moveTo>
                    <a:pt x="1" y="1"/>
                  </a:moveTo>
                  <a:lnTo>
                    <a:pt x="1" y="12276"/>
                  </a:lnTo>
                  <a:lnTo>
                    <a:pt x="1" y="12276"/>
                  </a:lnTo>
                  <a:lnTo>
                    <a:pt x="1" y="12373"/>
                  </a:lnTo>
                  <a:lnTo>
                    <a:pt x="25" y="12471"/>
                  </a:lnTo>
                  <a:lnTo>
                    <a:pt x="74" y="12544"/>
                  </a:lnTo>
                  <a:lnTo>
                    <a:pt x="122" y="12617"/>
                  </a:lnTo>
                  <a:lnTo>
                    <a:pt x="196" y="12690"/>
                  </a:lnTo>
                  <a:lnTo>
                    <a:pt x="293" y="12714"/>
                  </a:lnTo>
                  <a:lnTo>
                    <a:pt x="366" y="12763"/>
                  </a:lnTo>
                  <a:lnTo>
                    <a:pt x="488" y="12763"/>
                  </a:lnTo>
                  <a:lnTo>
                    <a:pt x="17585" y="1276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2" name="Shape 142"/>
            <p:cNvSpPr/>
            <p:nvPr/>
          </p:nvSpPr>
          <p:spPr>
            <a:xfrm>
              <a:off x="4647175" y="3761675"/>
              <a:ext cx="354400" cy="213725"/>
            </a:xfrm>
            <a:custGeom>
              <a:pathLst>
                <a:path extrusionOk="0" fill="none" h="8549" w="14176">
                  <a:moveTo>
                    <a:pt x="1" y="8549"/>
                  </a:moveTo>
                  <a:lnTo>
                    <a:pt x="3654" y="4408"/>
                  </a:lnTo>
                  <a:lnTo>
                    <a:pt x="5821" y="5699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85" y="1924"/>
                  </a:lnTo>
                  <a:lnTo>
                    <a:pt x="9061" y="1924"/>
                  </a:lnTo>
                  <a:lnTo>
                    <a:pt x="9085" y="1924"/>
                  </a:lnTo>
                  <a:lnTo>
                    <a:pt x="10571" y="3337"/>
                  </a:lnTo>
                  <a:lnTo>
                    <a:pt x="14175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>
            <p:ph idx="4294967295" type="title"/>
          </p:nvPr>
        </p:nvSpPr>
        <p:spPr>
          <a:xfrm>
            <a:off x="1430850" y="399925"/>
            <a:ext cx="6282300" cy="504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1800">
                <a:highlight>
                  <a:srgbClr val="FFCD00"/>
                </a:highlight>
              </a:rPr>
              <a:t>Поисковый трафик по неделям</a:t>
            </a:r>
            <a:br>
              <a:rPr lang="en" sz="1800">
                <a:highlight>
                  <a:srgbClr val="FFCD00"/>
                </a:highlight>
              </a:rPr>
            </a:br>
            <a:r>
              <a:rPr lang="en" sz="1800">
                <a:highlight>
                  <a:srgbClr val="FFCD00"/>
                </a:highlight>
              </a:rPr>
              <a:t>(2016 год)</a:t>
            </a:r>
          </a:p>
        </p:txBody>
      </p:sp>
      <p:grpSp>
        <p:nvGrpSpPr>
          <p:cNvPr id="148" name="Shape 148"/>
          <p:cNvGrpSpPr/>
          <p:nvPr/>
        </p:nvGrpSpPr>
        <p:grpSpPr>
          <a:xfrm>
            <a:off x="4403104" y="4340497"/>
            <a:ext cx="337796" cy="319873"/>
            <a:chOff x="5973900" y="318475"/>
            <a:chExt cx="401900" cy="380575"/>
          </a:xfrm>
        </p:grpSpPr>
        <p:sp>
          <p:nvSpPr>
            <p:cNvPr id="149" name="Shape 149"/>
            <p:cNvSpPr/>
            <p:nvPr/>
          </p:nvSpPr>
          <p:spPr>
            <a:xfrm>
              <a:off x="5973900" y="337975"/>
              <a:ext cx="401900" cy="67000"/>
            </a:xfrm>
            <a:custGeom>
              <a:pathLst>
                <a:path extrusionOk="0" fill="none" h="2680" w="16076">
                  <a:moveTo>
                    <a:pt x="16075" y="2679"/>
                  </a:moveTo>
                  <a:lnTo>
                    <a:pt x="16075" y="0"/>
                  </a:lnTo>
                  <a:lnTo>
                    <a:pt x="1" y="0"/>
                  </a:lnTo>
                  <a:lnTo>
                    <a:pt x="1" y="2679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0" name="Shape 150"/>
            <p:cNvSpPr/>
            <p:nvPr/>
          </p:nvSpPr>
          <p:spPr>
            <a:xfrm>
              <a:off x="6024450" y="348325"/>
              <a:ext cx="45075" cy="45075"/>
            </a:xfrm>
            <a:custGeom>
              <a:pathLst>
                <a:path extrusionOk="0" fill="none" h="1803" w="1803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3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3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2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2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1" name="Shape 151"/>
            <p:cNvSpPr/>
            <p:nvPr/>
          </p:nvSpPr>
          <p:spPr>
            <a:xfrm>
              <a:off x="6280175" y="348325"/>
              <a:ext cx="45075" cy="45075"/>
            </a:xfrm>
            <a:custGeom>
              <a:pathLst>
                <a:path extrusionOk="0" fill="none" h="1803" w="1803">
                  <a:moveTo>
                    <a:pt x="902" y="1803"/>
                  </a:moveTo>
                  <a:lnTo>
                    <a:pt x="902" y="1803"/>
                  </a:lnTo>
                  <a:lnTo>
                    <a:pt x="731" y="1778"/>
                  </a:lnTo>
                  <a:lnTo>
                    <a:pt x="561" y="1729"/>
                  </a:lnTo>
                  <a:lnTo>
                    <a:pt x="390" y="1632"/>
                  </a:lnTo>
                  <a:lnTo>
                    <a:pt x="268" y="1535"/>
                  </a:lnTo>
                  <a:lnTo>
                    <a:pt x="147" y="1388"/>
                  </a:lnTo>
                  <a:lnTo>
                    <a:pt x="74" y="1242"/>
                  </a:lnTo>
                  <a:lnTo>
                    <a:pt x="25" y="1072"/>
                  </a:lnTo>
                  <a:lnTo>
                    <a:pt x="0" y="901"/>
                  </a:lnTo>
                  <a:lnTo>
                    <a:pt x="0" y="901"/>
                  </a:lnTo>
                  <a:lnTo>
                    <a:pt x="25" y="707"/>
                  </a:lnTo>
                  <a:lnTo>
                    <a:pt x="74" y="536"/>
                  </a:lnTo>
                  <a:lnTo>
                    <a:pt x="147" y="390"/>
                  </a:lnTo>
                  <a:lnTo>
                    <a:pt x="268" y="244"/>
                  </a:lnTo>
                  <a:lnTo>
                    <a:pt x="390" y="146"/>
                  </a:lnTo>
                  <a:lnTo>
                    <a:pt x="561" y="49"/>
                  </a:lnTo>
                  <a:lnTo>
                    <a:pt x="731" y="0"/>
                  </a:lnTo>
                  <a:lnTo>
                    <a:pt x="902" y="0"/>
                  </a:lnTo>
                  <a:lnTo>
                    <a:pt x="902" y="0"/>
                  </a:lnTo>
                  <a:lnTo>
                    <a:pt x="1072" y="0"/>
                  </a:lnTo>
                  <a:lnTo>
                    <a:pt x="1243" y="49"/>
                  </a:lnTo>
                  <a:lnTo>
                    <a:pt x="1413" y="146"/>
                  </a:lnTo>
                  <a:lnTo>
                    <a:pt x="1535" y="244"/>
                  </a:lnTo>
                  <a:lnTo>
                    <a:pt x="1657" y="390"/>
                  </a:lnTo>
                  <a:lnTo>
                    <a:pt x="1730" y="536"/>
                  </a:lnTo>
                  <a:lnTo>
                    <a:pt x="1778" y="707"/>
                  </a:lnTo>
                  <a:lnTo>
                    <a:pt x="1803" y="901"/>
                  </a:lnTo>
                  <a:lnTo>
                    <a:pt x="1803" y="901"/>
                  </a:lnTo>
                  <a:lnTo>
                    <a:pt x="1778" y="1072"/>
                  </a:lnTo>
                  <a:lnTo>
                    <a:pt x="1730" y="1242"/>
                  </a:lnTo>
                  <a:lnTo>
                    <a:pt x="1657" y="1388"/>
                  </a:lnTo>
                  <a:lnTo>
                    <a:pt x="1535" y="1535"/>
                  </a:lnTo>
                  <a:lnTo>
                    <a:pt x="1413" y="1632"/>
                  </a:lnTo>
                  <a:lnTo>
                    <a:pt x="1243" y="1729"/>
                  </a:lnTo>
                  <a:lnTo>
                    <a:pt x="1072" y="1778"/>
                  </a:lnTo>
                  <a:lnTo>
                    <a:pt x="902" y="1803"/>
                  </a:lnTo>
                  <a:lnTo>
                    <a:pt x="902" y="1803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2" name="Shape 152"/>
            <p:cNvSpPr/>
            <p:nvPr/>
          </p:nvSpPr>
          <p:spPr>
            <a:xfrm>
              <a:off x="5973900" y="667375"/>
              <a:ext cx="401900" cy="31675"/>
            </a:xfrm>
            <a:custGeom>
              <a:pathLst>
                <a:path extrusionOk="0" fill="none" h="1267" w="16076">
                  <a:moveTo>
                    <a:pt x="1" y="0"/>
                  </a:moveTo>
                  <a:lnTo>
                    <a:pt x="1" y="487"/>
                  </a:lnTo>
                  <a:lnTo>
                    <a:pt x="1" y="487"/>
                  </a:lnTo>
                  <a:lnTo>
                    <a:pt x="25" y="658"/>
                  </a:lnTo>
                  <a:lnTo>
                    <a:pt x="74" y="804"/>
                  </a:lnTo>
                  <a:lnTo>
                    <a:pt x="147" y="926"/>
                  </a:lnTo>
                  <a:lnTo>
                    <a:pt x="220" y="1048"/>
                  </a:lnTo>
                  <a:lnTo>
                    <a:pt x="342" y="1145"/>
                  </a:lnTo>
                  <a:lnTo>
                    <a:pt x="488" y="1218"/>
                  </a:lnTo>
                  <a:lnTo>
                    <a:pt x="634" y="1267"/>
                  </a:lnTo>
                  <a:lnTo>
                    <a:pt x="780" y="1267"/>
                  </a:lnTo>
                  <a:lnTo>
                    <a:pt x="15296" y="1267"/>
                  </a:lnTo>
                  <a:lnTo>
                    <a:pt x="15296" y="1267"/>
                  </a:lnTo>
                  <a:lnTo>
                    <a:pt x="15442" y="1267"/>
                  </a:lnTo>
                  <a:lnTo>
                    <a:pt x="15588" y="1218"/>
                  </a:lnTo>
                  <a:lnTo>
                    <a:pt x="15734" y="1145"/>
                  </a:lnTo>
                  <a:lnTo>
                    <a:pt x="15856" y="1048"/>
                  </a:lnTo>
                  <a:lnTo>
                    <a:pt x="15929" y="926"/>
                  </a:lnTo>
                  <a:lnTo>
                    <a:pt x="16002" y="804"/>
                  </a:lnTo>
                  <a:lnTo>
                    <a:pt x="16051" y="658"/>
                  </a:lnTo>
                  <a:lnTo>
                    <a:pt x="16075" y="487"/>
                  </a:lnTo>
                  <a:lnTo>
                    <a:pt x="16075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3" name="Shape 153"/>
            <p:cNvSpPr/>
            <p:nvPr/>
          </p:nvSpPr>
          <p:spPr>
            <a:xfrm>
              <a:off x="6302700" y="318475"/>
              <a:ext cx="28650" cy="63350"/>
            </a:xfrm>
            <a:custGeom>
              <a:pathLst>
                <a:path extrusionOk="0" fill="none" h="2534" w="1146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3" y="1"/>
                  </a:lnTo>
                  <a:lnTo>
                    <a:pt x="683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4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4" name="Shape 154"/>
            <p:cNvSpPr/>
            <p:nvPr/>
          </p:nvSpPr>
          <p:spPr>
            <a:xfrm>
              <a:off x="6046975" y="318475"/>
              <a:ext cx="28650" cy="63350"/>
            </a:xfrm>
            <a:custGeom>
              <a:pathLst>
                <a:path extrusionOk="0" fill="none" h="2534" w="1146">
                  <a:moveTo>
                    <a:pt x="634" y="2534"/>
                  </a:moveTo>
                  <a:lnTo>
                    <a:pt x="488" y="2534"/>
                  </a:lnTo>
                  <a:lnTo>
                    <a:pt x="488" y="2534"/>
                  </a:lnTo>
                  <a:lnTo>
                    <a:pt x="390" y="2534"/>
                  </a:lnTo>
                  <a:lnTo>
                    <a:pt x="293" y="2485"/>
                  </a:lnTo>
                  <a:lnTo>
                    <a:pt x="220" y="2461"/>
                  </a:lnTo>
                  <a:lnTo>
                    <a:pt x="147" y="2388"/>
                  </a:lnTo>
                  <a:lnTo>
                    <a:pt x="74" y="2315"/>
                  </a:lnTo>
                  <a:lnTo>
                    <a:pt x="49" y="2242"/>
                  </a:lnTo>
                  <a:lnTo>
                    <a:pt x="1" y="2144"/>
                  </a:lnTo>
                  <a:lnTo>
                    <a:pt x="1" y="2047"/>
                  </a:lnTo>
                  <a:lnTo>
                    <a:pt x="1" y="488"/>
                  </a:lnTo>
                  <a:lnTo>
                    <a:pt x="1" y="488"/>
                  </a:lnTo>
                  <a:lnTo>
                    <a:pt x="1" y="391"/>
                  </a:lnTo>
                  <a:lnTo>
                    <a:pt x="49" y="293"/>
                  </a:lnTo>
                  <a:lnTo>
                    <a:pt x="74" y="220"/>
                  </a:lnTo>
                  <a:lnTo>
                    <a:pt x="147" y="147"/>
                  </a:lnTo>
                  <a:lnTo>
                    <a:pt x="220" y="74"/>
                  </a:lnTo>
                  <a:lnTo>
                    <a:pt x="293" y="50"/>
                  </a:lnTo>
                  <a:lnTo>
                    <a:pt x="390" y="1"/>
                  </a:lnTo>
                  <a:lnTo>
                    <a:pt x="488" y="1"/>
                  </a:lnTo>
                  <a:lnTo>
                    <a:pt x="682" y="1"/>
                  </a:lnTo>
                  <a:lnTo>
                    <a:pt x="682" y="1"/>
                  </a:lnTo>
                  <a:lnTo>
                    <a:pt x="780" y="1"/>
                  </a:lnTo>
                  <a:lnTo>
                    <a:pt x="877" y="50"/>
                  </a:lnTo>
                  <a:lnTo>
                    <a:pt x="950" y="74"/>
                  </a:lnTo>
                  <a:lnTo>
                    <a:pt x="1023" y="147"/>
                  </a:lnTo>
                  <a:lnTo>
                    <a:pt x="1072" y="220"/>
                  </a:lnTo>
                  <a:lnTo>
                    <a:pt x="1121" y="293"/>
                  </a:lnTo>
                  <a:lnTo>
                    <a:pt x="1145" y="391"/>
                  </a:lnTo>
                  <a:lnTo>
                    <a:pt x="1145" y="488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5" name="Shape 155"/>
            <p:cNvSpPr/>
            <p:nvPr/>
          </p:nvSpPr>
          <p:spPr>
            <a:xfrm>
              <a:off x="5973900" y="407375"/>
              <a:ext cx="401900" cy="272200"/>
            </a:xfrm>
            <a:custGeom>
              <a:pathLst>
                <a:path extrusionOk="0" fill="none" h="10888" w="16076">
                  <a:moveTo>
                    <a:pt x="1" y="1"/>
                  </a:moveTo>
                  <a:lnTo>
                    <a:pt x="1" y="10303"/>
                  </a:lnTo>
                  <a:lnTo>
                    <a:pt x="1" y="10303"/>
                  </a:lnTo>
                  <a:lnTo>
                    <a:pt x="25" y="10400"/>
                  </a:lnTo>
                  <a:lnTo>
                    <a:pt x="74" y="10498"/>
                  </a:lnTo>
                  <a:lnTo>
                    <a:pt x="147" y="10595"/>
                  </a:lnTo>
                  <a:lnTo>
                    <a:pt x="220" y="10693"/>
                  </a:lnTo>
                  <a:lnTo>
                    <a:pt x="342" y="10766"/>
                  </a:lnTo>
                  <a:lnTo>
                    <a:pt x="488" y="10839"/>
                  </a:lnTo>
                  <a:lnTo>
                    <a:pt x="634" y="10887"/>
                  </a:lnTo>
                  <a:lnTo>
                    <a:pt x="780" y="10887"/>
                  </a:lnTo>
                  <a:lnTo>
                    <a:pt x="15296" y="10887"/>
                  </a:lnTo>
                  <a:lnTo>
                    <a:pt x="15296" y="10887"/>
                  </a:lnTo>
                  <a:lnTo>
                    <a:pt x="15442" y="10887"/>
                  </a:lnTo>
                  <a:lnTo>
                    <a:pt x="15588" y="10839"/>
                  </a:lnTo>
                  <a:lnTo>
                    <a:pt x="15734" y="10766"/>
                  </a:lnTo>
                  <a:lnTo>
                    <a:pt x="15856" y="10668"/>
                  </a:lnTo>
                  <a:lnTo>
                    <a:pt x="15929" y="10546"/>
                  </a:lnTo>
                  <a:lnTo>
                    <a:pt x="16002" y="10425"/>
                  </a:lnTo>
                  <a:lnTo>
                    <a:pt x="16051" y="10278"/>
                  </a:lnTo>
                  <a:lnTo>
                    <a:pt x="16075" y="10108"/>
                  </a:lnTo>
                  <a:lnTo>
                    <a:pt x="16075" y="1"/>
                  </a:lnTo>
                  <a:lnTo>
                    <a:pt x="1" y="1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6" name="Shape 156"/>
            <p:cNvSpPr/>
            <p:nvPr/>
          </p:nvSpPr>
          <p:spPr>
            <a:xfrm>
              <a:off x="6024450" y="456100"/>
              <a:ext cx="300800" cy="175375"/>
            </a:xfrm>
            <a:custGeom>
              <a:pathLst>
                <a:path extrusionOk="0" fill="none" h="7015" w="12032">
                  <a:moveTo>
                    <a:pt x="0" y="0"/>
                  </a:moveTo>
                  <a:lnTo>
                    <a:pt x="12032" y="0"/>
                  </a:lnTo>
                  <a:lnTo>
                    <a:pt x="12032" y="7014"/>
                  </a:lnTo>
                  <a:lnTo>
                    <a:pt x="0" y="7014"/>
                  </a:lnTo>
                  <a:lnTo>
                    <a:pt x="0" y="0"/>
                  </a:lnTo>
                  <a:close/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7" name="Shape 157"/>
            <p:cNvSpPr/>
            <p:nvPr/>
          </p:nvSpPr>
          <p:spPr>
            <a:xfrm>
              <a:off x="6024450" y="573000"/>
              <a:ext cx="300800" cy="25"/>
            </a:xfrm>
            <a:custGeom>
              <a:pathLst>
                <a:path extrusionOk="0" fill="none" h="1" w="12032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8" name="Shape 158"/>
            <p:cNvSpPr/>
            <p:nvPr/>
          </p:nvSpPr>
          <p:spPr>
            <a:xfrm>
              <a:off x="6024450" y="514550"/>
              <a:ext cx="300800" cy="25"/>
            </a:xfrm>
            <a:custGeom>
              <a:pathLst>
                <a:path extrusionOk="0" fill="none" h="1" w="12032">
                  <a:moveTo>
                    <a:pt x="0" y="0"/>
                  </a:moveTo>
                  <a:lnTo>
                    <a:pt x="12032" y="0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9" name="Shape 159"/>
            <p:cNvSpPr/>
            <p:nvPr/>
          </p:nvSpPr>
          <p:spPr>
            <a:xfrm>
              <a:off x="6264950" y="456100"/>
              <a:ext cx="25" cy="175375"/>
            </a:xfrm>
            <a:custGeom>
              <a:pathLst>
                <a:path extrusionOk="0" fill="none" h="7015" w="1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0" name="Shape 160"/>
            <p:cNvSpPr/>
            <p:nvPr/>
          </p:nvSpPr>
          <p:spPr>
            <a:xfrm>
              <a:off x="6204675" y="456100"/>
              <a:ext cx="25" cy="175375"/>
            </a:xfrm>
            <a:custGeom>
              <a:pathLst>
                <a:path extrusionOk="0" fill="none" h="7015" w="1">
                  <a:moveTo>
                    <a:pt x="0" y="0"/>
                  </a:moveTo>
                  <a:lnTo>
                    <a:pt x="0" y="7014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1" name="Shape 161"/>
            <p:cNvSpPr/>
            <p:nvPr/>
          </p:nvSpPr>
          <p:spPr>
            <a:xfrm>
              <a:off x="6145000" y="456100"/>
              <a:ext cx="25" cy="175375"/>
            </a:xfrm>
            <a:custGeom>
              <a:pathLst>
                <a:path extrusionOk="0" fill="none" h="7015" w="1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2" name="Shape 162"/>
            <p:cNvSpPr/>
            <p:nvPr/>
          </p:nvSpPr>
          <p:spPr>
            <a:xfrm>
              <a:off x="6084725" y="456100"/>
              <a:ext cx="25" cy="175375"/>
            </a:xfrm>
            <a:custGeom>
              <a:pathLst>
                <a:path extrusionOk="0" fill="none" h="7015" w="1">
                  <a:moveTo>
                    <a:pt x="1" y="0"/>
                  </a:moveTo>
                  <a:lnTo>
                    <a:pt x="1" y="7014"/>
                  </a:lnTo>
                </a:path>
              </a:pathLst>
            </a:custGeom>
            <a:noFill/>
            <a:ln cap="rnd" cmpd="sng" w="9525">
              <a:solidFill>
                <a:srgbClr val="00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Viol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