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51"/>
  </p:notesMasterIdLst>
  <p:handoutMasterIdLst>
    <p:handoutMasterId r:id="rId52"/>
  </p:handoutMasterIdLst>
  <p:sldIdLst>
    <p:sldId id="289" r:id="rId4"/>
    <p:sldId id="283" r:id="rId5"/>
    <p:sldId id="313" r:id="rId6"/>
    <p:sldId id="314" r:id="rId7"/>
    <p:sldId id="322" r:id="rId8"/>
    <p:sldId id="315" r:id="rId9"/>
    <p:sldId id="318" r:id="rId10"/>
    <p:sldId id="316" r:id="rId11"/>
    <p:sldId id="317" r:id="rId12"/>
    <p:sldId id="319" r:id="rId13"/>
    <p:sldId id="320" r:id="rId14"/>
    <p:sldId id="321" r:id="rId15"/>
    <p:sldId id="323" r:id="rId16"/>
    <p:sldId id="324" r:id="rId17"/>
    <p:sldId id="325" r:id="rId18"/>
    <p:sldId id="327" r:id="rId19"/>
    <p:sldId id="328" r:id="rId20"/>
    <p:sldId id="329" r:id="rId21"/>
    <p:sldId id="330" r:id="rId22"/>
    <p:sldId id="332" r:id="rId23"/>
    <p:sldId id="331" r:id="rId24"/>
    <p:sldId id="296" r:id="rId25"/>
    <p:sldId id="333" r:id="rId26"/>
    <p:sldId id="334" r:id="rId27"/>
    <p:sldId id="335" r:id="rId28"/>
    <p:sldId id="337" r:id="rId29"/>
    <p:sldId id="338" r:id="rId30"/>
    <p:sldId id="357" r:id="rId31"/>
    <p:sldId id="358" r:id="rId32"/>
    <p:sldId id="342" r:id="rId33"/>
    <p:sldId id="339" r:id="rId34"/>
    <p:sldId id="340" r:id="rId35"/>
    <p:sldId id="341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07" r:id="rId5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AD3"/>
    <a:srgbClr val="C6B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6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E0B45-BCDA-46BD-8226-A1698AEB936E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224CE-3C11-4FBC-83A8-FEFD268B0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03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C18F72-3F6B-4CAF-9680-8DA81E72E7F2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Mastertextformat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  <a:p>
            <a:pPr lvl="3"/>
            <a:r>
              <a:rPr lang="de-DE" altLang="ru-RU"/>
              <a:t>Vierte Ebene</a:t>
            </a:r>
          </a:p>
          <a:p>
            <a:pPr lvl="4"/>
            <a:r>
              <a:rPr lang="de-DE" altLang="ru-RU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F7BCD6-F90E-411B-A943-454677BC7C92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430730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99314D-F862-4BCC-9886-EC562852FF66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8BFE3A-1DC3-49D9-8A65-BF002924E5F5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3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C77E9C-7B51-4B3F-B948-F08E5FADEEB3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938858-D4A2-4EB2-8EDC-29175B477AB1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47E8C1-0D1A-4734-902D-18408F5A5026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01BB06-4B57-4A83-963E-6A0F41464EEB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3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Sansation"/>
                <a:cs typeface="Sansation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0C82A2-3A4C-49FE-A53B-EAF9F932238B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104348-D7CC-4CA5-9382-A35B9FE21FDF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41718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3E70D4-60EE-4A12-9B0B-4518EBF5B664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8ACFC8-6B9E-4DCC-AF85-D0B9EFDC943C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7234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942F5B-6E70-4BE1-8A4B-AA259DF50D8A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8788E3-0FE7-485B-8EFB-948880949173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07081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DEAD35-4342-427F-B1A9-4FC9830D18B8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D8C9C1-BEDC-4A2B-B885-825893FEF926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15310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50414B-2B23-4ECC-8403-9A0F07A19C02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8BABAE-A491-4127-92DC-A518C70AD6CA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481310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B0E59F-C22A-4400-8C7A-E4F6BDF86974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958E57-46EC-4B57-8A8F-D9EDF40DF7A7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436148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682C71-2FA9-4486-8C11-D4A4B31FA319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3C0FA4-D8A8-456B-AC09-C1C620D4A05E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420070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777DB7-7AEC-4084-918D-866809C96C9D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0C7387-DE07-4934-8E7F-1729891C0691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63039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3D269E0-5B01-433B-820A-05505B91B62C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B0CF9D-EE0E-4007-A675-0B3B5521676E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8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9F1F04-15B9-4297-BE3D-E2849A9A09FB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B4287F-4F7C-49A7-A10F-CCB65B691F5D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784581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FD3A19-C73E-4C1B-B1FD-0DA9223B2A81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C1E8E7-0734-4733-9985-2B9DB0D111DA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952039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E63249-C70E-43B2-81BE-7A2CE6F3B377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62A023-225C-4118-87E2-1A0C7667528E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35750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Sansation"/>
                <a:cs typeface="Sansation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B16695-7433-4901-9CA2-8B8CF716B49A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555D60-BBB4-4430-A23A-459B0D32AA06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856880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5CDCCF-5EA4-424F-AB62-F61B4214B4AC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534239-F30E-499B-B96A-8C190F983EA2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126269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1301FC-AAD3-4463-9C30-8BF45A4B8B9D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7456BA-71C0-4057-9DEA-D3014CAA6D9B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13974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712EB2-2BEE-4EC5-BA79-2BAAEDA53DB3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8290EB-7E53-4E4B-92BC-2798F86C607F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609162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8029AC-617A-45AC-80F3-4BCB3FC40EA5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A3634C-47B0-42E4-8C91-E89B36149CDB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890229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22ADD9-2048-4076-ADFC-A24002072D91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6C27C8-C457-4266-8183-BF87746F6EA6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272531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5132C6-FAC9-437C-B264-545D4BEA520D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EA4A0C-186F-4D3F-8225-35FB840D141B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58996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4199CA-A89C-465F-B92A-BE16F4051777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3D26719-C365-4CFD-A91A-3FF378F5A938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57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E0EE68-A934-4488-8608-4870C1C505F9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501EEC-AEC5-474C-9C7D-D4691D1BA41E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7180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6F62C4-B2E1-40C4-B498-E00EA1250B99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360C5C-94A2-4455-A3AD-2DB17BC63C97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75090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CA1FF0-E1E9-4E87-8B17-BD6E59466B6E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AA2697-D3A9-4DBD-B52D-DD1AB1B211FD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80830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B9D289-6395-4871-9CC2-3E69C45ABDE5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5E7AAF-FB37-4D3E-805C-27A61898FE37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34418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A53557-1E8B-443D-A133-813BFF6E3885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0A56EF-5D2D-4360-B047-391A6D293CB6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2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DEDA12-12C5-451B-BCDF-CC19A18EB43A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E3018C-74A8-4F81-BABF-17FC79F180CB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9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8C099B-E763-45E3-BC3C-72BC32A36AA0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7EF1E6-3908-484A-B006-634CCE2235B5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9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Textfeld 8"/>
          <p:cNvSpPr txBox="1">
            <a:spLocks noChangeArrowheads="1"/>
          </p:cNvSpPr>
          <p:nvPr userDrawn="1"/>
        </p:nvSpPr>
        <p:spPr bwMode="auto">
          <a:xfrm>
            <a:off x="3309938" y="6530975"/>
            <a:ext cx="57959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ru-RU" sz="1300" dirty="0">
              <a:latin typeface="Sansation Light" charset="0"/>
            </a:endParaRP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6C7077-DCCC-4AD3-A3CF-E6EABAFAC948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4241FB-C7F2-4538-804D-1FC09ECCED46}" type="slidenum">
              <a:rPr lang="de-DE" altLang="ru-RU"/>
              <a:pPr/>
              <a:t>‹#›</a:t>
            </a:fld>
            <a:endParaRPr lang="de-DE" alt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1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Textfeld 8"/>
          <p:cNvSpPr txBox="1">
            <a:spLocks noChangeArrowheads="1"/>
          </p:cNvSpPr>
          <p:nvPr userDrawn="1"/>
        </p:nvSpPr>
        <p:spPr bwMode="auto">
          <a:xfrm>
            <a:off x="3309938" y="6530975"/>
            <a:ext cx="57959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de-DE" altLang="ru-RU" sz="1300" dirty="0">
              <a:latin typeface="Sansation Light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BA78B9-C0E5-4FAC-9D4E-B1A665265796}" type="datetimeFigureOut">
              <a:rPr lang="de-DE" altLang="ru-RU"/>
              <a:pPr/>
              <a:t>15.02.2017</a:t>
            </a:fld>
            <a:endParaRPr lang="de-DE" altLang="ru-RU" dirty="0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C8289C-7296-4BDB-96F7-565EB0EADCFB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5B12B0-A7BF-4C77-99C4-B4B696398EA2}" type="datetimeFigureOut">
              <a:rPr lang="de-DE" altLang="ru-RU"/>
              <a:pPr/>
              <a:t>15.02.2017</a:t>
            </a:fld>
            <a:endParaRPr lang="de-DE" altLang="ru-RU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2551DE-DA56-45A3-9985-D8ED0442A63C}" type="slidenum">
              <a:rPr lang="de-DE" altLang="ru-RU"/>
              <a:pPr/>
              <a:t>‹#›</a:t>
            </a:fld>
            <a:endParaRPr lang="de-DE" alt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3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companypage.com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www.companypage.com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57950"/>
            <a:ext cx="9144000" cy="398463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42806" y="6452839"/>
            <a:ext cx="1473959" cy="370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7" y="6457950"/>
            <a:ext cx="1263553" cy="398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23025"/>
            <a:ext cx="9144000" cy="434975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51" name="Textfeld 7"/>
          <p:cNvSpPr txBox="1">
            <a:spLocks noChangeArrowheads="1"/>
          </p:cNvSpPr>
          <p:nvPr userDrawn="1"/>
        </p:nvSpPr>
        <p:spPr bwMode="auto">
          <a:xfrm>
            <a:off x="79375" y="6499225"/>
            <a:ext cx="36496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300" b="1">
                <a:latin typeface="Sansation" charset="0"/>
                <a:cs typeface="Sansation" charset="0"/>
              </a:rPr>
              <a:t>Company Name </a:t>
            </a:r>
            <a:r>
              <a:rPr lang="de-DE" sz="1300">
                <a:latin typeface="Sansation Light" charset="0"/>
                <a:cs typeface="Sansation Light" charset="0"/>
              </a:rPr>
              <a:t>-</a:t>
            </a:r>
            <a:r>
              <a:rPr lang="de-DE" sz="1300" b="1">
                <a:latin typeface="Sansation" charset="0"/>
                <a:cs typeface="Sansation" charset="0"/>
              </a:rPr>
              <a:t> </a:t>
            </a:r>
            <a:r>
              <a:rPr lang="de-DE" sz="1300">
                <a:latin typeface="Sansation Light" charset="0"/>
                <a:cs typeface="Sansation Light" charset="0"/>
              </a:rPr>
              <a:t>Business Info</a:t>
            </a:r>
          </a:p>
        </p:txBody>
      </p:sp>
      <p:sp>
        <p:nvSpPr>
          <p:cNvPr id="2052" name="Textfeld 8"/>
          <p:cNvSpPr txBox="1">
            <a:spLocks noChangeArrowheads="1"/>
          </p:cNvSpPr>
          <p:nvPr userDrawn="1"/>
        </p:nvSpPr>
        <p:spPr bwMode="auto">
          <a:xfrm>
            <a:off x="4919663" y="6499225"/>
            <a:ext cx="41370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300">
                <a:latin typeface="Sansation Light" charset="0"/>
                <a:cs typeface="Sansation Light" charset="0"/>
                <a:hlinkClick r:id="rId15"/>
              </a:rPr>
              <a:t>www.companypage.com</a:t>
            </a:r>
            <a:r>
              <a:rPr lang="de-DE" sz="1300">
                <a:latin typeface="Sansation Light" charset="0"/>
                <a:cs typeface="Sansation Light" charset="0"/>
              </a:rPr>
              <a:t>, name@company.com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37313"/>
            <a:ext cx="9144000" cy="420687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75" name="Textfeld 7"/>
          <p:cNvSpPr txBox="1">
            <a:spLocks noChangeArrowheads="1"/>
          </p:cNvSpPr>
          <p:nvPr userDrawn="1"/>
        </p:nvSpPr>
        <p:spPr bwMode="auto">
          <a:xfrm>
            <a:off x="79375" y="6513513"/>
            <a:ext cx="36496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300" b="1">
                <a:latin typeface="Sansation" charset="0"/>
                <a:cs typeface="Sansation" charset="0"/>
              </a:rPr>
              <a:t>Company Name </a:t>
            </a:r>
            <a:r>
              <a:rPr lang="de-DE" sz="1300">
                <a:latin typeface="Sansation Light" charset="0"/>
                <a:cs typeface="Sansation Light" charset="0"/>
              </a:rPr>
              <a:t>-</a:t>
            </a:r>
            <a:r>
              <a:rPr lang="de-DE" sz="1300" b="1">
                <a:latin typeface="Sansation" charset="0"/>
                <a:cs typeface="Sansation" charset="0"/>
              </a:rPr>
              <a:t> </a:t>
            </a:r>
            <a:r>
              <a:rPr lang="de-DE" sz="1300">
                <a:latin typeface="Sansation Light" charset="0"/>
                <a:cs typeface="Sansation Light" charset="0"/>
              </a:rPr>
              <a:t>Business Info</a:t>
            </a:r>
          </a:p>
        </p:txBody>
      </p:sp>
      <p:sp>
        <p:nvSpPr>
          <p:cNvPr id="3076" name="Textfeld 8"/>
          <p:cNvSpPr txBox="1">
            <a:spLocks noChangeArrowheads="1"/>
          </p:cNvSpPr>
          <p:nvPr userDrawn="1"/>
        </p:nvSpPr>
        <p:spPr bwMode="auto">
          <a:xfrm>
            <a:off x="4919663" y="6513513"/>
            <a:ext cx="41370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300">
                <a:latin typeface="Sansation Light" charset="0"/>
                <a:cs typeface="Sansation Light" charset="0"/>
                <a:hlinkClick r:id="rId15"/>
              </a:rPr>
              <a:t>www.companypage.com</a:t>
            </a:r>
            <a:r>
              <a:rPr lang="de-DE" sz="1300">
                <a:latin typeface="Sansation Light" charset="0"/>
                <a:cs typeface="Sansation Light" charset="0"/>
              </a:rPr>
              <a:t>, name@company.com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creencast.com/t/B5H9bNh8d3r" TargetMode="External"/><Relationship Id="rId2" Type="http://schemas.openxmlformats.org/officeDocument/2006/relationships/hyperlink" Target="https://prospero.ru/make_prog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-posad.su/linkexchang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screencast.com/t/b3fnBdotQIe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feld 6"/>
          <p:cNvSpPr txBox="1">
            <a:spLocks noChangeArrowheads="1"/>
          </p:cNvSpPr>
          <p:nvPr/>
        </p:nvSpPr>
        <p:spPr bwMode="auto">
          <a:xfrm>
            <a:off x="2298700" y="4373563"/>
            <a:ext cx="42910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3000" dirty="0">
                <a:solidFill>
                  <a:srgbClr val="606060"/>
                </a:solidFill>
                <a:latin typeface="+mn-lt"/>
              </a:rPr>
              <a:t>Агентство </a:t>
            </a:r>
          </a:p>
          <a:p>
            <a:pPr algn="ctr" eaLnBrk="1" hangingPunct="1"/>
            <a:r>
              <a:rPr lang="ru-RU" altLang="ru-RU" sz="3000" dirty="0">
                <a:solidFill>
                  <a:srgbClr val="606060"/>
                </a:solidFill>
                <a:latin typeface="+mn-lt"/>
              </a:rPr>
              <a:t>комплексного </a:t>
            </a:r>
          </a:p>
          <a:p>
            <a:pPr algn="ctr" eaLnBrk="1" hangingPunct="1"/>
            <a:r>
              <a:rPr lang="ru-RU" altLang="ru-RU" sz="3000" dirty="0">
                <a:solidFill>
                  <a:srgbClr val="606060"/>
                </a:solidFill>
                <a:latin typeface="+mn-lt"/>
              </a:rPr>
              <a:t>интернет-маркетинга</a:t>
            </a:r>
            <a:endParaRPr lang="de-DE" altLang="ru-RU" sz="3000" dirty="0">
              <a:solidFill>
                <a:srgbClr val="606060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46425" y="1423988"/>
            <a:ext cx="2597150" cy="2608262"/>
          </a:xfrm>
          <a:prstGeom prst="ellipse">
            <a:avLst/>
          </a:prstGeom>
          <a:noFill/>
          <a:ln w="76200" cap="rnd" cmpd="sng">
            <a:solidFill>
              <a:srgbClr val="606060"/>
            </a:solidFill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146425" y="1423988"/>
            <a:ext cx="2597150" cy="2608262"/>
          </a:xfrm>
          <a:prstGeom prst="ellipse">
            <a:avLst/>
          </a:prstGeom>
          <a:noFill/>
          <a:ln w="76200" cap="rnd" cmpd="sng">
            <a:solidFill>
              <a:srgbClr val="606060"/>
            </a:solidFill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3060700" y="2184400"/>
            <a:ext cx="2768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ru-RU" sz="3600">
                <a:solidFill>
                  <a:srgbClr val="606060"/>
                </a:solidFill>
                <a:latin typeface="+mn-lt"/>
              </a:rPr>
              <a:t>Digital</a:t>
            </a:r>
          </a:p>
          <a:p>
            <a:pPr algn="ctr" eaLnBrk="1" hangingPunct="1"/>
            <a:r>
              <a:rPr lang="en-US" altLang="ru-RU" sz="3600">
                <a:solidFill>
                  <a:srgbClr val="606060"/>
                </a:solidFill>
                <a:latin typeface="+mn-lt"/>
              </a:rPr>
              <a:t>Tools</a:t>
            </a:r>
            <a:endParaRPr lang="de-DE" altLang="ru-RU" sz="2000">
              <a:solidFill>
                <a:srgbClr val="606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3114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диагностировать?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5881256" y="2992848"/>
            <a:ext cx="301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Подтверждение есть  в панели вебмастера Яндекса.</a:t>
            </a:r>
            <a:endParaRPr lang="ru-RU" sz="1400" dirty="0" smtClean="0">
              <a:latin typeface="+mn-lt"/>
              <a:cs typeface="Sansation Light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930"/>
            <a:ext cx="9144000" cy="12727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9" y="2534271"/>
            <a:ext cx="5451927" cy="3311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103" y="6581001"/>
            <a:ext cx="2824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Что делать в первую очередь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777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feld 16"/>
          <p:cNvSpPr txBox="1">
            <a:spLocks noChangeArrowheads="1"/>
          </p:cNvSpPr>
          <p:nvPr/>
        </p:nvSpPr>
        <p:spPr bwMode="auto">
          <a:xfrm>
            <a:off x="1388778" y="2736850"/>
            <a:ext cx="6356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Сразу пишем Платонам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6" name="Bild 5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3336072"/>
            <a:ext cx="218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2072" y="4212709"/>
            <a:ext cx="3179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Поверьте, это важно. Позже расскажу почему</a:t>
            </a:r>
            <a:endParaRPr lang="de-DE" sz="12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Откуда брать данные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735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33363" y="925513"/>
            <a:ext cx="2789237" cy="46386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  <a:cs typeface="Sansation Light"/>
              </a:rPr>
              <a:t>Image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>
                <a:solidFill>
                  <a:schemeClr val="tx1"/>
                </a:solidFill>
                <a:cs typeface="Sansation Light"/>
              </a:rPr>
              <a:t>Placeholder</a:t>
            </a:r>
            <a:r>
              <a:rPr lang="de-DE" sz="1400" dirty="0">
                <a:solidFill>
                  <a:schemeClr val="tx1"/>
                </a:solidFill>
                <a:cs typeface="Sansation Light"/>
              </a:rPr>
              <a:t> 1</a:t>
            </a:r>
          </a:p>
        </p:txBody>
      </p:sp>
      <p:sp>
        <p:nvSpPr>
          <p:cNvPr id="19" name="Rechteck 18"/>
          <p:cNvSpPr/>
          <p:nvPr/>
        </p:nvSpPr>
        <p:spPr>
          <a:xfrm>
            <a:off x="6169025" y="925513"/>
            <a:ext cx="2787650" cy="46386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  <a:cs typeface="Sansation Light"/>
              </a:rPr>
              <a:t>Image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>
                <a:solidFill>
                  <a:schemeClr val="tx1"/>
                </a:solidFill>
                <a:cs typeface="Sansation Light"/>
              </a:rPr>
              <a:t>Placeholder</a:t>
            </a:r>
            <a:r>
              <a:rPr lang="de-DE" sz="1400" dirty="0">
                <a:solidFill>
                  <a:schemeClr val="tx1"/>
                </a:solidFill>
                <a:cs typeface="Sansation Light"/>
              </a:rPr>
              <a:t> 3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3114675" y="933608"/>
            <a:ext cx="289423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1200" dirty="0" err="1" smtClean="0">
                <a:latin typeface="+mn-lt"/>
                <a:cs typeface="Sansation Light" charset="0"/>
              </a:rPr>
              <a:t>Яндекс.Вебмастер</a:t>
            </a:r>
            <a:r>
              <a:rPr lang="ru-RU" sz="1200" dirty="0" smtClean="0">
                <a:latin typeface="+mn-lt"/>
                <a:cs typeface="Sansation Light" charset="0"/>
              </a:rPr>
              <a:t> – да.</a:t>
            </a:r>
          </a:p>
          <a:p>
            <a:endParaRPr lang="ru-RU" sz="1200" dirty="0">
              <a:latin typeface="+mn-lt"/>
              <a:cs typeface="Sansation Light" charset="0"/>
            </a:endParaRPr>
          </a:p>
          <a:p>
            <a:endParaRPr lang="ru-RU" sz="1200" dirty="0" smtClean="0">
              <a:latin typeface="+mn-lt"/>
              <a:cs typeface="Sansation Light" charset="0"/>
            </a:endParaRPr>
          </a:p>
          <a:p>
            <a:r>
              <a:rPr lang="en-US" sz="1200" dirty="0" err="1" smtClean="0">
                <a:latin typeface="+mn-lt"/>
                <a:cs typeface="Sansation Light" charset="0"/>
              </a:rPr>
              <a:t>Ahrefs</a:t>
            </a:r>
            <a:r>
              <a:rPr lang="en-US" sz="1200" dirty="0" smtClean="0">
                <a:latin typeface="+mn-lt"/>
                <a:cs typeface="Sansation Light" charset="0"/>
              </a:rPr>
              <a:t> – </a:t>
            </a:r>
            <a:r>
              <a:rPr lang="ru-RU" sz="1200" dirty="0" smtClean="0">
                <a:latin typeface="+mn-lt"/>
                <a:cs typeface="Sansation Light" charset="0"/>
              </a:rPr>
              <a:t>нет.</a:t>
            </a:r>
          </a:p>
          <a:p>
            <a:endParaRPr lang="ru-RU" sz="1200" dirty="0" smtClean="0">
              <a:latin typeface="+mn-lt"/>
              <a:cs typeface="Sansation Light" charset="0"/>
            </a:endParaRPr>
          </a:p>
          <a:p>
            <a:r>
              <a:rPr lang="ru-RU" sz="1200" dirty="0" smtClean="0">
                <a:latin typeface="+mn-lt"/>
                <a:cs typeface="Sansation Light" charset="0"/>
              </a:rPr>
              <a:t>Любой </a:t>
            </a:r>
          </a:p>
          <a:p>
            <a:r>
              <a:rPr lang="ru-RU" sz="1200" dirty="0" smtClean="0">
                <a:latin typeface="+mn-lt"/>
                <a:cs typeface="Sansation Light" charset="0"/>
              </a:rPr>
              <a:t>другой источник </a:t>
            </a:r>
          </a:p>
          <a:p>
            <a:r>
              <a:rPr lang="ru-RU" sz="1200" dirty="0" smtClean="0">
                <a:latin typeface="+mn-lt"/>
                <a:cs typeface="Sansation Light" charset="0"/>
              </a:rPr>
              <a:t>внешних данных – нет</a:t>
            </a:r>
          </a:p>
          <a:p>
            <a:endParaRPr lang="ru-RU" sz="1200" dirty="0">
              <a:latin typeface="+mn-lt"/>
              <a:cs typeface="Sansation Light" charset="0"/>
            </a:endParaRPr>
          </a:p>
          <a:p>
            <a:endParaRPr lang="ru-RU" sz="1200" dirty="0" smtClean="0">
              <a:latin typeface="+mn-lt"/>
              <a:cs typeface="Sansation Light" charset="0"/>
            </a:endParaRPr>
          </a:p>
          <a:p>
            <a:endParaRPr lang="ru-RU" sz="1200" dirty="0">
              <a:latin typeface="+mn-lt"/>
              <a:cs typeface="Sansation Light" charset="0"/>
            </a:endParaRPr>
          </a:p>
          <a:p>
            <a:endParaRPr lang="ru-RU" sz="1200" dirty="0" smtClean="0">
              <a:latin typeface="+mn-lt"/>
              <a:cs typeface="Sansation Light" charset="0"/>
            </a:endParaRPr>
          </a:p>
          <a:p>
            <a:endParaRPr lang="ru-RU" sz="1200" dirty="0">
              <a:latin typeface="+mn-lt"/>
              <a:cs typeface="Sansation Light" charset="0"/>
            </a:endParaRPr>
          </a:p>
          <a:p>
            <a:r>
              <a:rPr lang="ru-RU" sz="1200" dirty="0" smtClean="0">
                <a:latin typeface="+mn-lt"/>
                <a:cs typeface="Sansation Light" charset="0"/>
              </a:rPr>
              <a:t>Яндекс опирается только на свои данные </a:t>
            </a:r>
            <a:r>
              <a:rPr lang="ru-RU" sz="1200" dirty="0" err="1" smtClean="0">
                <a:latin typeface="+mn-lt"/>
                <a:cs typeface="Sansation Light" charset="0"/>
              </a:rPr>
              <a:t>данные</a:t>
            </a:r>
            <a:r>
              <a:rPr lang="ru-RU" sz="1200" dirty="0" smtClean="0">
                <a:latin typeface="+mn-lt"/>
                <a:cs typeface="Sansation Light" charset="0"/>
              </a:rPr>
              <a:t> и работать нужно с ними. Даже если Вам кажется, что они не актуальные.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7" y="928438"/>
            <a:ext cx="2790777" cy="463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2962"/>
          <a:stretch/>
        </p:blipFill>
        <p:spPr>
          <a:xfrm>
            <a:off x="6113417" y="928438"/>
            <a:ext cx="2856412" cy="4635750"/>
          </a:xfrm>
          <a:prstGeom prst="rect">
            <a:avLst/>
          </a:prstGeom>
        </p:spPr>
      </p:pic>
      <p:sp>
        <p:nvSpPr>
          <p:cNvPr id="15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46658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Откуда брать данны</a:t>
            </a:r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е о ссылках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898" y="6581001"/>
            <a:ext cx="211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Что снимать, а что нет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2327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20224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Что снимаем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154112" y="933450"/>
            <a:ext cx="7807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Все </a:t>
            </a:r>
            <a:r>
              <a:rPr lang="ru-RU" dirty="0" err="1" smtClean="0">
                <a:latin typeface="+mn-lt"/>
                <a:cs typeface="Sansation Light" charset="0"/>
              </a:rPr>
              <a:t>анкорные</a:t>
            </a:r>
            <a:r>
              <a:rPr lang="ru-RU" dirty="0" smtClean="0">
                <a:latin typeface="+mn-lt"/>
                <a:cs typeface="Sansation Light" charset="0"/>
              </a:rPr>
              <a:t> ссылки по данными </a:t>
            </a:r>
            <a:r>
              <a:rPr lang="ru-RU" dirty="0" err="1" smtClean="0">
                <a:latin typeface="+mn-lt"/>
                <a:cs typeface="Sansation Light" charset="0"/>
              </a:rPr>
              <a:t>Яндекс.Вебмастера</a:t>
            </a:r>
            <a:endParaRPr lang="ru-RU" dirty="0" smtClean="0">
              <a:latin typeface="+mn-lt"/>
              <a:cs typeface="Sansation Light" charset="0"/>
            </a:endParaRPr>
          </a:p>
        </p:txBody>
      </p:sp>
      <p:sp>
        <p:nvSpPr>
          <p:cNvPr id="4" name="Textfeld 39"/>
          <p:cNvSpPr txBox="1">
            <a:spLocks noChangeArrowheads="1"/>
          </p:cNvSpPr>
          <p:nvPr/>
        </p:nvSpPr>
        <p:spPr bwMode="auto">
          <a:xfrm>
            <a:off x="120649" y="2562362"/>
            <a:ext cx="28913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Можно не снимать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1154112" y="3164511"/>
            <a:ext cx="78070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 smtClean="0">
                <a:latin typeface="+mn-lt"/>
                <a:cs typeface="Sansation Light" charset="0"/>
              </a:rPr>
              <a:t>Безанкорные</a:t>
            </a:r>
            <a:r>
              <a:rPr lang="ru-RU" dirty="0" smtClean="0">
                <a:latin typeface="+mn-lt"/>
                <a:cs typeface="Sansation Light" charset="0"/>
              </a:rPr>
              <a:t> ссылки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Не </a:t>
            </a:r>
            <a:r>
              <a:rPr lang="en-US" dirty="0" err="1" smtClean="0">
                <a:latin typeface="+mn-lt"/>
                <a:cs typeface="Sansation Light" charset="0"/>
              </a:rPr>
              <a:t>seo</a:t>
            </a:r>
            <a:r>
              <a:rPr lang="ru-RU" dirty="0" smtClean="0">
                <a:latin typeface="+mn-lt"/>
                <a:cs typeface="Sansation Light" charset="0"/>
              </a:rPr>
              <a:t> </a:t>
            </a:r>
            <a:r>
              <a:rPr lang="ru-RU" dirty="0" err="1" smtClean="0">
                <a:latin typeface="+mn-lt"/>
                <a:cs typeface="Sansation Light" charset="0"/>
              </a:rPr>
              <a:t>анкоры</a:t>
            </a:r>
            <a:endParaRPr lang="ru-RU" dirty="0" smtClean="0">
              <a:latin typeface="+mn-lt"/>
              <a:cs typeface="Sansation Light" charset="0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Сервисы Яндекса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6088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не является критерием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608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44105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Не является критерием </a:t>
            </a:r>
            <a:r>
              <a:rPr lang="ru-RU" sz="26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сьема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154112" y="933450"/>
            <a:ext cx="780700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Всем известный сервис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Сайты вакансий и подобные </a:t>
            </a:r>
            <a:r>
              <a:rPr lang="en-US" dirty="0" smtClean="0">
                <a:latin typeface="+mn-lt"/>
                <a:cs typeface="Sansation Light" charset="0"/>
              </a:rPr>
              <a:t>B2B</a:t>
            </a:r>
            <a:r>
              <a:rPr lang="ru-RU" dirty="0" smtClean="0">
                <a:latin typeface="+mn-lt"/>
                <a:cs typeface="Sansation Light" charset="0"/>
              </a:rPr>
              <a:t> сервисы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Качество траффика донора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 smtClean="0">
                <a:latin typeface="+mn-lt"/>
                <a:cs typeface="Sansation Light" charset="0"/>
              </a:rPr>
              <a:t>тИЦ</a:t>
            </a:r>
            <a:endParaRPr lang="ru-RU" dirty="0" smtClean="0">
              <a:latin typeface="+mn-lt"/>
              <a:cs typeface="Sansation Light" charset="0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Траст домена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Тип сайта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Noindex</a:t>
            </a:r>
            <a:r>
              <a:rPr lang="en-US" dirty="0" smtClean="0">
                <a:latin typeface="+mn-lt"/>
                <a:cs typeface="Sansation Light" charset="0"/>
              </a:rPr>
              <a:t>/</a:t>
            </a:r>
            <a:r>
              <a:rPr lang="ru-RU" dirty="0">
                <a:latin typeface="+mn-lt"/>
                <a:cs typeface="Sansation Light" charset="0"/>
              </a:rPr>
              <a:t> </a:t>
            </a:r>
            <a:r>
              <a:rPr lang="en-US" dirty="0" err="1" smtClean="0">
                <a:latin typeface="+mn-lt"/>
                <a:cs typeface="Sansation Light" charset="0"/>
              </a:rPr>
              <a:t>Ahref</a:t>
            </a:r>
            <a:r>
              <a:rPr lang="en-US" dirty="0" smtClean="0">
                <a:latin typeface="+mn-lt"/>
                <a:cs typeface="Sansation Light" charset="0"/>
              </a:rPr>
              <a:t> / </a:t>
            </a:r>
            <a:r>
              <a:rPr lang="en-US" dirty="0" err="1" smtClean="0">
                <a:latin typeface="+mn-lt"/>
                <a:cs typeface="Sansation Light" charset="0"/>
              </a:rPr>
              <a:t>Nofollow</a:t>
            </a:r>
            <a:endParaRPr lang="ru-RU" dirty="0" smtClean="0">
              <a:latin typeface="+mn-lt"/>
              <a:cs typeface="Sansation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0411" y="6581001"/>
            <a:ext cx="373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Как Яндекс говорит как определяет ссылки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612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55431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Яндекс определяется </a:t>
            </a:r>
            <a:r>
              <a:rPr lang="en-US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SEO</a:t>
            </a:r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 ссылки 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382"/>
            <a:ext cx="9144000" cy="4148030"/>
          </a:xfrm>
          <a:prstGeom prst="rect">
            <a:avLst/>
          </a:prstGeom>
        </p:spPr>
      </p:pic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316479" y="5285014"/>
            <a:ext cx="70422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Полное видео доклада </a:t>
            </a:r>
            <a:r>
              <a:rPr lang="ru-RU" sz="1400" dirty="0" smtClean="0">
                <a:latin typeface="+mn-lt"/>
              </a:rPr>
              <a:t>Екатерины Гладких</a:t>
            </a:r>
            <a:r>
              <a:rPr lang="en-US" sz="1400" dirty="0" smtClean="0">
                <a:latin typeface="+mn-lt"/>
              </a:rPr>
              <a:t>. </a:t>
            </a:r>
            <a:r>
              <a:rPr lang="ru-RU" sz="1400" dirty="0">
                <a:latin typeface="+mn-lt"/>
              </a:rPr>
              <a:t>Школа вебмастеров: «Эффектное размещение SEO ссылок».</a:t>
            </a:r>
            <a:r>
              <a:rPr lang="en-US" sz="1400" dirty="0" smtClean="0">
                <a:latin typeface="+mn-lt"/>
              </a:rPr>
              <a:t>   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 smtClean="0">
                <a:latin typeface="+mn-lt"/>
              </a:rPr>
              <a:t>https</a:t>
            </a:r>
            <a:r>
              <a:rPr lang="en-US" sz="1400" dirty="0">
                <a:latin typeface="+mn-lt"/>
              </a:rPr>
              <a:t>://goo.gl/0iXItT</a:t>
            </a:r>
            <a:endParaRPr lang="ru-RU" sz="1400" dirty="0" smtClean="0">
              <a:latin typeface="+mn-lt"/>
              <a:cs typeface="Sansation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6766" y="6581001"/>
            <a:ext cx="2963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Как определяет на самом деле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360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feld 16"/>
          <p:cNvSpPr txBox="1">
            <a:spLocks noChangeArrowheads="1"/>
          </p:cNvSpPr>
          <p:nvPr/>
        </p:nvSpPr>
        <p:spPr bwMode="auto">
          <a:xfrm>
            <a:off x="873388" y="2736850"/>
            <a:ext cx="7387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Все ссылки с </a:t>
            </a:r>
            <a:r>
              <a:rPr lang="en-US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SEO</a:t>
            </a:r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-</a:t>
            </a:r>
            <a:r>
              <a:rPr lang="ru-RU" sz="48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анкорами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6" name="Bild 5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16" y="3336072"/>
            <a:ext cx="218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1617" y="4212709"/>
            <a:ext cx="4740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Можете считать иначе. Время будет не на Вашу пользу. </a:t>
            </a: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Да, </a:t>
            </a:r>
            <a:r>
              <a:rPr lang="ru-RU" sz="12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безанкорную</a:t>
            </a:r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 ссылку с плохого </a:t>
            </a:r>
            <a:r>
              <a:rPr lang="en-US" sz="12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seo</a:t>
            </a:r>
            <a:r>
              <a:rPr lang="en-US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-</a:t>
            </a:r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сателлита Яндекс тоже узнает.</a:t>
            </a: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 </a:t>
            </a:r>
            <a:endParaRPr lang="ru-RU" sz="1200" dirty="0">
              <a:solidFill>
                <a:srgbClr val="606060"/>
              </a:solidFill>
              <a:latin typeface="+mn-lt"/>
              <a:cs typeface="Sansation" charset="0"/>
            </a:endParaRP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Но вряд ли у Вас большая доля таких ссылок. </a:t>
            </a:r>
            <a:endParaRPr lang="de-DE" sz="12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+1 в вере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504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47661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Пример переписки с Платонами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316479" y="5285014"/>
            <a:ext cx="70422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Полное видео доклада </a:t>
            </a:r>
            <a:r>
              <a:rPr lang="ru-RU" sz="1400" dirty="0" smtClean="0">
                <a:latin typeface="+mn-lt"/>
              </a:rPr>
              <a:t>Екатерины Гладких</a:t>
            </a:r>
            <a:r>
              <a:rPr lang="en-US" sz="1400" dirty="0" smtClean="0">
                <a:latin typeface="+mn-lt"/>
              </a:rPr>
              <a:t>. </a:t>
            </a:r>
            <a:r>
              <a:rPr lang="ru-RU" sz="1400" dirty="0">
                <a:latin typeface="+mn-lt"/>
              </a:rPr>
              <a:t>Школа вебмастеров: «Эффектное размещение SEO ссылок».</a:t>
            </a:r>
            <a:r>
              <a:rPr lang="en-US" sz="1400" dirty="0" smtClean="0">
                <a:latin typeface="+mn-lt"/>
              </a:rPr>
              <a:t>   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 smtClean="0">
                <a:latin typeface="+mn-lt"/>
              </a:rPr>
              <a:t>https</a:t>
            </a:r>
            <a:r>
              <a:rPr lang="en-US" sz="1400" dirty="0">
                <a:latin typeface="+mn-lt"/>
              </a:rPr>
              <a:t>://goo.gl/0iXItT</a:t>
            </a:r>
            <a:endParaRPr lang="ru-RU" sz="1400" dirty="0" smtClean="0">
              <a:latin typeface="+mn-lt"/>
              <a:cs typeface="Sansation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140"/>
            <a:ext cx="9144000" cy="3052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err="1" smtClean="0">
                <a:latin typeface="+mn-lt"/>
              </a:rPr>
              <a:t>Крауд</a:t>
            </a:r>
            <a:r>
              <a:rPr lang="ru-RU" sz="1200" dirty="0" smtClean="0">
                <a:latin typeface="+mn-lt"/>
              </a:rPr>
              <a:t> спасет?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36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feld 16"/>
          <p:cNvSpPr txBox="1">
            <a:spLocks noChangeArrowheads="1"/>
          </p:cNvSpPr>
          <p:nvPr/>
        </p:nvSpPr>
        <p:spPr bwMode="auto">
          <a:xfrm>
            <a:off x="944792" y="2736850"/>
            <a:ext cx="7244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48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Крауд</a:t>
            </a:r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-маркетинг не спасет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6" name="Bild 5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73" y="3336072"/>
            <a:ext cx="218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8231" y="4212709"/>
            <a:ext cx="3387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Есть примеры, </a:t>
            </a: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когда под Минусинск уходил сайт </a:t>
            </a: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со ссылочным профилем 200% из </a:t>
            </a:r>
            <a:r>
              <a:rPr lang="ru-RU" sz="12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крауд</a:t>
            </a:r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 ссылок. </a:t>
            </a:r>
          </a:p>
          <a:p>
            <a:pPr algn="ctr"/>
            <a:endParaRPr lang="ru-RU" sz="1200" dirty="0" smtClean="0">
              <a:solidFill>
                <a:srgbClr val="606060"/>
              </a:solidFill>
              <a:latin typeface="+mn-lt"/>
              <a:cs typeface="Sansation" charset="0"/>
            </a:endParaRP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Более того, </a:t>
            </a:r>
            <a:r>
              <a:rPr lang="ru-RU" sz="12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крауд</a:t>
            </a:r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 породит новые проблемы</a:t>
            </a:r>
            <a:endParaRPr lang="de-DE" sz="12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тут здесь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84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1679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Примеры без </a:t>
            </a:r>
            <a:r>
              <a:rPr lang="ru-RU" sz="26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анкора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4140699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Тошнотворные «Тут» и «Здесь»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Бренд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Домен, </a:t>
            </a:r>
            <a:r>
              <a:rPr lang="en-US" dirty="0" smtClean="0">
                <a:latin typeface="+mn-lt"/>
                <a:cs typeface="Sansation Light" charset="0"/>
              </a:rPr>
              <a:t>URL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Знаки препинания, пробелы, картинки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Веб сайт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Вебсайт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Вернуться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карта сайта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каталог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Официальный сайт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перейти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 smtClean="0">
                <a:latin typeface="+mn-lt"/>
                <a:cs typeface="Sansation Light" charset="0"/>
              </a:rPr>
              <a:t>Перейти на сайт</a:t>
            </a:r>
          </a:p>
        </p:txBody>
      </p:sp>
      <p:sp>
        <p:nvSpPr>
          <p:cNvPr id="35" name="Textfeld 1"/>
          <p:cNvSpPr txBox="1">
            <a:spLocks noChangeArrowheads="1"/>
          </p:cNvSpPr>
          <p:nvPr/>
        </p:nvSpPr>
        <p:spPr bwMode="auto">
          <a:xfrm>
            <a:off x="4714421" y="930729"/>
            <a:ext cx="4140699" cy="54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Подробнее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Посетите веб-сайт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Посетите сайт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посетить вебсайт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Посмотреть сайт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сайт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Скоро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ссылка на страницу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сюда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такую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Там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это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3"/>
              </a:buBlip>
            </a:pPr>
            <a:r>
              <a:rPr lang="ru-RU" dirty="0">
                <a:latin typeface="+mn-lt"/>
                <a:cs typeface="Sansation Light" charset="0"/>
              </a:rPr>
              <a:t>этот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44150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Покупать или продавать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15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76" y="4535255"/>
            <a:ext cx="2770824" cy="2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0" y="422252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000" dirty="0" smtClean="0">
                <a:solidFill>
                  <a:srgbClr val="606060"/>
                </a:solidFill>
                <a:latin typeface="+mn-lt"/>
              </a:rPr>
              <a:t>Минусинск.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4000" dirty="0" smtClean="0">
                <a:solidFill>
                  <a:srgbClr val="606060"/>
                </a:solidFill>
                <a:latin typeface="+mn-lt"/>
              </a:rPr>
              <a:t>Как снять фильтр и не поседеть</a:t>
            </a:r>
            <a:endParaRPr lang="ru-RU" altLang="ru-RU" sz="4000" dirty="0">
              <a:solidFill>
                <a:srgbClr val="606060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46425" y="1423988"/>
            <a:ext cx="2597150" cy="2608262"/>
          </a:xfrm>
          <a:prstGeom prst="ellipse">
            <a:avLst/>
          </a:prstGeom>
          <a:noFill/>
          <a:ln w="76200" cap="rnd" cmpd="sng">
            <a:solidFill>
              <a:srgbClr val="606060"/>
            </a:solidFill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060700" y="2308225"/>
            <a:ext cx="276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ru-RU" sz="3600" dirty="0" err="1" smtClean="0">
                <a:solidFill>
                  <a:srgbClr val="606060"/>
                </a:solidFill>
                <a:latin typeface="+mn-lt"/>
              </a:rPr>
              <a:t>AllInTopConf</a:t>
            </a:r>
            <a:endParaRPr lang="de-DE" altLang="ru-RU" sz="3600" dirty="0">
              <a:solidFill>
                <a:srgbClr val="606060"/>
              </a:solidFill>
              <a:latin typeface="+mn-lt"/>
            </a:endParaRPr>
          </a:p>
          <a:p>
            <a:pPr algn="ctr" eaLnBrk="1" hangingPunct="1"/>
            <a:r>
              <a:rPr lang="de-DE" altLang="ru-RU" sz="2000" dirty="0" smtClean="0">
                <a:solidFill>
                  <a:srgbClr val="606060"/>
                </a:solidFill>
                <a:latin typeface="+mn-lt"/>
              </a:rPr>
              <a:t>15</a:t>
            </a:r>
            <a:r>
              <a:rPr lang="de-DE" altLang="ru-RU" sz="2000" dirty="0" smtClean="0">
                <a:solidFill>
                  <a:srgbClr val="606060"/>
                </a:solidFill>
                <a:latin typeface="+mn-lt"/>
              </a:rPr>
              <a:t>.02.17</a:t>
            </a:r>
            <a:endParaRPr lang="de-DE" altLang="ru-RU" sz="2000" dirty="0">
              <a:solidFill>
                <a:srgbClr val="606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Что такое Минусинск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feld 16"/>
          <p:cNvSpPr txBox="1">
            <a:spLocks noChangeArrowheads="1"/>
          </p:cNvSpPr>
          <p:nvPr/>
        </p:nvSpPr>
        <p:spPr bwMode="auto">
          <a:xfrm>
            <a:off x="1753512" y="2736850"/>
            <a:ext cx="56275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Купить или продать?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6" name="Bild 5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05" y="3336072"/>
            <a:ext cx="218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1688" y="4212709"/>
            <a:ext cx="5600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Удивлен, что Яндекс до сих пор не банит все подряд за «купить» в </a:t>
            </a:r>
            <a:r>
              <a:rPr lang="ru-RU" sz="12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анкоре</a:t>
            </a:r>
            <a:r>
              <a:rPr lang="ru-RU" sz="1200" dirty="0">
                <a:solidFill>
                  <a:srgbClr val="606060"/>
                </a:solidFill>
                <a:latin typeface="+mn-lt"/>
                <a:cs typeface="Sansation" charset="0"/>
              </a:rPr>
              <a:t> </a:t>
            </a:r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и тексте.</a:t>
            </a:r>
            <a:endParaRPr lang="de-DE" sz="12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разбавить?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258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4889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Интересные следствия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120650" y="924197"/>
            <a:ext cx="8901430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Некоторые советуют разбавлять </a:t>
            </a:r>
            <a:r>
              <a:rPr lang="ru-RU" sz="1400" dirty="0" err="1" smtClean="0">
                <a:latin typeface="+mn-lt"/>
                <a:cs typeface="Sansation" charset="0"/>
              </a:rPr>
              <a:t>анкор</a:t>
            </a:r>
            <a:r>
              <a:rPr lang="ru-RU" sz="1400" dirty="0">
                <a:latin typeface="+mn-lt"/>
                <a:cs typeface="Sansation" charset="0"/>
              </a:rPr>
              <a:t>-</a:t>
            </a:r>
            <a:r>
              <a:rPr lang="ru-RU" sz="1400" dirty="0" smtClean="0">
                <a:latin typeface="+mn-lt"/>
                <a:cs typeface="Sansation" charset="0"/>
              </a:rPr>
              <a:t>лист для снятия</a:t>
            </a:r>
            <a:endParaRPr lang="en-US" sz="1400" dirty="0">
              <a:latin typeface="+mn-lt"/>
              <a:cs typeface="Sansation" charset="0"/>
            </a:endParaRPr>
          </a:p>
          <a:p>
            <a:pPr algn="just"/>
            <a:endParaRPr lang="en-US" sz="1100" dirty="0">
              <a:latin typeface="+mn-lt"/>
              <a:cs typeface="Sansation Light" charset="0"/>
            </a:endParaRPr>
          </a:p>
          <a:p>
            <a:pPr algn="just">
              <a:lnSpc>
                <a:spcPct val="120000"/>
              </a:lnSpc>
            </a:pPr>
            <a:r>
              <a:rPr lang="ru-RU" sz="1100" dirty="0" smtClean="0">
                <a:latin typeface="+mn-lt"/>
                <a:cs typeface="Sansation Light" charset="0"/>
              </a:rPr>
              <a:t>Мы не пробовали на практике. Наш аргумент против – количество ссылок тоже является фактором наложения Минусинск, поэтому рекомендуем сокращать объем ссылочного, а не растить его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0650" y="2241780"/>
            <a:ext cx="890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+mn-lt"/>
              <a:cs typeface="Sansation Light" charset="0"/>
            </a:endParaRPr>
          </a:p>
        </p:txBody>
      </p:sp>
      <p:sp>
        <p:nvSpPr>
          <p:cNvPr id="7" name="Textfeld 5"/>
          <p:cNvSpPr txBox="1">
            <a:spLocks noChangeArrowheads="1"/>
          </p:cNvSpPr>
          <p:nvPr/>
        </p:nvSpPr>
        <p:spPr bwMode="auto">
          <a:xfrm>
            <a:off x="120650" y="1864394"/>
            <a:ext cx="8901430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>
                <a:latin typeface="+mn-lt"/>
                <a:cs typeface="Sansation" charset="0"/>
              </a:rPr>
              <a:t>Каталоги сайтов и </a:t>
            </a:r>
            <a:r>
              <a:rPr lang="ru-RU" sz="1400" dirty="0" smtClean="0">
                <a:latin typeface="+mn-lt"/>
                <a:cs typeface="Sansation" charset="0"/>
              </a:rPr>
              <a:t>организаций</a:t>
            </a:r>
            <a:endParaRPr lang="en-US" sz="1400" dirty="0">
              <a:latin typeface="+mn-lt"/>
              <a:cs typeface="Sansation" charset="0"/>
            </a:endParaRPr>
          </a:p>
          <a:p>
            <a:pPr algn="just">
              <a:lnSpc>
                <a:spcPct val="120000"/>
              </a:lnSpc>
            </a:pPr>
            <a:endParaRPr lang="en-US" sz="1100" dirty="0">
              <a:latin typeface="+mn-lt"/>
              <a:cs typeface="Sansation Light" charset="0"/>
            </a:endParaRPr>
          </a:p>
          <a:p>
            <a:pPr algn="just">
              <a:lnSpc>
                <a:spcPct val="120000"/>
              </a:lnSpc>
            </a:pPr>
            <a:r>
              <a:rPr lang="ru-RU" sz="1100" dirty="0" smtClean="0">
                <a:latin typeface="+mn-lt"/>
                <a:cs typeface="Sansation Light" charset="0"/>
              </a:rPr>
              <a:t>В случае, если ссылки </a:t>
            </a:r>
            <a:r>
              <a:rPr lang="ru-RU" sz="1100" dirty="0" err="1" smtClean="0">
                <a:latin typeface="+mn-lt"/>
                <a:cs typeface="Sansation Light" charset="0"/>
              </a:rPr>
              <a:t>безанкорные</a:t>
            </a:r>
            <a:r>
              <a:rPr lang="ru-RU" sz="1100" dirty="0" smtClean="0">
                <a:latin typeface="+mn-lt"/>
                <a:cs typeface="Sansation Light" charset="0"/>
              </a:rPr>
              <a:t>. Я думаю, что такие прогоны не загоняют сайт по Минусинск, так как нет </a:t>
            </a:r>
            <a:r>
              <a:rPr lang="ru-RU" sz="1100" dirty="0" err="1" smtClean="0">
                <a:latin typeface="+mn-lt"/>
                <a:cs typeface="Sansation Light" charset="0"/>
              </a:rPr>
              <a:t>анкора</a:t>
            </a:r>
            <a:r>
              <a:rPr lang="ru-RU" sz="1100" dirty="0" smtClean="0">
                <a:latin typeface="+mn-lt"/>
                <a:cs typeface="Sansation Light" charset="0"/>
              </a:rPr>
              <a:t>. Кроме того,  многие заказывают такие прогоны не для влияния на </a:t>
            </a:r>
            <a:r>
              <a:rPr lang="en-US" sz="1100" dirty="0" err="1" smtClean="0">
                <a:latin typeface="+mn-lt"/>
                <a:cs typeface="Sansation Light" charset="0"/>
              </a:rPr>
              <a:t>seo</a:t>
            </a:r>
            <a:r>
              <a:rPr lang="ru-RU" sz="1100" dirty="0" smtClean="0">
                <a:latin typeface="+mn-lt"/>
                <a:cs typeface="Sansation Light" charset="0"/>
              </a:rPr>
              <a:t> </a:t>
            </a: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120650" y="2966019"/>
            <a:ext cx="8901430" cy="7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Не работает подмена </a:t>
            </a:r>
            <a:r>
              <a:rPr lang="ru-RU" sz="1400" dirty="0" err="1" smtClean="0">
                <a:latin typeface="+mn-lt"/>
                <a:cs typeface="Sansation" charset="0"/>
              </a:rPr>
              <a:t>анкор</a:t>
            </a:r>
            <a:r>
              <a:rPr lang="ru-RU" sz="1400" dirty="0" smtClean="0">
                <a:latin typeface="+mn-lt"/>
                <a:cs typeface="Sansation" charset="0"/>
              </a:rPr>
              <a:t> на </a:t>
            </a:r>
            <a:r>
              <a:rPr lang="ru-RU" sz="1400" dirty="0" err="1" smtClean="0">
                <a:latin typeface="+mn-lt"/>
                <a:cs typeface="Sansation" charset="0"/>
              </a:rPr>
              <a:t>безанкор</a:t>
            </a:r>
            <a:endParaRPr lang="en-US" sz="1400" dirty="0">
              <a:latin typeface="+mn-lt"/>
              <a:cs typeface="Sansation" charset="0"/>
            </a:endParaRPr>
          </a:p>
          <a:p>
            <a:pPr algn="just">
              <a:lnSpc>
                <a:spcPct val="120000"/>
              </a:lnSpc>
            </a:pPr>
            <a:endParaRPr lang="en-US" sz="1100" dirty="0">
              <a:latin typeface="+mn-lt"/>
              <a:cs typeface="Sansation Light" charset="0"/>
            </a:endParaRPr>
          </a:p>
          <a:p>
            <a:pPr algn="just">
              <a:lnSpc>
                <a:spcPct val="120000"/>
              </a:lnSpc>
            </a:pPr>
            <a:r>
              <a:rPr lang="ru-RU" sz="1100" dirty="0">
                <a:latin typeface="+mn-lt"/>
                <a:cs typeface="Sansation Light" charset="0"/>
              </a:rPr>
              <a:t>Н</a:t>
            </a:r>
            <a:r>
              <a:rPr lang="ru-RU" sz="1100" dirty="0" smtClean="0">
                <a:latin typeface="+mn-lt"/>
                <a:cs typeface="Sansation Light" charset="0"/>
              </a:rPr>
              <a:t>адо просто снимать и не заниматься хитростями. Только потратите время. </a:t>
            </a:r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146141" y="3919608"/>
            <a:ext cx="8901430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Почему не получается загнать конкурента по Минусинск?</a:t>
            </a:r>
            <a:endParaRPr lang="en-US" sz="1400" dirty="0">
              <a:latin typeface="+mn-lt"/>
              <a:cs typeface="Sansation" charset="0"/>
            </a:endParaRPr>
          </a:p>
          <a:p>
            <a:pPr algn="just">
              <a:lnSpc>
                <a:spcPct val="120000"/>
              </a:lnSpc>
            </a:pPr>
            <a:endParaRPr lang="en-US" sz="1100" dirty="0">
              <a:latin typeface="+mn-lt"/>
              <a:cs typeface="Sansation Light" charset="0"/>
            </a:endParaRPr>
          </a:p>
          <a:p>
            <a:pPr algn="just">
              <a:lnSpc>
                <a:spcPct val="120000"/>
              </a:lnSpc>
            </a:pPr>
            <a:r>
              <a:rPr lang="ru-RU" sz="1100" dirty="0">
                <a:latin typeface="+mn-lt"/>
                <a:cs typeface="Sansation Light" charset="0"/>
              </a:rPr>
              <a:t>П</a:t>
            </a:r>
            <a:r>
              <a:rPr lang="ru-RU" sz="1100" dirty="0" smtClean="0">
                <a:latin typeface="+mn-lt"/>
                <a:cs typeface="Sansation Light" charset="0"/>
              </a:rPr>
              <a:t>отому что чаще всего закупают низкокачественные ссылки с плохо проработанным семантическим ядром, да еще и ведя ссылки только на морду. Так не работает. Нужно сделать те же действия как будто хотите вывести конкурента в топ. А это дорого и долго.</a:t>
            </a: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120650" y="4988557"/>
            <a:ext cx="8901430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Минусинск доказательство того, что Яндекс не умеет определять </a:t>
            </a:r>
            <a:r>
              <a:rPr lang="en-US" sz="1400" dirty="0" smtClean="0">
                <a:latin typeface="+mn-lt"/>
                <a:cs typeface="Sansation" charset="0"/>
              </a:rPr>
              <a:t>SEO</a:t>
            </a:r>
            <a:r>
              <a:rPr lang="ru-RU" sz="1400" dirty="0" smtClean="0">
                <a:latin typeface="+mn-lt"/>
                <a:cs typeface="Sansation" charset="0"/>
              </a:rPr>
              <a:t> ссылки </a:t>
            </a:r>
            <a:endParaRPr lang="en-US" sz="1400" dirty="0">
              <a:latin typeface="+mn-lt"/>
              <a:cs typeface="Sansation" charset="0"/>
            </a:endParaRPr>
          </a:p>
          <a:p>
            <a:pPr algn="just">
              <a:lnSpc>
                <a:spcPct val="120000"/>
              </a:lnSpc>
            </a:pPr>
            <a:endParaRPr lang="en-US" sz="1100" dirty="0">
              <a:latin typeface="+mn-lt"/>
              <a:cs typeface="Sansation Light" charset="0"/>
            </a:endParaRPr>
          </a:p>
          <a:p>
            <a:pPr algn="just">
              <a:lnSpc>
                <a:spcPct val="120000"/>
              </a:lnSpc>
            </a:pPr>
            <a:r>
              <a:rPr lang="ru-RU" sz="1100" dirty="0">
                <a:latin typeface="+mn-lt"/>
                <a:cs typeface="Sansation Light" charset="0"/>
              </a:rPr>
              <a:t>П</a:t>
            </a:r>
            <a:r>
              <a:rPr lang="ru-RU" sz="1100" dirty="0" smtClean="0">
                <a:latin typeface="+mn-lt"/>
                <a:cs typeface="Sansation Light" charset="0"/>
              </a:rPr>
              <a:t>отому если бы они делали с это так достоверно как в красивых роликах Екатерины Гладких, Яндекс бы игнорировал ссылки и не </a:t>
            </a:r>
            <a:r>
              <a:rPr lang="ru-RU" sz="1100" dirty="0" err="1" smtClean="0">
                <a:latin typeface="+mn-lt"/>
                <a:cs typeface="Sansation Light" charset="0"/>
              </a:rPr>
              <a:t>не</a:t>
            </a:r>
            <a:r>
              <a:rPr lang="ru-RU" sz="1100" dirty="0" smtClean="0">
                <a:latin typeface="+mn-lt"/>
                <a:cs typeface="Sansation Light" charset="0"/>
              </a:rPr>
              <a:t> нервничал что «наивные» клиент сливают свои бюджеты на ссылки.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Ждать?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208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40881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Тарифный план «Надежда»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6892925" y="1028700"/>
            <a:ext cx="19796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Срок вывода из Минусинска увеличивается</a:t>
            </a:r>
            <a:endParaRPr lang="ru-RU" sz="1400" dirty="0" smtClean="0">
              <a:latin typeface="+mn-lt"/>
              <a:cs typeface="Sansatio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0" y="761222"/>
            <a:ext cx="5523295" cy="5516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5910" y="6569613"/>
            <a:ext cx="1758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переиндексация</a:t>
            </a:r>
            <a:endParaRPr lang="ru-RU" sz="1200" dirty="0">
              <a:latin typeface="+mn-lt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6892925" y="2670265"/>
            <a:ext cx="19796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Не ждите чудо. Действуйте быстро и агрессивно</a:t>
            </a:r>
            <a:endParaRPr lang="ru-RU" sz="1400" dirty="0" smtClean="0">
              <a:latin typeface="+mn-lt"/>
              <a:cs typeface="Sansati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1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4438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Ускорение индексации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84917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Если ссылка есть в </a:t>
            </a:r>
            <a:r>
              <a:rPr lang="ru-RU" dirty="0" err="1" smtClean="0">
                <a:latin typeface="+mn-lt"/>
                <a:cs typeface="Sansation Light" charset="0"/>
              </a:rPr>
              <a:t>Яндекс.Вебмастере</a:t>
            </a:r>
            <a:r>
              <a:rPr lang="ru-RU" dirty="0" smtClean="0">
                <a:latin typeface="+mn-lt"/>
                <a:cs typeface="Sansation Light" charset="0"/>
              </a:rPr>
              <a:t>, но ее нет на странице – это Ваша проблема. Яндексу важнее что думает он, а не Вы.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Иногда индекса обновляется катастрофически долго</a:t>
            </a:r>
            <a:endParaRPr lang="ru-RU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Нужно принудительно ускорять индексацию.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Проверяйте результат</a:t>
            </a:r>
          </a:p>
        </p:txBody>
      </p:sp>
      <p:grpSp>
        <p:nvGrpSpPr>
          <p:cNvPr id="5" name="Gruppierung 3"/>
          <p:cNvGrpSpPr>
            <a:grpSpLocks/>
          </p:cNvGrpSpPr>
          <p:nvPr/>
        </p:nvGrpSpPr>
        <p:grpSpPr bwMode="auto">
          <a:xfrm>
            <a:off x="3438213" y="2982234"/>
            <a:ext cx="2082800" cy="2065337"/>
            <a:chOff x="3402993" y="1448257"/>
            <a:chExt cx="2083803" cy="2083803"/>
          </a:xfrm>
        </p:grpSpPr>
        <p:sp>
          <p:nvSpPr>
            <p:cNvPr id="6" name="Oval 23"/>
            <p:cNvSpPr/>
            <p:nvPr/>
          </p:nvSpPr>
          <p:spPr>
            <a:xfrm>
              <a:off x="3402993" y="1448257"/>
              <a:ext cx="2083803" cy="2083803"/>
            </a:xfrm>
            <a:prstGeom prst="ellipse">
              <a:avLst/>
            </a:prstGeom>
            <a:noFill/>
            <a:ln w="76200" cap="rnd" cmpd="sng">
              <a:solidFill>
                <a:srgbClr val="606060"/>
              </a:solidFill>
              <a:beve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606060"/>
                </a:solidFill>
              </a:endParaRPr>
            </a:p>
          </p:txBody>
        </p:sp>
        <p:sp>
          <p:nvSpPr>
            <p:cNvPr id="7" name="Textfeld 24"/>
            <p:cNvSpPr txBox="1">
              <a:spLocks noChangeArrowheads="1"/>
            </p:cNvSpPr>
            <p:nvPr/>
          </p:nvSpPr>
          <p:spPr bwMode="auto">
            <a:xfrm>
              <a:off x="3517523" y="2222972"/>
              <a:ext cx="1855258" cy="52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ru-RU" sz="2800" dirty="0" smtClean="0">
                  <a:solidFill>
                    <a:srgbClr val="606060"/>
                  </a:solidFill>
                  <a:latin typeface="+mn-lt"/>
                  <a:cs typeface="Sansation" charset="0"/>
                </a:rPr>
                <a:t>Способы</a:t>
              </a:r>
              <a:endParaRPr lang="de-DE" sz="2800" dirty="0">
                <a:solidFill>
                  <a:srgbClr val="606060"/>
                </a:solidFill>
                <a:latin typeface="+mn-lt"/>
                <a:cs typeface="Sansation" charset="0"/>
              </a:endParaRPr>
            </a:p>
          </p:txBody>
        </p:sp>
      </p:grpSp>
      <p:grpSp>
        <p:nvGrpSpPr>
          <p:cNvPr id="8" name="Gruppierung 29"/>
          <p:cNvGrpSpPr>
            <a:grpSpLocks/>
          </p:cNvGrpSpPr>
          <p:nvPr/>
        </p:nvGrpSpPr>
        <p:grpSpPr bwMode="auto">
          <a:xfrm>
            <a:off x="5730563" y="4603071"/>
            <a:ext cx="1376363" cy="1416050"/>
            <a:chOff x="3402993" y="1448257"/>
            <a:chExt cx="2083803" cy="2083803"/>
          </a:xfrm>
        </p:grpSpPr>
        <p:sp>
          <p:nvSpPr>
            <p:cNvPr id="9" name="Oval 30"/>
            <p:cNvSpPr/>
            <p:nvPr/>
          </p:nvSpPr>
          <p:spPr>
            <a:xfrm>
              <a:off x="3402993" y="1448257"/>
              <a:ext cx="2083803" cy="2083803"/>
            </a:xfrm>
            <a:prstGeom prst="ellipse">
              <a:avLst/>
            </a:prstGeom>
            <a:noFill/>
            <a:ln w="76200" cap="rnd" cmpd="sng">
              <a:solidFill>
                <a:srgbClr val="606060"/>
              </a:solidFill>
              <a:beve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606060"/>
                </a:solidFill>
              </a:endParaRPr>
            </a:p>
          </p:txBody>
        </p:sp>
        <p:sp>
          <p:nvSpPr>
            <p:cNvPr id="10" name="Textfeld 31"/>
            <p:cNvSpPr txBox="1">
              <a:spLocks noChangeArrowheads="1"/>
            </p:cNvSpPr>
            <p:nvPr/>
          </p:nvSpPr>
          <p:spPr bwMode="auto">
            <a:xfrm>
              <a:off x="3517523" y="2192527"/>
              <a:ext cx="1855258" cy="58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ru-RU" sz="2000" dirty="0" smtClean="0">
                  <a:solidFill>
                    <a:srgbClr val="606060"/>
                  </a:solidFill>
                  <a:latin typeface="+mn-lt"/>
                  <a:cs typeface="Sansation" charset="0"/>
                </a:rPr>
                <a:t>Сервисы</a:t>
              </a:r>
              <a:endParaRPr lang="de-DE" sz="2000" dirty="0">
                <a:solidFill>
                  <a:srgbClr val="606060"/>
                </a:solidFill>
                <a:latin typeface="+mn-lt"/>
                <a:cs typeface="Sansation" charset="0"/>
              </a:endParaRPr>
            </a:p>
          </p:txBody>
        </p:sp>
      </p:grpSp>
      <p:grpSp>
        <p:nvGrpSpPr>
          <p:cNvPr id="11" name="Gruppierung 35"/>
          <p:cNvGrpSpPr>
            <a:grpSpLocks/>
          </p:cNvGrpSpPr>
          <p:nvPr/>
        </p:nvGrpSpPr>
        <p:grpSpPr bwMode="auto">
          <a:xfrm>
            <a:off x="1907863" y="4603071"/>
            <a:ext cx="1376363" cy="1416050"/>
            <a:chOff x="3402993" y="1448257"/>
            <a:chExt cx="2083803" cy="2083803"/>
          </a:xfrm>
        </p:grpSpPr>
        <p:sp>
          <p:nvSpPr>
            <p:cNvPr id="12" name="Oval 36"/>
            <p:cNvSpPr/>
            <p:nvPr/>
          </p:nvSpPr>
          <p:spPr>
            <a:xfrm>
              <a:off x="3402993" y="1448257"/>
              <a:ext cx="2083803" cy="2083803"/>
            </a:xfrm>
            <a:prstGeom prst="ellipse">
              <a:avLst/>
            </a:prstGeom>
            <a:noFill/>
            <a:ln w="76200" cap="rnd" cmpd="sng">
              <a:solidFill>
                <a:srgbClr val="606060"/>
              </a:solidFill>
              <a:beve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606060"/>
                </a:solidFill>
              </a:endParaRPr>
            </a:p>
          </p:txBody>
        </p:sp>
        <p:sp>
          <p:nvSpPr>
            <p:cNvPr id="13" name="Textfeld 37"/>
            <p:cNvSpPr txBox="1">
              <a:spLocks noChangeArrowheads="1"/>
            </p:cNvSpPr>
            <p:nvPr/>
          </p:nvSpPr>
          <p:spPr bwMode="auto">
            <a:xfrm>
              <a:off x="3517523" y="2192527"/>
              <a:ext cx="1855258" cy="58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ru-RU" sz="2000" dirty="0" err="1" smtClean="0">
                  <a:solidFill>
                    <a:srgbClr val="606060"/>
                  </a:solidFill>
                  <a:latin typeface="+mn-lt"/>
                  <a:cs typeface="Sansation" charset="0"/>
                </a:rPr>
                <a:t>Твиттер</a:t>
              </a:r>
              <a:endParaRPr lang="de-DE" sz="2000" dirty="0">
                <a:solidFill>
                  <a:srgbClr val="606060"/>
                </a:solidFill>
                <a:latin typeface="+mn-lt"/>
                <a:cs typeface="Sansation" charset="0"/>
              </a:endParaRPr>
            </a:p>
          </p:txBody>
        </p:sp>
      </p:grpSp>
      <p:pic>
        <p:nvPicPr>
          <p:cNvPr id="14" name="Bild 48" descr="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970">
            <a:off x="3120713" y="4268109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62" descr="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7663">
            <a:off x="5608326" y="4433209"/>
            <a:ext cx="2460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41"/>
          <p:cNvSpPr txBox="1">
            <a:spLocks noChangeArrowheads="1"/>
          </p:cNvSpPr>
          <p:nvPr/>
        </p:nvSpPr>
        <p:spPr bwMode="auto">
          <a:xfrm>
            <a:off x="7183126" y="4628471"/>
            <a:ext cx="1643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1000" dirty="0" smtClean="0">
                <a:latin typeface="+mn-lt"/>
                <a:cs typeface="Sansation Light" charset="0"/>
              </a:rPr>
              <a:t>Дешево,</a:t>
            </a:r>
          </a:p>
          <a:p>
            <a:r>
              <a:rPr lang="ru-RU" sz="1000" dirty="0" smtClean="0">
                <a:latin typeface="+mn-lt"/>
                <a:cs typeface="Sansation Light" charset="0"/>
              </a:rPr>
              <a:t>Групповые операции,</a:t>
            </a:r>
          </a:p>
          <a:p>
            <a:r>
              <a:rPr lang="ru-RU" sz="1000" dirty="0" smtClean="0">
                <a:latin typeface="+mn-lt"/>
                <a:cs typeface="Sansation Light" charset="0"/>
              </a:rPr>
              <a:t>Низко эффективно</a:t>
            </a:r>
            <a:endParaRPr lang="ru-RU" sz="1000" dirty="0" smtClean="0">
              <a:latin typeface="+mn-lt"/>
              <a:cs typeface="Sansation Light" charset="0"/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253689" y="4754897"/>
            <a:ext cx="15001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ru-RU" sz="1000" dirty="0" smtClean="0">
                <a:latin typeface="+mn-lt"/>
                <a:cs typeface="Sansation Light" charset="0"/>
              </a:rPr>
              <a:t>Дорого, </a:t>
            </a:r>
          </a:p>
          <a:p>
            <a:pPr algn="r"/>
            <a:r>
              <a:rPr lang="ru-RU" sz="1000" dirty="0" smtClean="0">
                <a:latin typeface="+mn-lt"/>
                <a:cs typeface="Sansation Light" charset="0"/>
              </a:rPr>
              <a:t>Вручную,</a:t>
            </a:r>
          </a:p>
          <a:p>
            <a:pPr algn="r"/>
            <a:r>
              <a:rPr lang="ru-RU" sz="1000" dirty="0" smtClean="0">
                <a:latin typeface="+mn-lt"/>
              </a:rPr>
              <a:t>эффективно</a:t>
            </a:r>
            <a:endParaRPr lang="de-DE" sz="1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twitter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3702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6230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Инструкция по ускорению </a:t>
            </a:r>
            <a:r>
              <a:rPr lang="ru-RU" sz="2800" dirty="0">
                <a:latin typeface="+mn-lt"/>
              </a:rPr>
              <a:t>через </a:t>
            </a:r>
            <a:r>
              <a:rPr lang="ru-RU" sz="2800" dirty="0" err="1" smtClean="0">
                <a:latin typeface="+mn-lt"/>
              </a:rPr>
              <a:t>Prospero</a:t>
            </a:r>
            <a:endParaRPr lang="ru-RU" sz="2800" dirty="0">
              <a:latin typeface="+mn-lt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84917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ru-RU" sz="1000" dirty="0">
              <a:latin typeface="+mn-lt"/>
            </a:endParaRPr>
          </a:p>
          <a:p>
            <a:r>
              <a:rPr lang="ru-RU" sz="1000" dirty="0" smtClean="0">
                <a:latin typeface="+mn-lt"/>
              </a:rPr>
              <a:t>1</a:t>
            </a:r>
            <a:r>
              <a:rPr lang="ru-RU" sz="1000" dirty="0">
                <a:latin typeface="+mn-lt"/>
              </a:rPr>
              <a:t>) Кампанию можно создавать сразу по прямой ссылке </a:t>
            </a:r>
            <a:r>
              <a:rPr lang="ru-RU" sz="1000" dirty="0">
                <a:latin typeface="+mn-lt"/>
                <a:hlinkClick r:id="rId2"/>
              </a:rPr>
              <a:t>https://</a:t>
            </a:r>
            <a:r>
              <a:rPr lang="ru-RU" sz="1000" dirty="0" smtClean="0">
                <a:latin typeface="+mn-lt"/>
                <a:hlinkClick r:id="rId2"/>
              </a:rPr>
              <a:t>prospero.ru/make_prog.php</a:t>
            </a:r>
            <a:r>
              <a:rPr lang="ru-RU" sz="1000" dirty="0" smtClean="0">
                <a:latin typeface="+mn-lt"/>
              </a:rPr>
              <a:t> (размещение постов с предоставленным заказчиком текстом)</a:t>
            </a:r>
            <a:endParaRPr lang="ru-RU" sz="1000" dirty="0">
              <a:latin typeface="+mn-lt"/>
            </a:endParaRPr>
          </a:p>
          <a:p>
            <a:r>
              <a:rPr lang="ru-RU" sz="1000" dirty="0">
                <a:latin typeface="+mn-lt"/>
              </a:rPr>
              <a:t>2) Идем на главную страницу Twitter.com и смотрим там </a:t>
            </a:r>
            <a:r>
              <a:rPr lang="ru-RU" sz="1000" dirty="0" err="1">
                <a:latin typeface="+mn-lt"/>
              </a:rPr>
              <a:t>хэштег</a:t>
            </a:r>
            <a:r>
              <a:rPr lang="ru-RU" sz="1000" dirty="0">
                <a:latin typeface="+mn-lt"/>
              </a:rPr>
              <a:t> в разделе "Актуальные темы". Чем короче </a:t>
            </a:r>
            <a:r>
              <a:rPr lang="ru-RU" sz="1000" dirty="0" err="1">
                <a:latin typeface="+mn-lt"/>
              </a:rPr>
              <a:t>хэштег</a:t>
            </a:r>
            <a:r>
              <a:rPr lang="ru-RU" sz="1000" dirty="0">
                <a:latin typeface="+mn-lt"/>
              </a:rPr>
              <a:t> - тем лучше. Актуальные </a:t>
            </a:r>
            <a:r>
              <a:rPr lang="ru-RU" sz="1000" dirty="0" err="1">
                <a:latin typeface="+mn-lt"/>
              </a:rPr>
              <a:t>хэштеги</a:t>
            </a:r>
            <a:r>
              <a:rPr lang="ru-RU" sz="1000" dirty="0">
                <a:latin typeface="+mn-lt"/>
              </a:rPr>
              <a:t> все время меняются, поэтому нужно смотреть непосредственно перед размещением.</a:t>
            </a:r>
          </a:p>
          <a:p>
            <a:r>
              <a:rPr lang="ru-RU" sz="1000" dirty="0">
                <a:latin typeface="+mn-lt"/>
              </a:rPr>
              <a:t>3) Создаем кампанию. При этом нужно будет выбрать следующие опции:</a:t>
            </a:r>
          </a:p>
          <a:p>
            <a:r>
              <a:rPr lang="ru-RU" sz="1000" dirty="0">
                <a:latin typeface="+mn-lt"/>
                <a:hlinkClick r:id="rId3"/>
              </a:rPr>
              <a:t>http://</a:t>
            </a:r>
            <a:r>
              <a:rPr lang="ru-RU" sz="1000" dirty="0" smtClean="0">
                <a:latin typeface="+mn-lt"/>
                <a:hlinkClick r:id="rId3"/>
              </a:rPr>
              <a:t>screencast.com/t/B5H9bNh8d3r</a:t>
            </a:r>
            <a:r>
              <a:rPr lang="ru-RU" sz="1000" dirty="0" smtClean="0">
                <a:latin typeface="+mn-lt"/>
              </a:rPr>
              <a:t> (см. следующий слайд)</a:t>
            </a:r>
            <a:endParaRPr lang="ru-RU" sz="1000" dirty="0">
              <a:latin typeface="+mn-lt"/>
            </a:endParaRPr>
          </a:p>
          <a:p>
            <a:r>
              <a:rPr lang="ru-RU" sz="1000" dirty="0">
                <a:latin typeface="+mn-lt"/>
              </a:rPr>
              <a:t>4) Нужно тексты 5 постов. Делаем их по следующему принципу:</a:t>
            </a:r>
          </a:p>
          <a:p>
            <a:r>
              <a:rPr lang="ru-RU" sz="1000" dirty="0">
                <a:latin typeface="+mn-lt"/>
              </a:rPr>
              <a:t>Нужно чтобы каждый пост был по формату:</a:t>
            </a:r>
          </a:p>
          <a:p>
            <a:r>
              <a:rPr lang="ru-RU" sz="1000" dirty="0">
                <a:latin typeface="+mn-lt"/>
              </a:rPr>
              <a:t>URL + популярный </a:t>
            </a:r>
            <a:r>
              <a:rPr lang="ru-RU" sz="1000" dirty="0" err="1">
                <a:latin typeface="+mn-lt"/>
              </a:rPr>
              <a:t>хэштег</a:t>
            </a:r>
            <a:r>
              <a:rPr lang="ru-RU" sz="1000" dirty="0">
                <a:latin typeface="+mn-lt"/>
              </a:rPr>
              <a:t> + какая-то уникальная фраза.</a:t>
            </a:r>
          </a:p>
          <a:p>
            <a:r>
              <a:rPr lang="ru-RU" sz="1000" dirty="0">
                <a:latin typeface="+mn-lt"/>
              </a:rPr>
              <a:t>или </a:t>
            </a:r>
          </a:p>
          <a:p>
            <a:r>
              <a:rPr lang="ru-RU" sz="1000" dirty="0">
                <a:latin typeface="+mn-lt"/>
              </a:rPr>
              <a:t>популярный </a:t>
            </a:r>
            <a:r>
              <a:rPr lang="ru-RU" sz="1000" dirty="0" err="1">
                <a:latin typeface="+mn-lt"/>
              </a:rPr>
              <a:t>хэштег</a:t>
            </a:r>
            <a:r>
              <a:rPr lang="ru-RU" sz="1000" dirty="0">
                <a:latin typeface="+mn-lt"/>
              </a:rPr>
              <a:t> + URL + какая-то уникальная фраза.</a:t>
            </a:r>
          </a:p>
          <a:p>
            <a:r>
              <a:rPr lang="ru-RU" sz="1000" dirty="0">
                <a:latin typeface="+mn-lt"/>
              </a:rPr>
              <a:t/>
            </a:r>
            <a:br>
              <a:rPr lang="ru-RU" sz="1000" dirty="0">
                <a:latin typeface="+mn-lt"/>
              </a:rPr>
            </a:br>
            <a:endParaRPr lang="ru-RU" sz="1000" dirty="0">
              <a:latin typeface="+mn-lt"/>
            </a:endParaRPr>
          </a:p>
          <a:p>
            <a:r>
              <a:rPr lang="ru-RU" sz="1000" dirty="0">
                <a:latin typeface="+mn-lt"/>
              </a:rPr>
              <a:t>Я рекомендую чередовать через один варианты когда URL и </a:t>
            </a:r>
            <a:r>
              <a:rPr lang="ru-RU" sz="1000" dirty="0" err="1">
                <a:latin typeface="+mn-lt"/>
              </a:rPr>
              <a:t>хэштег</a:t>
            </a:r>
            <a:r>
              <a:rPr lang="ru-RU" sz="1000" dirty="0">
                <a:latin typeface="+mn-lt"/>
              </a:rPr>
              <a:t> на первом месте.</a:t>
            </a:r>
          </a:p>
          <a:p>
            <a:r>
              <a:rPr lang="ru-RU" sz="1000" dirty="0">
                <a:latin typeface="+mn-lt"/>
              </a:rPr>
              <a:t>Уникальная фраза желательно чтобы касалась страницы или домена. Можно брать заголовок публикации или предложение из текста. </a:t>
            </a:r>
          </a:p>
          <a:p>
            <a:r>
              <a:rPr lang="ru-RU" sz="1000" dirty="0">
                <a:latin typeface="+mn-lt"/>
              </a:rPr>
              <a:t>Нужно сделать 5 текстов по формату: 1 пост = 1 строчка.</a:t>
            </a:r>
          </a:p>
          <a:p>
            <a:r>
              <a:rPr lang="ru-RU" sz="1000" dirty="0">
                <a:latin typeface="+mn-lt"/>
              </a:rPr>
              <a:t/>
            </a:r>
            <a:br>
              <a:rPr lang="ru-RU" sz="1000" dirty="0">
                <a:latin typeface="+mn-lt"/>
              </a:rPr>
            </a:br>
            <a:endParaRPr lang="ru-RU" sz="1000" dirty="0">
              <a:latin typeface="+mn-lt"/>
            </a:endParaRPr>
          </a:p>
          <a:p>
            <a:r>
              <a:rPr lang="ru-RU" sz="1000" dirty="0">
                <a:latin typeface="+mn-lt"/>
              </a:rPr>
              <a:t>Пример:</a:t>
            </a:r>
          </a:p>
          <a:p>
            <a:r>
              <a:rPr lang="ru-RU" sz="1000" dirty="0">
                <a:latin typeface="+mn-lt"/>
                <a:hlinkClick r:id="rId4"/>
              </a:rPr>
              <a:t>http://www.s-posad.su/linkexchange</a:t>
            </a:r>
            <a:r>
              <a:rPr lang="ru-RU" sz="1000" dirty="0">
                <a:latin typeface="+mn-lt"/>
              </a:rPr>
              <a:t> #</a:t>
            </a:r>
            <a:r>
              <a:rPr lang="ru-RU" sz="1000" dirty="0" err="1">
                <a:latin typeface="+mn-lt"/>
              </a:rPr>
              <a:t>Sputnik</a:t>
            </a:r>
            <a:r>
              <a:rPr lang="ru-RU" sz="1000" dirty="0">
                <a:latin typeface="+mn-lt"/>
              </a:rPr>
              <a:t> Поеду в Сергиев Посад</a:t>
            </a:r>
          </a:p>
          <a:p>
            <a:r>
              <a:rPr lang="ru-RU" sz="1000" dirty="0">
                <a:latin typeface="+mn-lt"/>
              </a:rPr>
              <a:t>Говорят там платки обалденные </a:t>
            </a:r>
            <a:r>
              <a:rPr lang="ru-RU" sz="1000" dirty="0">
                <a:latin typeface="+mn-lt"/>
                <a:hlinkClick r:id="rId4"/>
              </a:rPr>
              <a:t>http://www.s-posad.su/linkexchange</a:t>
            </a:r>
            <a:r>
              <a:rPr lang="ru-RU" sz="1000" dirty="0">
                <a:latin typeface="+mn-lt"/>
              </a:rPr>
              <a:t> </a:t>
            </a:r>
          </a:p>
          <a:p>
            <a:r>
              <a:rPr lang="ru-RU" sz="1000" dirty="0">
                <a:latin typeface="+mn-lt"/>
                <a:hlinkClick r:id="rId4"/>
              </a:rPr>
              <a:t>http://www.s-posad.su/linkexchange</a:t>
            </a:r>
            <a:r>
              <a:rPr lang="ru-RU" sz="1000" dirty="0">
                <a:latin typeface="+mn-lt"/>
              </a:rPr>
              <a:t> Хочу в посад #</a:t>
            </a:r>
            <a:r>
              <a:rPr lang="ru-RU" sz="1000" dirty="0" err="1">
                <a:latin typeface="+mn-lt"/>
              </a:rPr>
              <a:t>Sputnik</a:t>
            </a:r>
            <a:endParaRPr lang="ru-RU" sz="1000" dirty="0">
              <a:latin typeface="+mn-lt"/>
            </a:endParaRPr>
          </a:p>
          <a:p>
            <a:r>
              <a:rPr lang="ru-RU" sz="1000" dirty="0">
                <a:latin typeface="+mn-lt"/>
                <a:hlinkClick r:id="rId4"/>
              </a:rPr>
              <a:t>http://www.s-posad.su/linkexchange</a:t>
            </a:r>
            <a:r>
              <a:rPr lang="ru-RU" sz="1000" dirty="0">
                <a:latin typeface="+mn-lt"/>
              </a:rPr>
              <a:t> Все про </a:t>
            </a:r>
            <a:r>
              <a:rPr lang="ru-RU" sz="1000" dirty="0" err="1">
                <a:latin typeface="+mn-lt"/>
              </a:rPr>
              <a:t>сергиев</a:t>
            </a:r>
            <a:r>
              <a:rPr lang="ru-RU" sz="1000" dirty="0">
                <a:latin typeface="+mn-lt"/>
              </a:rPr>
              <a:t> посад #</a:t>
            </a:r>
            <a:r>
              <a:rPr lang="ru-RU" sz="1000" dirty="0" err="1">
                <a:latin typeface="+mn-lt"/>
              </a:rPr>
              <a:t>Sputnik</a:t>
            </a:r>
            <a:endParaRPr lang="ru-RU" sz="1000" dirty="0">
              <a:latin typeface="+mn-lt"/>
            </a:endParaRPr>
          </a:p>
          <a:p>
            <a:r>
              <a:rPr lang="ru-RU" sz="1000" dirty="0">
                <a:latin typeface="+mn-lt"/>
                <a:hlinkClick r:id="rId4"/>
              </a:rPr>
              <a:t>http://www.s-posad.su/linkexchange</a:t>
            </a:r>
            <a:r>
              <a:rPr lang="ru-RU" sz="1000" dirty="0">
                <a:latin typeface="+mn-lt"/>
              </a:rPr>
              <a:t> Это мой </a:t>
            </a:r>
            <a:r>
              <a:rPr lang="ru-RU" sz="1000" dirty="0" err="1">
                <a:latin typeface="+mn-lt"/>
              </a:rPr>
              <a:t>сергиев</a:t>
            </a:r>
            <a:r>
              <a:rPr lang="ru-RU" sz="1000" dirty="0">
                <a:latin typeface="+mn-lt"/>
              </a:rPr>
              <a:t> посад #</a:t>
            </a:r>
            <a:r>
              <a:rPr lang="ru-RU" sz="1000" dirty="0" err="1">
                <a:latin typeface="+mn-lt"/>
              </a:rPr>
              <a:t>Sputnik</a:t>
            </a:r>
            <a:endParaRPr lang="ru-RU" sz="1000" dirty="0">
              <a:latin typeface="+mn-lt"/>
            </a:endParaRPr>
          </a:p>
          <a:p>
            <a:r>
              <a:rPr lang="ru-RU" sz="1000" dirty="0">
                <a:latin typeface="+mn-lt"/>
              </a:rPr>
              <a:t/>
            </a:r>
            <a:br>
              <a:rPr lang="ru-RU" sz="1000" dirty="0">
                <a:latin typeface="+mn-lt"/>
              </a:rPr>
            </a:br>
            <a:endParaRPr lang="ru-RU" sz="1000" dirty="0" smtClean="0">
              <a:latin typeface="+mn-lt"/>
              <a:cs typeface="Sansation Light" charset="0"/>
            </a:endParaRPr>
          </a:p>
        </p:txBody>
      </p:sp>
      <p:sp>
        <p:nvSpPr>
          <p:cNvPr id="18" name="Textfeld 5"/>
          <p:cNvSpPr txBox="1">
            <a:spLocks noChangeArrowheads="1"/>
          </p:cNvSpPr>
          <p:nvPr/>
        </p:nvSpPr>
        <p:spPr bwMode="auto">
          <a:xfrm>
            <a:off x="316479" y="5285014"/>
            <a:ext cx="7042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Статья Алексея </a:t>
            </a:r>
            <a:r>
              <a:rPr lang="ru-RU" sz="1400" dirty="0" err="1" smtClean="0">
                <a:latin typeface="+mn-lt"/>
                <a:cs typeface="Sansation Light" charset="0"/>
              </a:rPr>
              <a:t>Трудова</a:t>
            </a:r>
            <a:r>
              <a:rPr lang="ru-RU" sz="1400" dirty="0" smtClean="0">
                <a:latin typeface="+mn-lt"/>
                <a:cs typeface="Sansation Light" charset="0"/>
              </a:rPr>
              <a:t> </a:t>
            </a:r>
            <a:r>
              <a:rPr lang="en-US" sz="1400" dirty="0" smtClean="0">
                <a:latin typeface="+mn-lt"/>
                <a:cs typeface="Sansation Light" charset="0"/>
              </a:rPr>
              <a:t> </a:t>
            </a:r>
            <a:r>
              <a:rPr lang="en-US" sz="1400" dirty="0" smtClean="0">
                <a:latin typeface="+mn-lt"/>
              </a:rPr>
              <a:t>https</a:t>
            </a:r>
            <a:r>
              <a:rPr lang="en-US" sz="1400" dirty="0">
                <a:latin typeface="+mn-lt"/>
              </a:rPr>
              <a:t>://goo.gl/2CVt4Q</a:t>
            </a:r>
            <a:endParaRPr lang="ru-RU" sz="1400" dirty="0" smtClean="0">
              <a:latin typeface="+mn-lt"/>
              <a:cs typeface="Sansation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03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6230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Инструкция по ускорению </a:t>
            </a:r>
            <a:r>
              <a:rPr lang="ru-RU" sz="2800" dirty="0">
                <a:latin typeface="+mn-lt"/>
              </a:rPr>
              <a:t>через </a:t>
            </a:r>
            <a:r>
              <a:rPr lang="ru-RU" sz="2800" dirty="0" err="1" smtClean="0">
                <a:latin typeface="+mn-lt"/>
              </a:rPr>
              <a:t>Prospero</a:t>
            </a:r>
            <a:endParaRPr lang="ru-RU" sz="28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772"/>
            <a:ext cx="9144000" cy="5508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Файл учета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353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44876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</a:rPr>
              <a:t>Файл для работы со ссылками</a:t>
            </a:r>
            <a:endParaRPr lang="ru-RU" sz="2800" dirty="0">
              <a:latin typeface="+mn-lt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8491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ru-RU" sz="1000" dirty="0" smtClean="0">
              <a:latin typeface="+mn-lt"/>
              <a:cs typeface="Sansation Light" charset="0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414069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>
                <a:latin typeface="+mn-lt"/>
                <a:cs typeface="Sansation Light" charset="0"/>
              </a:rPr>
              <a:t>URL </a:t>
            </a:r>
            <a:r>
              <a:rPr lang="ru-RU" dirty="0">
                <a:latin typeface="+mn-lt"/>
                <a:cs typeface="Sansation Light" charset="0"/>
              </a:rPr>
              <a:t>акцептор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>
                <a:latin typeface="+mn-lt"/>
                <a:cs typeface="Sansation Light" charset="0"/>
              </a:rPr>
              <a:t>URL </a:t>
            </a:r>
            <a:r>
              <a:rPr lang="ru-RU" dirty="0">
                <a:latin typeface="+mn-lt"/>
                <a:cs typeface="Sansation Light" charset="0"/>
              </a:rPr>
              <a:t>донор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Домен донора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Анкор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Тип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Дата присутствия в ЯВМ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>
                <a:latin typeface="+mn-lt"/>
                <a:cs typeface="Sansation Light" charset="0"/>
              </a:rPr>
              <a:t>Безанкор</a:t>
            </a:r>
            <a:r>
              <a:rPr lang="ru-RU" dirty="0">
                <a:latin typeface="+mn-lt"/>
                <a:cs typeface="Sansation Light" charset="0"/>
              </a:rPr>
              <a:t>?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>
                <a:latin typeface="+mn-lt"/>
                <a:cs typeface="Sansation Light" charset="0"/>
              </a:rPr>
              <a:t>SEO-</a:t>
            </a:r>
            <a:r>
              <a:rPr lang="ru-RU" dirty="0" err="1">
                <a:latin typeface="+mn-lt"/>
                <a:cs typeface="Sansation Light" charset="0"/>
              </a:rPr>
              <a:t>анкор</a:t>
            </a:r>
            <a:r>
              <a:rPr lang="ru-RU" dirty="0">
                <a:latin typeface="+mn-lt"/>
                <a:cs typeface="Sansation Light" charset="0"/>
              </a:rPr>
              <a:t>?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Сервис Яндекса?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>
                <a:latin typeface="+mn-lt"/>
                <a:cs typeface="Sansation Light" charset="0"/>
              </a:rPr>
              <a:t>Gogettop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>
                <a:latin typeface="+mn-lt"/>
                <a:cs typeface="Sansation Light" charset="0"/>
              </a:rPr>
              <a:t>Rotapost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>
                <a:latin typeface="+mn-lt"/>
                <a:cs typeface="Sansation Light" charset="0"/>
              </a:rPr>
              <a:t>Blogun</a:t>
            </a:r>
            <a:endParaRPr lang="en-US" dirty="0">
              <a:latin typeface="+mn-lt"/>
              <a:cs typeface="Sansation Light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4714421" y="930729"/>
            <a:ext cx="414069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>
                <a:latin typeface="+mn-lt"/>
                <a:cs typeface="Sansation Light" charset="0"/>
              </a:rPr>
              <a:t>Webartex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>
                <a:latin typeface="+mn-lt"/>
                <a:cs typeface="Sansation Light" charset="0"/>
              </a:rPr>
              <a:t>Gogetlinks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>
                <a:latin typeface="+mn-lt"/>
                <a:cs typeface="Sansation Light" charset="0"/>
              </a:rPr>
              <a:t>Miralinks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>
                <a:latin typeface="+mn-lt"/>
                <a:cs typeface="Sansation Light" charset="0"/>
              </a:rPr>
              <a:t>PR.Sape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>
                <a:latin typeface="+mn-lt"/>
                <a:cs typeface="Sansation Light" charset="0"/>
              </a:rPr>
              <a:t>Livejournal.com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>
                <a:latin typeface="+mn-lt"/>
                <a:cs typeface="Sansation Light" charset="0"/>
              </a:rPr>
              <a:t>Liveinternet</a:t>
            </a:r>
            <a:r>
              <a:rPr lang="en-US" dirty="0">
                <a:latin typeface="+mn-lt"/>
                <a:cs typeface="Sansation Light" charset="0"/>
              </a:rPr>
              <a:t>?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Есть ссылка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Нужно снимать?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Ускорять переиндексацию?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Сервис ускорения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Дата </a:t>
            </a:r>
            <a:r>
              <a:rPr lang="ru-RU" dirty="0" err="1">
                <a:latin typeface="+mn-lt"/>
                <a:cs typeface="Sansation Light" charset="0"/>
              </a:rPr>
              <a:t>отпр</a:t>
            </a:r>
            <a:r>
              <a:rPr lang="ru-RU" dirty="0">
                <a:latin typeface="+mn-lt"/>
                <a:cs typeface="Sansation Light" charset="0"/>
              </a:rPr>
              <a:t> на переиндексацию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Дата </a:t>
            </a:r>
            <a:r>
              <a:rPr lang="ru-RU" dirty="0" err="1">
                <a:latin typeface="+mn-lt"/>
                <a:cs typeface="Sansation Light" charset="0"/>
              </a:rPr>
              <a:t>пров</a:t>
            </a:r>
            <a:r>
              <a:rPr lang="ru-RU" dirty="0">
                <a:latin typeface="+mn-lt"/>
                <a:cs typeface="Sansation Light" charset="0"/>
              </a:rPr>
              <a:t> переиндексации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файл учета 2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726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44876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</a:rPr>
              <a:t>Файл для работы со ссылками</a:t>
            </a:r>
            <a:endParaRPr lang="ru-RU" sz="2800" dirty="0">
              <a:latin typeface="+mn-lt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8491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ru-RU" sz="1000" dirty="0" smtClean="0">
              <a:latin typeface="+mn-lt"/>
              <a:cs typeface="Sansation Light" charset="0"/>
            </a:endParaRPr>
          </a:p>
        </p:txBody>
      </p:sp>
      <p:sp>
        <p:nvSpPr>
          <p:cNvPr id="18" name="Textfeld 5"/>
          <p:cNvSpPr txBox="1">
            <a:spLocks noChangeArrowheads="1"/>
          </p:cNvSpPr>
          <p:nvPr/>
        </p:nvSpPr>
        <p:spPr bwMode="auto">
          <a:xfrm>
            <a:off x="5451566" y="4058483"/>
            <a:ext cx="24819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Шаблон будет доступен</a:t>
            </a:r>
            <a:r>
              <a:rPr lang="en-US" sz="1400" dirty="0" smtClean="0">
                <a:latin typeface="+mn-lt"/>
                <a:cs typeface="Sansation Light" charset="0"/>
              </a:rPr>
              <a:t> </a:t>
            </a:r>
            <a:r>
              <a:rPr lang="ru-RU" sz="1400" dirty="0" smtClean="0">
                <a:latin typeface="+mn-lt"/>
                <a:cs typeface="Sansation Light" charset="0"/>
              </a:rPr>
              <a:t>по адресу </a:t>
            </a:r>
            <a:endParaRPr lang="en-US" sz="1400" dirty="0" smtClean="0">
              <a:latin typeface="+mn-lt"/>
              <a:cs typeface="Sansation Light" charset="0"/>
            </a:endParaRP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 smtClean="0">
                <a:latin typeface="+mn-lt"/>
              </a:rPr>
              <a:t>https</a:t>
            </a:r>
            <a:r>
              <a:rPr lang="en-US" sz="1400" dirty="0">
                <a:latin typeface="+mn-lt"/>
              </a:rPr>
              <a:t>://goo.gl/XN5hAB</a:t>
            </a:r>
            <a:endParaRPr lang="ru-RU" sz="1400" dirty="0" smtClean="0">
              <a:latin typeface="+mn-lt"/>
              <a:cs typeface="Sansation Light" charset="0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414069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Ошибка открытия сайта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Дата проверки открытия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есть ли ответ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контакт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требование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>
                <a:latin typeface="+mn-lt"/>
                <a:cs typeface="Sansation Light" charset="0"/>
              </a:rPr>
              <a:t>email</a:t>
            </a: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>
                <a:latin typeface="+mn-lt"/>
                <a:cs typeface="Sansation Light" charset="0"/>
              </a:rPr>
              <a:t>email</a:t>
            </a:r>
            <a:r>
              <a:rPr lang="ru-RU" dirty="0">
                <a:latin typeface="+mn-lt"/>
                <a:cs typeface="Sansation Light" charset="0"/>
              </a:rPr>
              <a:t> из </a:t>
            </a:r>
            <a:r>
              <a:rPr lang="ru-RU" dirty="0" err="1">
                <a:latin typeface="+mn-lt"/>
                <a:cs typeface="Sansation Light" charset="0"/>
              </a:rPr>
              <a:t>whoishostory</a:t>
            </a: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форма контактов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онлайн консультант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>
                <a:latin typeface="+mn-lt"/>
                <a:cs typeface="Sansation Light" charset="0"/>
              </a:rPr>
              <a:t>email</a:t>
            </a:r>
            <a:r>
              <a:rPr lang="ru-RU" dirty="0">
                <a:latin typeface="+mn-lt"/>
                <a:cs typeface="Sansation Light" charset="0"/>
              </a:rPr>
              <a:t> регистрации домена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регистратор домена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форма для </a:t>
            </a:r>
            <a:r>
              <a:rPr lang="ru-RU" dirty="0" err="1">
                <a:latin typeface="+mn-lt"/>
                <a:cs typeface="Sansation Light" charset="0"/>
              </a:rPr>
              <a:t>комментов</a:t>
            </a:r>
            <a:endParaRPr lang="ru-RU" dirty="0">
              <a:latin typeface="+mn-lt"/>
              <a:cs typeface="Sansation Light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4714421" y="930729"/>
            <a:ext cx="414069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>
                <a:latin typeface="+mn-lt"/>
                <a:cs typeface="Sansation Light" charset="0"/>
              </a:rPr>
              <a:t>абуза</a:t>
            </a:r>
            <a:r>
              <a:rPr lang="ru-RU" dirty="0">
                <a:latin typeface="+mn-lt"/>
                <a:cs typeface="Sansation Light" charset="0"/>
              </a:rPr>
              <a:t> регистратора домена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>
                <a:latin typeface="+mn-lt"/>
                <a:cs typeface="Sansation Light" charset="0"/>
              </a:rPr>
              <a:t>хостер</a:t>
            </a: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телефон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социальные контакты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группы в </a:t>
            </a:r>
            <a:r>
              <a:rPr lang="ru-RU" dirty="0" err="1">
                <a:latin typeface="+mn-lt"/>
                <a:cs typeface="Sansation Light" charset="0"/>
              </a:rPr>
              <a:t>соц.сетях</a:t>
            </a: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не стандарт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Идеи как контактировать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296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40555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</a:rPr>
              <a:t>Идеи для поиска контактов</a:t>
            </a:r>
            <a:endParaRPr lang="ru-RU" sz="2800" dirty="0">
              <a:latin typeface="+mn-lt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8491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ru-RU" sz="1000" dirty="0" smtClean="0">
              <a:latin typeface="+mn-lt"/>
              <a:cs typeface="Sansation Light" charset="0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414069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>
                <a:latin typeface="+mn-lt"/>
                <a:cs typeface="Sansation Light" charset="0"/>
              </a:rPr>
              <a:t>Email</a:t>
            </a: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Формы для ввода обратного звонка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Онлайн-консультант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Форма для обратной связи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Форма для комментирования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Регистрация на сайте, посмотреть </a:t>
            </a:r>
            <a:r>
              <a:rPr lang="ru-RU" dirty="0" err="1">
                <a:latin typeface="+mn-lt"/>
                <a:cs typeface="Sansation Light" charset="0"/>
              </a:rPr>
              <a:t>email</a:t>
            </a:r>
            <a:r>
              <a:rPr lang="ru-RU" dirty="0">
                <a:latin typeface="+mn-lt"/>
                <a:cs typeface="Sansation Light" charset="0"/>
              </a:rPr>
              <a:t> с которого отправлялись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Подписка на рассылку новостей, посмотреть с какого </a:t>
            </a:r>
            <a:r>
              <a:rPr lang="ru-RU" dirty="0" err="1">
                <a:latin typeface="+mn-lt"/>
                <a:cs typeface="Sansation Light" charset="0"/>
              </a:rPr>
              <a:t>email</a:t>
            </a:r>
            <a:r>
              <a:rPr lang="ru-RU" dirty="0">
                <a:latin typeface="+mn-lt"/>
                <a:cs typeface="Sansation Light" charset="0"/>
              </a:rPr>
              <a:t> отправят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Раздел “размещение рекламы</a:t>
            </a:r>
            <a:r>
              <a:rPr lang="ru-RU" dirty="0" smtClean="0">
                <a:latin typeface="+mn-lt"/>
                <a:cs typeface="Sansation Light" charset="0"/>
              </a:rPr>
              <a:t>”</a:t>
            </a:r>
            <a:endParaRPr lang="ru-RU" dirty="0">
              <a:latin typeface="+mn-lt"/>
              <a:cs typeface="Sansation Light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4714421" y="930729"/>
            <a:ext cx="4140699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Если есть Телефон, поиск по телефону в интернете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Если есть Телефон, поиск по телефону в социальных сетях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Если есть </a:t>
            </a:r>
            <a:r>
              <a:rPr lang="ru-RU" dirty="0" err="1">
                <a:latin typeface="+mn-lt"/>
                <a:cs typeface="Sansation Light" charset="0"/>
              </a:rPr>
              <a:t>email</a:t>
            </a:r>
            <a:r>
              <a:rPr lang="ru-RU" dirty="0">
                <a:latin typeface="+mn-lt"/>
                <a:cs typeface="Sansation Light" charset="0"/>
              </a:rPr>
              <a:t>, поиск по </a:t>
            </a:r>
            <a:r>
              <a:rPr lang="ru-RU" dirty="0" err="1">
                <a:latin typeface="+mn-lt"/>
                <a:cs typeface="Sansation Light" charset="0"/>
              </a:rPr>
              <a:t>email</a:t>
            </a:r>
            <a:r>
              <a:rPr lang="ru-RU" dirty="0">
                <a:latin typeface="+mn-lt"/>
                <a:cs typeface="Sansation Light" charset="0"/>
              </a:rPr>
              <a:t> в интернете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Если есть </a:t>
            </a:r>
            <a:r>
              <a:rPr lang="ru-RU" dirty="0" err="1">
                <a:latin typeface="+mn-lt"/>
                <a:cs typeface="Sansation Light" charset="0"/>
              </a:rPr>
              <a:t>email</a:t>
            </a:r>
            <a:r>
              <a:rPr lang="ru-RU" dirty="0">
                <a:latin typeface="+mn-lt"/>
                <a:cs typeface="Sansation Light" charset="0"/>
              </a:rPr>
              <a:t>, поиск по </a:t>
            </a:r>
            <a:r>
              <a:rPr lang="ru-RU" dirty="0" err="1">
                <a:latin typeface="+mn-lt"/>
                <a:cs typeface="Sansation Light" charset="0"/>
              </a:rPr>
              <a:t>email</a:t>
            </a:r>
            <a:r>
              <a:rPr lang="ru-RU" dirty="0">
                <a:latin typeface="+mn-lt"/>
                <a:cs typeface="Sansation Light" charset="0"/>
              </a:rPr>
              <a:t> в интернете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Проверить не на </a:t>
            </a:r>
            <a:r>
              <a:rPr lang="ru-RU" dirty="0" err="1">
                <a:latin typeface="+mn-lt"/>
                <a:cs typeface="Sansation Light" charset="0"/>
              </a:rPr>
              <a:t>wordpress</a:t>
            </a:r>
            <a:r>
              <a:rPr lang="ru-RU" dirty="0">
                <a:latin typeface="+mn-lt"/>
                <a:cs typeface="Sansation Light" charset="0"/>
              </a:rPr>
              <a:t> и если да, то попробовать зарегистрироваться по прямой </a:t>
            </a:r>
            <a:r>
              <a:rPr lang="ru-RU" dirty="0" smtClean="0">
                <a:latin typeface="+mn-lt"/>
                <a:cs typeface="Sansation Light" charset="0"/>
              </a:rPr>
              <a:t>ссылке</a:t>
            </a:r>
            <a:endParaRPr lang="ru-RU" dirty="0">
              <a:latin typeface="+mn-lt"/>
              <a:cs typeface="Sansation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Идеи как контактировать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042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40555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</a:rPr>
              <a:t>Идеи для поиска контактов</a:t>
            </a:r>
            <a:endParaRPr lang="ru-RU" sz="2800" dirty="0"/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8491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ru-RU" sz="1000" dirty="0" smtClean="0">
              <a:latin typeface="+mn-lt"/>
              <a:cs typeface="Sansation Light" charset="0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4140699" cy="502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Поиск по домену на </a:t>
            </a:r>
            <a:r>
              <a:rPr lang="ru-RU" dirty="0" err="1">
                <a:latin typeface="Sansation Light" charset="0"/>
                <a:cs typeface="Sansation Light" charset="0"/>
              </a:rPr>
              <a:t>seo</a:t>
            </a:r>
            <a:r>
              <a:rPr lang="ru-RU" dirty="0">
                <a:latin typeface="Sansation Light" charset="0"/>
                <a:cs typeface="Sansation Light" charset="0"/>
              </a:rPr>
              <a:t> форумах - вдруг кто-то продавал ссылки.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Данные по </a:t>
            </a:r>
            <a:r>
              <a:rPr lang="ru-RU" dirty="0" err="1">
                <a:latin typeface="Sansation Light" charset="0"/>
                <a:cs typeface="Sansation Light" charset="0"/>
              </a:rPr>
              <a:t>whois</a:t>
            </a:r>
            <a:r>
              <a:rPr lang="ru-RU" dirty="0">
                <a:latin typeface="Sansation Light" charset="0"/>
                <a:cs typeface="Sansation Light" charset="0"/>
              </a:rPr>
              <a:t> </a:t>
            </a:r>
            <a:r>
              <a:rPr lang="ru-RU" dirty="0" err="1">
                <a:latin typeface="Sansation Light" charset="0"/>
                <a:cs typeface="Sansation Light" charset="0"/>
              </a:rPr>
              <a:t>history</a:t>
            </a:r>
            <a:r>
              <a:rPr lang="ru-RU" dirty="0">
                <a:latin typeface="Sansation Light" charset="0"/>
                <a:cs typeface="Sansation Light" charset="0"/>
              </a:rPr>
              <a:t> домена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Хостинга сайта на одном IP с другими сайтами, контакты которых известны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Личные сообщения на Livejournal.com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SMS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Телефонные звонки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Социальные сети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Формы обратной связи на </a:t>
            </a:r>
            <a:r>
              <a:rPr lang="ru-RU" dirty="0" smtClean="0">
                <a:latin typeface="Sansation Light" charset="0"/>
                <a:cs typeface="Sansation Light" charset="0"/>
              </a:rPr>
              <a:t>сайте</a:t>
            </a:r>
            <a:endParaRPr lang="ru-RU" dirty="0">
              <a:latin typeface="Sansation Light" charset="0"/>
              <a:cs typeface="Sansation Light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4714421" y="930729"/>
            <a:ext cx="4140699" cy="29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Формы комментирования под материалами сайта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Онлайн-консультанты на сайте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Создание заказа в интернет-магазине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>
                <a:latin typeface="Sansation Light" charset="0"/>
                <a:cs typeface="Sansation Light" charset="0"/>
              </a:rPr>
              <a:t>Компании, которые снимают Минусинск специализировано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Далее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  <a:r>
              <a:rPr lang="ru-RU" sz="1200" dirty="0" smtClean="0"/>
              <a:t>Придется самим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1110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1901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Что такое Минусинск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154112" y="933450"/>
            <a:ext cx="780700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Фильтр Яндекса, который накладывается за использование </a:t>
            </a:r>
            <a:r>
              <a:rPr lang="en-US" dirty="0" smtClean="0">
                <a:latin typeface="+mn-lt"/>
                <a:cs typeface="Sansation Light" charset="0"/>
              </a:rPr>
              <a:t>SEO</a:t>
            </a:r>
            <a:r>
              <a:rPr lang="ru-RU" dirty="0" smtClean="0">
                <a:latin typeface="+mn-lt"/>
                <a:cs typeface="Sansation Light" charset="0"/>
              </a:rPr>
              <a:t>-ссылок для продвижения</a:t>
            </a:r>
            <a:endParaRPr lang="de-DE" dirty="0">
              <a:latin typeface="+mn-lt"/>
              <a:cs typeface="Sansation Light" charset="0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Критерии</a:t>
            </a:r>
            <a:r>
              <a:rPr lang="en-US" dirty="0" smtClean="0">
                <a:latin typeface="+mn-lt"/>
                <a:cs typeface="Sansation Light" charset="0"/>
              </a:rPr>
              <a:t>:</a:t>
            </a:r>
            <a:r>
              <a:rPr lang="ru-RU" dirty="0" smtClean="0">
                <a:latin typeface="+mn-lt"/>
                <a:cs typeface="Sansation Light" charset="0"/>
              </a:rPr>
              <a:t> количество ссылок и доля </a:t>
            </a:r>
            <a:r>
              <a:rPr lang="en-US" dirty="0" smtClean="0">
                <a:latin typeface="+mn-lt"/>
                <a:cs typeface="Sansation Light" charset="0"/>
              </a:rPr>
              <a:t>SEO</a:t>
            </a:r>
            <a:r>
              <a:rPr lang="ru-RU" dirty="0" smtClean="0">
                <a:latin typeface="+mn-lt"/>
                <a:cs typeface="Sansation Light" charset="0"/>
              </a:rPr>
              <a:t>-</a:t>
            </a:r>
            <a:r>
              <a:rPr lang="ru-RU" dirty="0" smtClean="0">
                <a:latin typeface="+mn-lt"/>
                <a:cs typeface="Sansation Light" charset="0"/>
              </a:rPr>
              <a:t>ссылок </a:t>
            </a:r>
            <a:r>
              <a:rPr lang="ru-RU" dirty="0" smtClean="0">
                <a:latin typeface="+mn-lt"/>
                <a:cs typeface="Sansation Light" charset="0"/>
              </a:rPr>
              <a:t>в ссылочном профиле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Пороги количества постоянно меняются в сторону снижения и отличаются в разных тематиках.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Выражается в падении примерно на 20 позиций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Затрагивает только не брендовый траффик</a:t>
            </a:r>
            <a:endParaRPr lang="de-DE" dirty="0">
              <a:latin typeface="+mn-lt"/>
              <a:cs typeface="Sansation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5596" y="3244334"/>
            <a:ext cx="299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n-lt"/>
              </a:rPr>
              <a:t>Далее</a:t>
            </a:r>
            <a:r>
              <a:rPr lang="en-US" dirty="0">
                <a:latin typeface="+mn-lt"/>
              </a:rPr>
              <a:t>:</a:t>
            </a:r>
            <a:r>
              <a:rPr lang="ru-RU" dirty="0">
                <a:latin typeface="+mn-lt"/>
              </a:rPr>
              <a:t> Что такое Минусинск</a:t>
            </a:r>
            <a:endParaRPr lang="ru-RU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3475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Говорит с клиентом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7047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feld 16"/>
          <p:cNvSpPr txBox="1">
            <a:spLocks noChangeArrowheads="1"/>
          </p:cNvSpPr>
          <p:nvPr/>
        </p:nvSpPr>
        <p:spPr bwMode="auto">
          <a:xfrm>
            <a:off x="220214" y="2736850"/>
            <a:ext cx="86941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Тотальный контроль</a:t>
            </a:r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 и </a:t>
            </a:r>
            <a:r>
              <a:rPr lang="ru-RU" sz="48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упертость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4498" y="4212709"/>
            <a:ext cx="1955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Помогут Вам снять ссылки</a:t>
            </a:r>
            <a:endParaRPr lang="de-DE" sz="12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Далее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  <a:r>
              <a:rPr lang="ru-RU" sz="1200" dirty="0" smtClean="0"/>
              <a:t>Как нужно работать </a:t>
            </a:r>
            <a:r>
              <a:rPr lang="ru-RU" sz="1200" dirty="0" err="1" smtClean="0"/>
              <a:t>сотр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6640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5799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 smtClean="0">
                <a:latin typeface="+mn-lt"/>
              </a:rPr>
              <a:t>Как работать с файлом и контактами</a:t>
            </a:r>
            <a:endParaRPr lang="ru-RU" sz="2800" dirty="0">
              <a:latin typeface="+mn-lt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8491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ru-RU" sz="1000" dirty="0" smtClean="0">
              <a:latin typeface="+mn-lt"/>
              <a:cs typeface="Sansation Light" charset="0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74467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Рассортировать. Собирать максимум доступных контактов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Отмечать не актуальные контакты.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На отдельных вкладках ведем статистику и </a:t>
            </a:r>
            <a:r>
              <a:rPr lang="ru-RU" dirty="0" err="1" smtClean="0">
                <a:latin typeface="+mn-lt"/>
                <a:cs typeface="Sansation Light" charset="0"/>
              </a:rPr>
              <a:t>логи</a:t>
            </a:r>
            <a:r>
              <a:rPr lang="ru-RU" dirty="0" smtClean="0">
                <a:latin typeface="+mn-lt"/>
                <a:cs typeface="Sansation Light" charset="0"/>
              </a:rPr>
              <a:t> контактов.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В обязательном порядке исполнитель фиксирует контакт скриншотом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Создаем </a:t>
            </a:r>
            <a:r>
              <a:rPr lang="en-US" dirty="0" smtClean="0">
                <a:latin typeface="+mn-lt"/>
                <a:cs typeface="Sansation Light" charset="0"/>
              </a:rPr>
              <a:t>email</a:t>
            </a:r>
            <a:r>
              <a:rPr lang="ru-RU" dirty="0" smtClean="0">
                <a:latin typeface="+mn-lt"/>
                <a:cs typeface="Sansation Light" charset="0"/>
              </a:rPr>
              <a:t> для переписки. Лучше сразу в домене клиента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Если человек вышел на связь, то каждый день общаемся с ним. С разных </a:t>
            </a:r>
            <a:r>
              <a:rPr lang="en-US" dirty="0" smtClean="0">
                <a:latin typeface="+mn-lt"/>
                <a:cs typeface="Sansation Light" charset="0"/>
              </a:rPr>
              <a:t>email</a:t>
            </a:r>
            <a:r>
              <a:rPr lang="ru-RU" dirty="0" smtClean="0">
                <a:latin typeface="+mn-lt"/>
                <a:cs typeface="Sansation Light" charset="0"/>
              </a:rPr>
              <a:t>. Если достанем и занесет в фильтры, то потом не увидит </a:t>
            </a:r>
            <a:r>
              <a:rPr lang="ru-RU" dirty="0" err="1" smtClean="0">
                <a:latin typeface="+mn-lt"/>
                <a:cs typeface="Sansation Light" charset="0"/>
              </a:rPr>
              <a:t>абузу</a:t>
            </a:r>
            <a:r>
              <a:rPr lang="ru-RU" dirty="0" smtClean="0">
                <a:latin typeface="+mn-lt"/>
                <a:cs typeface="Sansation Light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bg1"/>
              </a:buClr>
              <a:buBlip>
                <a:blip r:embed="rId2"/>
              </a:buBlip>
            </a:pPr>
            <a:r>
              <a:rPr lang="ru-RU" dirty="0">
                <a:latin typeface="+mn-lt"/>
                <a:cs typeface="Sansation Light" charset="0"/>
              </a:rPr>
              <a:t>Если на связь не вышел, то раз в неделю повторяем</a:t>
            </a:r>
            <a:r>
              <a:rPr lang="ru-RU" dirty="0" smtClean="0">
                <a:latin typeface="+mn-lt"/>
                <a:cs typeface="Sansation Light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Удобна </a:t>
            </a:r>
            <a:r>
              <a:rPr lang="en-US" dirty="0" smtClean="0">
                <a:latin typeface="+mn-lt"/>
                <a:cs typeface="Sansation Light" charset="0"/>
              </a:rPr>
              <a:t>Asana </a:t>
            </a:r>
            <a:r>
              <a:rPr lang="ru-RU" dirty="0" smtClean="0">
                <a:latin typeface="+mn-lt"/>
                <a:cs typeface="Sansation Light" charset="0"/>
              </a:rPr>
              <a:t>для регулярных контактов.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Исполнитель не ищет контакты и не придумывает тексты.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Норматив – 100-200 контактов в день.</a:t>
            </a: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 smtClean="0">
              <a:latin typeface="+mn-lt"/>
              <a:cs typeface="Sansation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пример лога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1366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461"/>
            <a:ext cx="9144000" cy="5119077"/>
          </a:xfrm>
          <a:prstGeom prst="rect">
            <a:avLst/>
          </a:prstGeom>
        </p:spPr>
      </p:pic>
      <p:sp>
        <p:nvSpPr>
          <p:cNvPr id="3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2575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выглядит наш лог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0640" y="6581001"/>
            <a:ext cx="2989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продолжаем работать с файлом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688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5799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>
                <a:latin typeface="+mn-lt"/>
              </a:rPr>
              <a:t>Как работать с файлом и контактами</a:t>
            </a:r>
            <a:endParaRPr lang="ru-RU" sz="2800" dirty="0">
              <a:latin typeface="+mn-lt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8491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ru-RU" sz="1000" dirty="0" smtClean="0">
              <a:latin typeface="+mn-lt"/>
              <a:cs typeface="Sansation Light" charset="0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744676" cy="75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3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Исполнители выгорают. Даже если Вы им 100% доверяете.</a:t>
            </a:r>
          </a:p>
          <a:p>
            <a:pPr>
              <a:lnSpc>
                <a:spcPct val="3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Телефон через </a:t>
            </a:r>
            <a:r>
              <a:rPr lang="en-US" dirty="0" smtClean="0">
                <a:latin typeface="+mn-lt"/>
                <a:cs typeface="Sansation Light" charset="0"/>
              </a:rPr>
              <a:t>IP</a:t>
            </a:r>
            <a:r>
              <a:rPr lang="ru-RU" dirty="0" smtClean="0">
                <a:latin typeface="+mn-lt"/>
                <a:cs typeface="Sansation Light" charset="0"/>
              </a:rPr>
              <a:t> телефонию. Все время разные телефонные номера.</a:t>
            </a:r>
          </a:p>
          <a:p>
            <a:pPr>
              <a:lnSpc>
                <a:spcPct val="3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Copy&amp;Paste</a:t>
            </a:r>
            <a:r>
              <a:rPr lang="en-US" dirty="0" smtClean="0">
                <a:latin typeface="+mn-lt"/>
                <a:cs typeface="Sansation Light" charset="0"/>
              </a:rPr>
              <a:t> </a:t>
            </a:r>
            <a:r>
              <a:rPr lang="ru-RU" dirty="0" smtClean="0">
                <a:latin typeface="+mn-lt"/>
                <a:cs typeface="Sansation Light" charset="0"/>
              </a:rPr>
              <a:t>ссылок в письме</a:t>
            </a:r>
          </a:p>
          <a:p>
            <a:pPr>
              <a:lnSpc>
                <a:spcPct val="3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err="1" smtClean="0">
                <a:latin typeface="+mn-lt"/>
                <a:cs typeface="Sansation Light" charset="0"/>
              </a:rPr>
              <a:t>Мониторьте</a:t>
            </a:r>
            <a:r>
              <a:rPr lang="ru-RU" dirty="0" smtClean="0">
                <a:latin typeface="+mn-lt"/>
                <a:cs typeface="Sansation Light" charset="0"/>
              </a:rPr>
              <a:t> снятие ссылок. Например </a:t>
            </a:r>
            <a:r>
              <a:rPr lang="en-US" dirty="0">
                <a:latin typeface="+mn-lt"/>
                <a:cs typeface="Sansation Light" charset="0"/>
              </a:rPr>
              <a:t>http://backlinks-checker.dimax.biz/</a:t>
            </a:r>
            <a:endParaRPr lang="ru-RU" dirty="0" smtClean="0">
              <a:latin typeface="+mn-lt"/>
              <a:cs typeface="Sansation Light" charset="0"/>
            </a:endParaRPr>
          </a:p>
          <a:p>
            <a:pPr>
              <a:lnSpc>
                <a:spcPct val="3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Закон о хостинге в Казахстане</a:t>
            </a:r>
          </a:p>
          <a:p>
            <a:pPr>
              <a:lnSpc>
                <a:spcPct val="3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Все отправители - девочки</a:t>
            </a:r>
          </a:p>
          <a:p>
            <a:pPr>
              <a:lnSpc>
                <a:spcPct val="3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 smtClean="0">
              <a:latin typeface="+mn-lt"/>
              <a:cs typeface="Sansation Light" charset="0"/>
            </a:endParaRPr>
          </a:p>
          <a:p>
            <a:pPr>
              <a:lnSpc>
                <a:spcPct val="3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3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 smtClean="0">
              <a:latin typeface="+mn-lt"/>
              <a:cs typeface="Sansation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Биржи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822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1199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 smtClean="0">
                <a:latin typeface="+mn-lt"/>
              </a:rPr>
              <a:t>Биржи</a:t>
            </a:r>
            <a:endParaRPr lang="ru-RU" sz="2800" dirty="0">
              <a:latin typeface="+mn-lt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120650" y="933450"/>
            <a:ext cx="88491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ru-RU" sz="1000" dirty="0" smtClean="0">
              <a:latin typeface="+mn-lt"/>
              <a:cs typeface="Sansation Light" charset="0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181149" y="1666535"/>
            <a:ext cx="193457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>
                <a:latin typeface="+mn-lt"/>
                <a:cs typeface="Sansation Light" charset="0"/>
              </a:rPr>
              <a:t>Gogetlinks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b="1" dirty="0" err="1">
                <a:latin typeface="+mn-lt"/>
                <a:cs typeface="Sansation Light" charset="0"/>
              </a:rPr>
              <a:t>Gogettop</a:t>
            </a:r>
            <a:endParaRPr lang="en-US" b="1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Getgooglinks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smtClean="0">
                <a:latin typeface="+mn-lt"/>
                <a:cs typeface="Sansation Light" charset="0"/>
              </a:rPr>
              <a:t>Pr.sape.ru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Rotapost</a:t>
            </a:r>
            <a:endParaRPr lang="ru-RU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Sape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 smtClean="0">
              <a:latin typeface="+mn-lt"/>
              <a:cs typeface="Sansation Light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666535"/>
            <a:ext cx="21640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Miralinks</a:t>
            </a:r>
            <a:endParaRPr lang="en-US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5360" y="1666535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Kazapa</a:t>
            </a: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Siwega</a:t>
            </a:r>
            <a:endParaRPr lang="en-US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Seozavr</a:t>
            </a:r>
            <a:endParaRPr lang="en-US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120650" y="924197"/>
            <a:ext cx="1385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Перенесут </a:t>
            </a:r>
          </a:p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в Ваш аккаунт</a:t>
            </a:r>
            <a:endParaRPr lang="en-US" sz="1400" dirty="0">
              <a:latin typeface="+mn-lt"/>
              <a:cs typeface="Sansation" charset="0"/>
            </a:endParaRPr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2286000" y="918061"/>
            <a:ext cx="1385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Не перенесут </a:t>
            </a:r>
          </a:p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в Ваш аккаунт</a:t>
            </a:r>
            <a:endParaRPr lang="en-US" sz="1400" dirty="0">
              <a:latin typeface="+mn-lt"/>
              <a:cs typeface="Sansation" charset="0"/>
            </a:endParaRP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4773567" y="914795"/>
            <a:ext cx="1385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Закрылись</a:t>
            </a:r>
            <a:endParaRPr lang="en-US" sz="1400" dirty="0">
              <a:latin typeface="+mn-lt"/>
              <a:cs typeface="Sansation" charset="0"/>
            </a:endParaRP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7441747" y="913306"/>
            <a:ext cx="1385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Нет данных</a:t>
            </a:r>
            <a:endParaRPr lang="en-US" sz="1400" dirty="0">
              <a:latin typeface="+mn-lt"/>
              <a:cs typeface="Sansation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41324" y="1623634"/>
            <a:ext cx="1802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Seohammer</a:t>
            </a:r>
            <a:endParaRPr lang="en-US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Blogun</a:t>
            </a:r>
            <a:endParaRPr lang="en-US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Webartex</a:t>
            </a:r>
            <a:endParaRPr lang="en-US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</p:txBody>
      </p:sp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2286000" y="3665615"/>
            <a:ext cx="1385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Вообще не помогут</a:t>
            </a:r>
            <a:endParaRPr lang="en-US" sz="1400" dirty="0">
              <a:latin typeface="+mn-lt"/>
              <a:cs typeface="Sansation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7109" y="4323224"/>
            <a:ext cx="17804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en-US" dirty="0" err="1" smtClean="0">
                <a:latin typeface="+mn-lt"/>
                <a:cs typeface="Sansation Light" charset="0"/>
              </a:rPr>
              <a:t>Liex</a:t>
            </a:r>
            <a:endParaRPr lang="en-US" dirty="0" smtClean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en-US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Tx/>
              <a:buBlip>
                <a:blip r:embed="rId2"/>
              </a:buBlip>
            </a:pPr>
            <a:endParaRPr lang="ru-RU" dirty="0">
              <a:latin typeface="+mn-lt"/>
              <a:cs typeface="Sansation Light" charset="0"/>
            </a:endParaRPr>
          </a:p>
        </p:txBody>
      </p: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120650" y="5304991"/>
            <a:ext cx="8901430" cy="6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Как подтверждать?</a:t>
            </a:r>
            <a:endParaRPr lang="en-US" sz="1400" dirty="0">
              <a:latin typeface="+mn-lt"/>
              <a:cs typeface="Sansation" charset="0"/>
            </a:endParaRPr>
          </a:p>
          <a:p>
            <a:pPr algn="just"/>
            <a:endParaRPr lang="en-US" sz="1100" dirty="0">
              <a:latin typeface="+mn-lt"/>
              <a:cs typeface="Sansation Light" charset="0"/>
            </a:endParaRPr>
          </a:p>
          <a:p>
            <a:pPr algn="just">
              <a:lnSpc>
                <a:spcPct val="120000"/>
              </a:lnSpc>
            </a:pPr>
            <a:r>
              <a:rPr lang="ru-RU" sz="1100" dirty="0" smtClean="0">
                <a:latin typeface="+mn-lt"/>
                <a:cs typeface="Sansation Light" charset="0"/>
              </a:rPr>
              <a:t>Объяснение ситуации, подтверждение Минусинска, официальный запрос, подтверждение прав на сайт через файл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черное </a:t>
            </a:r>
            <a:r>
              <a:rPr lang="en-US" sz="1200" dirty="0" err="1" smtClean="0">
                <a:latin typeface="+mn-lt"/>
              </a:rPr>
              <a:t>seo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09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4732338" y="3235325"/>
            <a:ext cx="19796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100" dirty="0" smtClean="0">
                <a:latin typeface="+mn-lt"/>
                <a:cs typeface="Sansation Light" charset="0"/>
              </a:rPr>
              <a:t>Телефонный и скайп </a:t>
            </a:r>
            <a:r>
              <a:rPr lang="ru-RU" sz="1100" dirty="0" err="1" smtClean="0">
                <a:latin typeface="+mn-lt"/>
                <a:cs typeface="Sansation Light" charset="0"/>
              </a:rPr>
              <a:t>флуд</a:t>
            </a:r>
            <a:endParaRPr lang="de-DE" sz="1100" dirty="0">
              <a:latin typeface="+mn-lt"/>
              <a:cs typeface="Sansation Light" charset="0"/>
            </a:endParaRP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2459038" y="3221038"/>
            <a:ext cx="19796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sz="1100" dirty="0" smtClean="0">
                <a:latin typeface="+mn-lt"/>
                <a:cs typeface="Sansation Light" charset="0"/>
              </a:rPr>
              <a:t>DDOS</a:t>
            </a:r>
            <a:endParaRPr lang="de-DE" sz="1100" dirty="0">
              <a:latin typeface="+mn-lt"/>
              <a:cs typeface="Sansation Light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68275" y="3235325"/>
            <a:ext cx="197961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100" dirty="0" smtClean="0">
                <a:latin typeface="+mn-lt"/>
                <a:cs typeface="Sansation Light" charset="0"/>
              </a:rPr>
              <a:t>Адвокатский запрос на получение персональных данных.</a:t>
            </a:r>
            <a:endParaRPr lang="fr-FR" sz="1100" dirty="0">
              <a:latin typeface="+mn-lt"/>
              <a:cs typeface="Sansation Light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60363" y="1366838"/>
            <a:ext cx="1617662" cy="1617662"/>
          </a:xfrm>
          <a:prstGeom prst="ellipse">
            <a:avLst/>
          </a:prstGeom>
          <a:noFill/>
          <a:ln w="76200" cap="rnd" cmpd="sng">
            <a:solidFill>
              <a:srgbClr val="606060"/>
            </a:solidFill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6092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54495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действуют плохие оптимизаторы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3" name="Bild 2" descr="dashed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890588"/>
            <a:ext cx="127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Bild 38" descr="dashed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890588"/>
            <a:ext cx="127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Bild 40" descr="dashed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890588"/>
            <a:ext cx="127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3"/>
          <p:cNvSpPr/>
          <p:nvPr/>
        </p:nvSpPr>
        <p:spPr>
          <a:xfrm>
            <a:off x="2638425" y="1366838"/>
            <a:ext cx="1617663" cy="1617662"/>
          </a:xfrm>
          <a:prstGeom prst="ellipse">
            <a:avLst/>
          </a:prstGeom>
          <a:noFill/>
          <a:ln w="76200" cap="rnd" cmpd="sng">
            <a:solidFill>
              <a:srgbClr val="606060"/>
            </a:solidFill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4911725" y="1366838"/>
            <a:ext cx="1616075" cy="1617662"/>
          </a:xfrm>
          <a:prstGeom prst="ellipse">
            <a:avLst/>
          </a:prstGeom>
          <a:noFill/>
          <a:ln w="76200" cap="rnd" cmpd="sng">
            <a:solidFill>
              <a:srgbClr val="606060"/>
            </a:solidFill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1" name="Bild 20" descr="iconEarth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0" y="1823898"/>
            <a:ext cx="655108" cy="655108"/>
          </a:xfrm>
          <a:prstGeom prst="rect">
            <a:avLst/>
          </a:prstGeom>
        </p:spPr>
      </p:pic>
      <p:pic>
        <p:nvPicPr>
          <p:cNvPr id="22" name="Bild 21" descr="iconRotateDa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61" y="1839602"/>
            <a:ext cx="583642" cy="625330"/>
          </a:xfrm>
          <a:prstGeom prst="rect">
            <a:avLst/>
          </a:prstGeom>
        </p:spPr>
      </p:pic>
      <p:pic>
        <p:nvPicPr>
          <p:cNvPr id="23" name="Bild 22" descr="iconHeartDa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81" y="1921511"/>
            <a:ext cx="541952" cy="5002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71738" y="3755303"/>
            <a:ext cx="4336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  <a:cs typeface="Sansation Light"/>
              </a:rPr>
              <a:t>За эти 2 способа предполагается уголовная ответственность, поэтому хорошие оптимизаторы так не поступают.</a:t>
            </a:r>
            <a:endParaRPr lang="de-DE" dirty="0">
              <a:latin typeface="+mn-lt"/>
              <a:cs typeface="Sansation Light"/>
            </a:endParaRPr>
          </a:p>
        </p:txBody>
      </p:sp>
      <p:sp>
        <p:nvSpPr>
          <p:cNvPr id="24" name="Textfeld 4"/>
          <p:cNvSpPr txBox="1">
            <a:spLocks noChangeArrowheads="1"/>
          </p:cNvSpPr>
          <p:nvPr/>
        </p:nvSpPr>
        <p:spPr bwMode="auto">
          <a:xfrm>
            <a:off x="6965324" y="3257094"/>
            <a:ext cx="19796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100" dirty="0" smtClean="0">
                <a:latin typeface="+mn-lt"/>
                <a:cs typeface="Sansation Light" charset="0"/>
              </a:rPr>
              <a:t>Жалоба </a:t>
            </a:r>
            <a:r>
              <a:rPr lang="ru-RU" sz="1100" dirty="0" err="1" smtClean="0">
                <a:latin typeface="+mn-lt"/>
                <a:cs typeface="Sansation Light" charset="0"/>
              </a:rPr>
              <a:t>хостеру</a:t>
            </a:r>
            <a:r>
              <a:rPr lang="ru-RU" sz="1100" dirty="0" smtClean="0">
                <a:latin typeface="+mn-lt"/>
                <a:cs typeface="Sansation Light" charset="0"/>
              </a:rPr>
              <a:t>.</a:t>
            </a:r>
          </a:p>
          <a:p>
            <a:pPr algn="just"/>
            <a:endParaRPr lang="ru-RU" sz="1100" dirty="0">
              <a:latin typeface="+mn-lt"/>
              <a:cs typeface="Sansation Light" charset="0"/>
            </a:endParaRPr>
          </a:p>
          <a:p>
            <a:pPr algn="just"/>
            <a:r>
              <a:rPr lang="ru-RU" sz="1100" dirty="0" smtClean="0">
                <a:latin typeface="+mn-lt"/>
                <a:cs typeface="Sansation Light" charset="0"/>
              </a:rPr>
              <a:t>Один из наиболее популярных </a:t>
            </a:r>
            <a:r>
              <a:rPr lang="ru-RU" sz="1100" dirty="0" err="1" smtClean="0">
                <a:latin typeface="+mn-lt"/>
                <a:cs typeface="Sansation Light" charset="0"/>
              </a:rPr>
              <a:t>хостеров</a:t>
            </a:r>
            <a:r>
              <a:rPr lang="ru-RU" sz="1100" dirty="0" smtClean="0">
                <a:latin typeface="+mn-lt"/>
                <a:cs typeface="Sansation Light" charset="0"/>
              </a:rPr>
              <a:t> в России – </a:t>
            </a:r>
            <a:r>
              <a:rPr lang="en-US" sz="1100" dirty="0" smtClean="0">
                <a:latin typeface="+mn-lt"/>
                <a:cs typeface="Sansation Light" charset="0"/>
              </a:rPr>
              <a:t>fastvps.ru</a:t>
            </a:r>
          </a:p>
          <a:p>
            <a:pPr algn="just"/>
            <a:r>
              <a:rPr lang="ru-RU" sz="1100" dirty="0" smtClean="0">
                <a:latin typeface="+mn-lt"/>
                <a:cs typeface="Sansation Light" charset="0"/>
              </a:rPr>
              <a:t>Дилер </a:t>
            </a:r>
            <a:endParaRPr lang="fr-FR" sz="1100" dirty="0">
              <a:latin typeface="+mn-lt"/>
              <a:cs typeface="Sansation Light" charset="0"/>
            </a:endParaRPr>
          </a:p>
        </p:txBody>
      </p:sp>
      <p:sp>
        <p:nvSpPr>
          <p:cNvPr id="25" name="Oval 52"/>
          <p:cNvSpPr/>
          <p:nvPr/>
        </p:nvSpPr>
        <p:spPr>
          <a:xfrm>
            <a:off x="7157412" y="1388607"/>
            <a:ext cx="1617662" cy="1617662"/>
          </a:xfrm>
          <a:prstGeom prst="ellipse">
            <a:avLst/>
          </a:prstGeom>
          <a:noFill/>
          <a:ln w="76200" cap="rnd" cmpd="sng">
            <a:solidFill>
              <a:srgbClr val="606060"/>
            </a:solidFill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6" name="Bild 20" descr="iconEarth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29" y="1845667"/>
            <a:ext cx="655108" cy="6551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Письма с угрозами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765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0" grpId="0"/>
      <p:bldP spid="5" grpId="0"/>
      <p:bldP spid="53" grpId="0" animBg="1"/>
      <p:bldP spid="54" grpId="0" animBg="1"/>
      <p:bldP spid="55" grpId="0" animBg="1"/>
      <p:bldP spid="24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feld 16"/>
          <p:cNvSpPr txBox="1">
            <a:spLocks noChangeArrowheads="1"/>
          </p:cNvSpPr>
          <p:nvPr/>
        </p:nvSpPr>
        <p:spPr bwMode="auto">
          <a:xfrm>
            <a:off x="297193" y="2736850"/>
            <a:ext cx="8540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Письма с угрозами не работают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6" name="Bild 5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59" y="3336072"/>
            <a:ext cx="218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3108" y="4212709"/>
            <a:ext cx="1337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Время их прошло</a:t>
            </a:r>
            <a:endParaRPr lang="de-DE" sz="12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Платить или нет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107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9359" y="119063"/>
            <a:ext cx="26221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Платить или нет?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6892925" y="1028700"/>
            <a:ext cx="19796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Экономьте время. Предлагайте оплату сразу.</a:t>
            </a:r>
          </a:p>
          <a:p>
            <a:pPr algn="just"/>
            <a:endParaRPr lang="ru-RU" sz="1400" dirty="0">
              <a:latin typeface="+mn-lt"/>
              <a:cs typeface="Sansation Light" charset="0"/>
            </a:endParaRPr>
          </a:p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Самые дорогие ссылки – это ссылки полученные через </a:t>
            </a:r>
            <a:r>
              <a:rPr lang="ru-RU" sz="1400" dirty="0" err="1" smtClean="0">
                <a:latin typeface="+mn-lt"/>
                <a:cs typeface="Sansation Light" charset="0"/>
              </a:rPr>
              <a:t>крауд</a:t>
            </a:r>
            <a:r>
              <a:rPr lang="ru-RU" sz="1400" dirty="0" err="1" smtClean="0">
                <a:latin typeface="+mn-lt"/>
                <a:cs typeface="Sansation Light" charset="0"/>
              </a:rPr>
              <a:t>маркетинг</a:t>
            </a:r>
            <a:r>
              <a:rPr lang="ru-RU" sz="1400" dirty="0" smtClean="0">
                <a:latin typeface="+mn-lt"/>
                <a:cs typeface="Sansation Light" charset="0"/>
              </a:rPr>
              <a:t>.</a:t>
            </a:r>
          </a:p>
          <a:p>
            <a:pPr algn="just"/>
            <a:endParaRPr lang="ru-RU" sz="1400" dirty="0">
              <a:latin typeface="+mn-lt"/>
              <a:cs typeface="Sansation Light" charset="0"/>
            </a:endParaRPr>
          </a:p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Как правило, доступы уже не найти, а владелец форума хочет больших денег.</a:t>
            </a:r>
          </a:p>
          <a:p>
            <a:pPr algn="just"/>
            <a:endParaRPr lang="ru-RU" sz="1400" dirty="0">
              <a:latin typeface="+mn-lt"/>
              <a:cs typeface="Sansation Light" charset="0"/>
            </a:endParaRPr>
          </a:p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Пример</a:t>
            </a:r>
            <a:r>
              <a:rPr lang="en-US" sz="1400" dirty="0" smtClean="0">
                <a:latin typeface="+mn-lt"/>
                <a:cs typeface="Sansation Light" charset="0"/>
              </a:rPr>
              <a:t>:</a:t>
            </a:r>
          </a:p>
          <a:p>
            <a:pPr algn="just"/>
            <a:r>
              <a:rPr lang="en-US" sz="1400" dirty="0" smtClean="0">
                <a:latin typeface="+mn-lt"/>
                <a:cs typeface="Sansation Light" charset="0"/>
              </a:rPr>
              <a:t>Moda.ru  - 3000 </a:t>
            </a:r>
            <a:r>
              <a:rPr lang="ru-RU" sz="1400" dirty="0" err="1" smtClean="0">
                <a:latin typeface="+mn-lt"/>
                <a:cs typeface="Sansation Light" charset="0"/>
              </a:rPr>
              <a:t>руб</a:t>
            </a:r>
            <a:r>
              <a:rPr lang="ru-RU" sz="1400" dirty="0" smtClean="0">
                <a:latin typeface="+mn-lt"/>
                <a:cs typeface="Sansation Light" charset="0"/>
              </a:rPr>
              <a:t> за ссылку</a:t>
            </a:r>
          </a:p>
          <a:p>
            <a:pPr algn="just"/>
            <a:endParaRPr lang="ru-RU" sz="1400" dirty="0">
              <a:latin typeface="+mn-lt"/>
              <a:cs typeface="Sansation Light" charset="0"/>
            </a:endParaRPr>
          </a:p>
          <a:p>
            <a:pPr algn="just"/>
            <a:r>
              <a:rPr lang="en-US" sz="1400" dirty="0" smtClean="0">
                <a:latin typeface="+mn-lt"/>
                <a:cs typeface="Sansation Light" charset="0"/>
              </a:rPr>
              <a:t>Detstvo.ru </a:t>
            </a:r>
            <a:r>
              <a:rPr lang="ru-RU" sz="1400" dirty="0" smtClean="0">
                <a:latin typeface="+mn-lt"/>
                <a:cs typeface="Sansation Light" charset="0"/>
              </a:rPr>
              <a:t>хотел 18.000 </a:t>
            </a:r>
            <a:r>
              <a:rPr lang="ru-RU" sz="1400" dirty="0" err="1" smtClean="0">
                <a:latin typeface="+mn-lt"/>
                <a:cs typeface="Sansation Light" charset="0"/>
              </a:rPr>
              <a:t>руб</a:t>
            </a:r>
            <a:r>
              <a:rPr lang="ru-RU" sz="1400" dirty="0" smtClean="0">
                <a:latin typeface="+mn-lt"/>
                <a:cs typeface="Sansation Light" charset="0"/>
              </a:rPr>
              <a:t> (по 1000 </a:t>
            </a:r>
            <a:r>
              <a:rPr lang="ru-RU" sz="1400" dirty="0" err="1" smtClean="0">
                <a:latin typeface="+mn-lt"/>
                <a:cs typeface="Sansation Light" charset="0"/>
              </a:rPr>
              <a:t>руб</a:t>
            </a:r>
            <a:r>
              <a:rPr lang="ru-RU" sz="1400" dirty="0" smtClean="0">
                <a:latin typeface="+mn-lt"/>
                <a:cs typeface="Sansation Light" charset="0"/>
              </a:rPr>
              <a:t> за ссылку)</a:t>
            </a:r>
          </a:p>
          <a:p>
            <a:pPr algn="just"/>
            <a:endParaRPr lang="ru-RU" sz="1400" dirty="0">
              <a:latin typeface="+mn-lt"/>
              <a:cs typeface="Sansation Light" charset="0"/>
            </a:endParaRPr>
          </a:p>
          <a:p>
            <a:pPr algn="just"/>
            <a:r>
              <a:rPr lang="en-US" sz="1400" dirty="0" smtClean="0">
                <a:latin typeface="+mn-lt"/>
              </a:rPr>
              <a:t>baby-express.ru</a:t>
            </a:r>
            <a:r>
              <a:rPr lang="ru-RU" sz="1400" dirty="0" smtClean="0">
                <a:latin typeface="+mn-lt"/>
              </a:rPr>
              <a:t> – 35.000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7065" y="6581001"/>
            <a:ext cx="1719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примеры писем</a:t>
            </a:r>
            <a:endParaRPr lang="ru-RU" sz="12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914400"/>
            <a:ext cx="6672036" cy="53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96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24926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Примеры писем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120650" y="924197"/>
            <a:ext cx="890143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b="1" dirty="0" smtClean="0">
                <a:latin typeface="+mn-lt"/>
                <a:cs typeface="Sansation" charset="0"/>
              </a:rPr>
              <a:t>Вариант 1</a:t>
            </a:r>
            <a:r>
              <a:rPr lang="en-US" sz="1400" b="1" dirty="0" smtClean="0">
                <a:latin typeface="+mn-lt"/>
                <a:cs typeface="Sansation" charset="0"/>
              </a:rPr>
              <a:t>:</a:t>
            </a:r>
          </a:p>
          <a:p>
            <a:pPr algn="just"/>
            <a:r>
              <a:rPr lang="ru-RU" sz="1400" dirty="0" smtClean="0">
                <a:latin typeface="+mn-lt"/>
                <a:cs typeface="Sansation" charset="0"/>
              </a:rPr>
              <a:t>Деньги </a:t>
            </a:r>
            <a:r>
              <a:rPr lang="ru-RU" sz="1400" dirty="0">
                <a:latin typeface="+mn-lt"/>
                <a:cs typeface="Sansation" charset="0"/>
              </a:rPr>
              <a:t>за снятие ссылки на сайт </a:t>
            </a:r>
            <a:r>
              <a:rPr lang="en-US" sz="1400" dirty="0">
                <a:latin typeface="+mn-lt"/>
                <a:cs typeface="Sansation" charset="0"/>
              </a:rPr>
              <a:t>[Censured]</a:t>
            </a:r>
            <a:endParaRPr lang="ru-RU" sz="1400" dirty="0">
              <a:latin typeface="+mn-lt"/>
              <a:cs typeface="Sansation" charset="0"/>
            </a:endParaRP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Здравствуйте!</a:t>
            </a: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Наш сайт </a:t>
            </a:r>
            <a:r>
              <a:rPr lang="en-US" sz="1400" dirty="0">
                <a:latin typeface="+mn-lt"/>
                <a:cs typeface="Sansation" charset="0"/>
              </a:rPr>
              <a:t>[Censured</a:t>
            </a:r>
            <a:r>
              <a:rPr lang="en-US" sz="1400" dirty="0" smtClean="0">
                <a:latin typeface="+mn-lt"/>
                <a:cs typeface="Sansation" charset="0"/>
              </a:rPr>
              <a:t>]</a:t>
            </a:r>
            <a:r>
              <a:rPr lang="ru-RU" sz="1400" dirty="0" smtClean="0">
                <a:latin typeface="+mn-lt"/>
                <a:cs typeface="Sansation" charset="0"/>
              </a:rPr>
              <a:t> попал </a:t>
            </a:r>
            <a:r>
              <a:rPr lang="ru-RU" sz="1400" dirty="0">
                <a:latin typeface="+mn-lt"/>
                <a:cs typeface="Sansation" charset="0"/>
              </a:rPr>
              <a:t>под </a:t>
            </a:r>
            <a:r>
              <a:rPr lang="ru-RU" sz="1400" dirty="0" smtClean="0">
                <a:latin typeface="+mn-lt"/>
                <a:cs typeface="Sansation" charset="0"/>
              </a:rPr>
              <a:t>санкции Яндекса </a:t>
            </a:r>
            <a:r>
              <a:rPr lang="ru-RU" sz="1400" dirty="0">
                <a:latin typeface="+mn-lt"/>
                <a:cs typeface="Sansation" charset="0"/>
              </a:rPr>
              <a:t>- "Минусинск". Мы уже </a:t>
            </a:r>
            <a:r>
              <a:rPr lang="ru-RU" sz="1400" dirty="0" smtClean="0">
                <a:latin typeface="+mn-lt"/>
                <a:cs typeface="Sansation" charset="0"/>
              </a:rPr>
              <a:t>давно боремся </a:t>
            </a:r>
            <a:r>
              <a:rPr lang="ru-RU" sz="1400" dirty="0">
                <a:latin typeface="+mn-lt"/>
                <a:cs typeface="Sansation" charset="0"/>
              </a:rPr>
              <a:t>с ним... Обращаемся к вам за помощью.</a:t>
            </a: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На вашем проекте </a:t>
            </a:r>
            <a:r>
              <a:rPr lang="en-US" sz="1400" dirty="0">
                <a:latin typeface="+mn-lt"/>
                <a:cs typeface="Sansation" charset="0"/>
              </a:rPr>
              <a:t>[Censured]</a:t>
            </a:r>
            <a:r>
              <a:rPr lang="ru-RU" sz="1400" dirty="0" smtClean="0">
                <a:latin typeface="+mn-lt"/>
                <a:cs typeface="Sansation" charset="0"/>
              </a:rPr>
              <a:t> </a:t>
            </a:r>
            <a:r>
              <a:rPr lang="ru-RU" sz="1400" dirty="0">
                <a:latin typeface="+mn-lt"/>
                <a:cs typeface="Sansation" charset="0"/>
              </a:rPr>
              <a:t>размещены ссылки на сайт </a:t>
            </a:r>
            <a:r>
              <a:rPr lang="en-US" sz="1400" dirty="0">
                <a:latin typeface="+mn-lt"/>
                <a:cs typeface="Sansation" charset="0"/>
              </a:rPr>
              <a:t>[Censured]</a:t>
            </a:r>
            <a:r>
              <a:rPr lang="ru-RU" sz="1400" dirty="0" smtClean="0">
                <a:latin typeface="+mn-lt"/>
                <a:cs typeface="Sansation" charset="0"/>
              </a:rPr>
              <a:t> </a:t>
            </a:r>
            <a:r>
              <a:rPr lang="ru-RU" sz="1400" dirty="0">
                <a:latin typeface="+mn-lt"/>
                <a:cs typeface="Sansation" charset="0"/>
              </a:rPr>
              <a:t>со </a:t>
            </a:r>
            <a:r>
              <a:rPr lang="ru-RU" sz="1400" dirty="0" smtClean="0">
                <a:latin typeface="+mn-lt"/>
                <a:cs typeface="Sansation" charset="0"/>
              </a:rPr>
              <a:t>страницы</a:t>
            </a:r>
            <a:r>
              <a:rPr lang="en-US" sz="1400" dirty="0">
                <a:latin typeface="+mn-lt"/>
                <a:cs typeface="Sansation" charset="0"/>
              </a:rPr>
              <a:t> [Censured]</a:t>
            </a:r>
            <a:endParaRPr lang="ru-RU" sz="1400" dirty="0">
              <a:latin typeface="+mn-lt"/>
              <a:cs typeface="Sansation" charset="0"/>
            </a:endParaRPr>
          </a:p>
          <a:p>
            <a:pPr algn="just"/>
            <a:endParaRPr lang="ru-RU" sz="1400" dirty="0">
              <a:latin typeface="+mn-lt"/>
              <a:cs typeface="Sansation" charset="0"/>
            </a:endParaRP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Пожалуйста, удалите ссылки на вашем сайте. Готовы оказать материальную компенсацию за проведение работ по удалению ссылки в размере от </a:t>
            </a:r>
            <a:r>
              <a:rPr lang="ru-RU" sz="1400" dirty="0" smtClean="0">
                <a:latin typeface="+mn-lt"/>
                <a:cs typeface="Sansation" charset="0"/>
              </a:rPr>
              <a:t>100 </a:t>
            </a:r>
            <a:r>
              <a:rPr lang="ru-RU" sz="1400" dirty="0">
                <a:latin typeface="+mn-lt"/>
                <a:cs typeface="Sansation" charset="0"/>
              </a:rPr>
              <a:t>рублей.</a:t>
            </a: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Просим в течение 5 (пяти) дней уведомить о предпринятых мерах. Заранее спасибо!</a:t>
            </a:r>
            <a:endParaRPr lang="ru-RU" sz="1100" dirty="0" smtClean="0">
              <a:latin typeface="+mn-lt"/>
              <a:cs typeface="Sansation Light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650" y="2241780"/>
            <a:ext cx="890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+mn-lt"/>
              <a:cs typeface="Sansation Light" charset="0"/>
            </a:endParaRP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120650" y="3281676"/>
            <a:ext cx="890143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b="1" dirty="0">
                <a:latin typeface="+mn-lt"/>
                <a:cs typeface="Sansation" charset="0"/>
              </a:rPr>
              <a:t>Вариант 2</a:t>
            </a:r>
            <a:r>
              <a:rPr lang="en-US" sz="1400" b="1" dirty="0">
                <a:latin typeface="+mn-lt"/>
                <a:cs typeface="Sansation" charset="0"/>
              </a:rPr>
              <a:t>:</a:t>
            </a: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Добрый день, </a:t>
            </a: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я представляю сайт </a:t>
            </a:r>
            <a:r>
              <a:rPr lang="en-US" sz="1400" dirty="0">
                <a:latin typeface="+mn-lt"/>
                <a:cs typeface="Sansation" charset="0"/>
              </a:rPr>
              <a:t>[Censured</a:t>
            </a:r>
            <a:r>
              <a:rPr lang="en-US" sz="1400" dirty="0">
                <a:latin typeface="+mn-lt"/>
                <a:cs typeface="Sansation" charset="0"/>
              </a:rPr>
              <a:t>]</a:t>
            </a:r>
            <a:r>
              <a:rPr lang="ru-RU" sz="1400" dirty="0">
                <a:latin typeface="+mn-lt"/>
                <a:cs typeface="Sansation" charset="0"/>
              </a:rPr>
              <a:t>.</a:t>
            </a:r>
            <a:endParaRPr lang="ru-RU" sz="1400" dirty="0">
              <a:latin typeface="+mn-lt"/>
              <a:cs typeface="Sansation" charset="0"/>
            </a:endParaRP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Прошу Вас снять ссылку на наш корпоративный сайт. Список страниц Вашего сайта, на которых размещаются ссылки:</a:t>
            </a:r>
          </a:p>
          <a:p>
            <a:pPr algn="just"/>
            <a:endParaRPr lang="ru-RU" sz="1400" dirty="0">
              <a:latin typeface="+mn-lt"/>
              <a:cs typeface="Sansation" charset="0"/>
            </a:endParaRPr>
          </a:p>
          <a:p>
            <a:pPr algn="just"/>
            <a:r>
              <a:rPr lang="en-US" sz="1400" dirty="0">
                <a:latin typeface="+mn-lt"/>
                <a:cs typeface="Sansation" charset="0"/>
              </a:rPr>
              <a:t>[Censured</a:t>
            </a:r>
            <a:r>
              <a:rPr lang="en-US" sz="1400" dirty="0">
                <a:latin typeface="+mn-lt"/>
                <a:cs typeface="Sansation" charset="0"/>
              </a:rPr>
              <a:t>]</a:t>
            </a:r>
            <a:r>
              <a:rPr lang="ru-RU" sz="1400" dirty="0">
                <a:latin typeface="+mn-lt"/>
                <a:cs typeface="Sansation" charset="0"/>
              </a:rPr>
              <a:t>	</a:t>
            </a:r>
            <a:r>
              <a:rPr lang="ru-RU" sz="1400" dirty="0">
                <a:latin typeface="+mn-lt"/>
                <a:cs typeface="Sansation" charset="0"/>
              </a:rPr>
              <a:t>текст </a:t>
            </a:r>
            <a:r>
              <a:rPr lang="en-US" sz="1400" dirty="0">
                <a:latin typeface="+mn-lt"/>
                <a:cs typeface="Sansation" charset="0"/>
              </a:rPr>
              <a:t>[Censured</a:t>
            </a:r>
            <a:r>
              <a:rPr lang="en-US" sz="1400" dirty="0">
                <a:latin typeface="+mn-lt"/>
                <a:cs typeface="Sansation" charset="0"/>
              </a:rPr>
              <a:t>]</a:t>
            </a:r>
            <a:r>
              <a:rPr lang="ru-RU" sz="1400" dirty="0">
                <a:latin typeface="+mn-lt"/>
                <a:cs typeface="Sansation" charset="0"/>
              </a:rPr>
              <a:t> </a:t>
            </a:r>
            <a:endParaRPr lang="ru-RU" sz="1400" dirty="0">
              <a:latin typeface="+mn-lt"/>
              <a:cs typeface="Sansation" charset="0"/>
            </a:endParaRPr>
          </a:p>
          <a:p>
            <a:pPr algn="just"/>
            <a:endParaRPr lang="ru-RU" sz="1400" dirty="0">
              <a:latin typeface="+mn-lt"/>
              <a:cs typeface="Sansation" charset="0"/>
            </a:endParaRP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Яндекс наложил на </a:t>
            </a:r>
            <a:r>
              <a:rPr lang="ru-RU" sz="1400" dirty="0" err="1">
                <a:latin typeface="+mn-lt"/>
                <a:cs typeface="Sansation" charset="0"/>
              </a:rPr>
              <a:t>на</a:t>
            </a:r>
            <a:r>
              <a:rPr lang="ru-RU" sz="1400" dirty="0">
                <a:latin typeface="+mn-lt"/>
                <a:cs typeface="Sansation" charset="0"/>
              </a:rPr>
              <a:t> санкции «Минусинск»,  </a:t>
            </a:r>
            <a:r>
              <a:rPr lang="ru-RU" sz="1400" dirty="0">
                <a:latin typeface="+mn-lt"/>
                <a:cs typeface="Sansation" charset="0"/>
              </a:rPr>
              <a:t>мы вынуждены снимать ссылки, т.к. они несут вред и нашему и вашему ресурсам. Если возможности снять ссылку нет, то прошу поставить ее в теги &lt;</a:t>
            </a:r>
            <a:r>
              <a:rPr lang="ru-RU" sz="1400" dirty="0" err="1">
                <a:latin typeface="+mn-lt"/>
                <a:cs typeface="Sansation" charset="0"/>
              </a:rPr>
              <a:t>noindex</a:t>
            </a:r>
            <a:r>
              <a:rPr lang="ru-RU" sz="1400" dirty="0">
                <a:latin typeface="+mn-lt"/>
                <a:cs typeface="Sansation" charset="0"/>
              </a:rPr>
              <a:t>&gt; &lt;/</a:t>
            </a:r>
            <a:r>
              <a:rPr lang="ru-RU" sz="1400" dirty="0" err="1">
                <a:latin typeface="+mn-lt"/>
                <a:cs typeface="Sansation" charset="0"/>
              </a:rPr>
              <a:t>noindex</a:t>
            </a:r>
            <a:r>
              <a:rPr lang="ru-RU" sz="1400" dirty="0">
                <a:latin typeface="+mn-lt"/>
                <a:cs typeface="Sansation" charset="0"/>
              </a:rPr>
              <a:t>&gt;.</a:t>
            </a: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Если у вас есть другие условия для снятия/изменения нашей ссылки, то готовы их обсудить.</a:t>
            </a: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Жду от вас оперативного ответа на мое письмо. </a:t>
            </a:r>
          </a:p>
          <a:p>
            <a:pPr algn="just"/>
            <a:r>
              <a:rPr lang="ru-RU" sz="1400" dirty="0">
                <a:latin typeface="+mn-lt"/>
                <a:cs typeface="Sansation" charset="0"/>
              </a:rPr>
              <a:t>Заранее благодарна.</a:t>
            </a:r>
            <a:endParaRPr lang="ru-RU" sz="1400" dirty="0">
              <a:latin typeface="+mn-lt"/>
              <a:cs typeface="Sansatio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5668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Нужно больше?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819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feld 16"/>
          <p:cNvSpPr txBox="1">
            <a:spLocks noChangeArrowheads="1"/>
          </p:cNvSpPr>
          <p:nvPr/>
        </p:nvSpPr>
        <p:spPr bwMode="auto">
          <a:xfrm>
            <a:off x="1104123" y="2736850"/>
            <a:ext cx="69263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получить файл</a:t>
            </a:r>
          </a:p>
          <a:p>
            <a:pPr algn="ctr"/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 с 20+ шаблонами писем?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977" y="4761349"/>
            <a:ext cx="5382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От писем для вебмастеров до писем в биржи и жалобы </a:t>
            </a:r>
            <a:r>
              <a:rPr lang="ru-RU" sz="12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хостерам</a:t>
            </a:r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.</a:t>
            </a: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Легко. Подписывайте на меня в </a:t>
            </a:r>
            <a:r>
              <a:rPr lang="en-US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Facebook</a:t>
            </a:r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, пишите запрос в </a:t>
            </a:r>
            <a:r>
              <a:rPr lang="ru-RU" sz="12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личку</a:t>
            </a:r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. И всех </a:t>
            </a:r>
            <a:r>
              <a:rPr lang="ru-RU" sz="12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делов</a:t>
            </a:r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.</a:t>
            </a:r>
            <a:endParaRPr lang="de-DE" sz="12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FAQ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715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feld 16"/>
          <p:cNvSpPr txBox="1">
            <a:spLocks noChangeArrowheads="1"/>
          </p:cNvSpPr>
          <p:nvPr/>
        </p:nvSpPr>
        <p:spPr bwMode="auto">
          <a:xfrm>
            <a:off x="3356010" y="2736850"/>
            <a:ext cx="24224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Санкции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6" name="Bild 5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565525"/>
            <a:ext cx="218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5296" y="4212709"/>
            <a:ext cx="36734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В общении с клиентом и даже вебмастерами </a:t>
            </a: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не называйте Минусинск фильтром или алгоритмом.</a:t>
            </a: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Клиентам более понятен термин «санкции».</a:t>
            </a: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Платоны тоже так называются.</a:t>
            </a:r>
          </a:p>
          <a:p>
            <a:pPr algn="ctr"/>
            <a:endParaRPr lang="ru-RU" sz="1200" dirty="0">
              <a:solidFill>
                <a:srgbClr val="606060"/>
              </a:solidFill>
              <a:latin typeface="+mn-lt"/>
              <a:cs typeface="Sansation" charset="0"/>
            </a:endParaRPr>
          </a:p>
          <a:p>
            <a:pPr algn="ctr"/>
            <a:r>
              <a:rPr lang="ru-RU" sz="1200" dirty="0" smtClean="0">
                <a:solidFill>
                  <a:srgbClr val="606060"/>
                </a:solidFill>
                <a:latin typeface="+mn-lt"/>
                <a:cs typeface="Sansation" charset="0"/>
              </a:rPr>
              <a:t>Общайтесь с клиентом на одном языке</a:t>
            </a:r>
            <a:endParaRPr lang="de-DE" sz="12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7131" y="6581001"/>
            <a:ext cx="330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Что не влияет на наложение фильтра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462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800475" y="1212850"/>
            <a:ext cx="4298950" cy="22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400" dirty="0">
                <a:latin typeface="+mn-lt"/>
                <a:cs typeface="Sansation Light" charset="0"/>
              </a:rPr>
              <a:t>Если бы мы ее оставляли. Ее оставили какие-то горе оптимизаторы еще в те времени когда я тут не работала. Мы даже узнали об этой ссылке только из тех поддержки Яндекса, когда начали разбираться со фильтром.</a:t>
            </a:r>
          </a:p>
          <a:p>
            <a:pPr>
              <a:lnSpc>
                <a:spcPct val="110000"/>
              </a:lnSpc>
            </a:pPr>
            <a:r>
              <a:rPr lang="ru-RU" sz="1400" dirty="0">
                <a:latin typeface="+mn-lt"/>
                <a:cs typeface="Sansation Light" charset="0"/>
              </a:rPr>
              <a:t>Мне руководство не одобрит 5000 </a:t>
            </a:r>
            <a:r>
              <a:rPr lang="ru-RU" sz="1400" dirty="0" err="1">
                <a:latin typeface="+mn-lt"/>
                <a:cs typeface="Sansation Light" charset="0"/>
              </a:rPr>
              <a:t>руб</a:t>
            </a:r>
            <a:r>
              <a:rPr lang="ru-RU" sz="1400" dirty="0">
                <a:latin typeface="+mn-lt"/>
                <a:cs typeface="Sansation Light" charset="0"/>
              </a:rPr>
              <a:t> за ссылку. А с фильтром мучиться и отвечать придется меня. Пойдите, пожалуйста, на встречу, снизьте цену до </a:t>
            </a:r>
            <a:r>
              <a:rPr lang="ru-RU" sz="1400" dirty="0" err="1">
                <a:latin typeface="+mn-lt"/>
                <a:cs typeface="Sansation Light" charset="0"/>
              </a:rPr>
              <a:t>xxxx</a:t>
            </a:r>
            <a:r>
              <a:rPr lang="ru-RU" sz="1400" dirty="0">
                <a:latin typeface="+mn-lt"/>
                <a:cs typeface="Sansation Light" charset="0"/>
              </a:rPr>
              <a:t> руб.</a:t>
            </a:r>
            <a:endParaRPr lang="de-DE" sz="1400" dirty="0">
              <a:latin typeface="+mn-lt"/>
              <a:cs typeface="Sansation Light" charset="0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3873018" y="3570862"/>
            <a:ext cx="502713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400" dirty="0">
                <a:latin typeface="+mn-lt"/>
                <a:cs typeface="Sansation Light" charset="0"/>
              </a:rPr>
              <a:t>Артем, в любом случае приношу извинения за беспокойство. Мы не искали лазеек в Вашем движке. Думаю, что это может быть разработчик Вашего интернет-магазина и какой-то из наших оптимизаторов удачно "посотрудничали" когда. Потому что разместить материал без того, чтобы он прошел </a:t>
            </a:r>
            <a:r>
              <a:rPr lang="ru-RU" sz="1400" dirty="0" err="1">
                <a:latin typeface="+mn-lt"/>
                <a:cs typeface="Sansation Light" charset="0"/>
              </a:rPr>
              <a:t>модерацию</a:t>
            </a:r>
            <a:r>
              <a:rPr lang="ru-RU" sz="1400" dirty="0">
                <a:latin typeface="+mn-lt"/>
                <a:cs typeface="Sansation Light" charset="0"/>
              </a:rPr>
              <a:t> на Вашей стороне - невозможно. Я вчера проверила: попробовала добавить ссылку на Яндекс. но она не появилась до момент прохождения ручной проверки. </a:t>
            </a:r>
          </a:p>
          <a:p>
            <a:pPr>
              <a:lnSpc>
                <a:spcPct val="110000"/>
              </a:lnSpc>
            </a:pPr>
            <a:r>
              <a:rPr lang="ru-RU" sz="1400" dirty="0">
                <a:latin typeface="+mn-lt"/>
                <a:cs typeface="Sansation Light" charset="0"/>
              </a:rPr>
              <a:t>Так или иначе приношу извинения и прошу помочь. Давайте я беспокойство за удаление ссылки оплачу </a:t>
            </a:r>
            <a:r>
              <a:rPr lang="ru-RU" sz="1400" dirty="0" err="1">
                <a:latin typeface="+mn-lt"/>
                <a:cs typeface="Sansation Light" charset="0"/>
              </a:rPr>
              <a:t>xxxxx</a:t>
            </a:r>
            <a:r>
              <a:rPr lang="ru-RU" sz="1400" dirty="0">
                <a:latin typeface="+mn-lt"/>
                <a:cs typeface="Sansation Light" charset="0"/>
              </a:rPr>
              <a:t>. </a:t>
            </a:r>
            <a:endParaRPr lang="de-DE" sz="1400" dirty="0">
              <a:latin typeface="+mn-lt"/>
              <a:cs typeface="Sansation Light" charset="0"/>
            </a:endParaRPr>
          </a:p>
        </p:txBody>
      </p:sp>
      <p:sp>
        <p:nvSpPr>
          <p:cNvPr id="61447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27409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Вопросы и ответы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61448" name="Bild 72" descr="dashedLine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486150"/>
            <a:ext cx="8636000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Textfeld 23"/>
          <p:cNvSpPr txBox="1">
            <a:spLocks noChangeArrowheads="1"/>
          </p:cNvSpPr>
          <p:nvPr/>
        </p:nvSpPr>
        <p:spPr bwMode="auto">
          <a:xfrm>
            <a:off x="233363" y="1511409"/>
            <a:ext cx="34939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400" dirty="0">
                <a:latin typeface="+mn-lt"/>
              </a:rPr>
              <a:t>5000 р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зачем же вы ее там оставляли?</a:t>
            </a:r>
            <a:endParaRPr lang="de-DE" sz="24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20" name="Textfeld 23"/>
          <p:cNvSpPr txBox="1">
            <a:spLocks noChangeArrowheads="1"/>
          </p:cNvSpPr>
          <p:nvPr/>
        </p:nvSpPr>
        <p:spPr bwMode="auto">
          <a:xfrm>
            <a:off x="339634" y="3862527"/>
            <a:ext cx="33876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2400" dirty="0">
                <a:solidFill>
                  <a:srgbClr val="606060"/>
                </a:solidFill>
                <a:latin typeface="+mn-lt"/>
                <a:cs typeface="Sansation" charset="0"/>
              </a:rPr>
              <a:t>Вы их размещали без нашего ведома, найдя лазейку в движке. Предлагайте!</a:t>
            </a:r>
            <a:endParaRPr lang="de-DE" sz="24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FAQ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467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800475" y="1212850"/>
            <a:ext cx="429895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400" dirty="0">
                <a:latin typeface="+mn-lt"/>
              </a:rPr>
              <a:t>Жаль, извините за беспокойство. У Вас случайно не сохранились контакты покупателя?</a:t>
            </a:r>
            <a:endParaRPr lang="de-DE" sz="1400" dirty="0">
              <a:latin typeface="+mn-lt"/>
              <a:cs typeface="Sansation Light" charset="0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3873018" y="2656447"/>
            <a:ext cx="502713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1400" dirty="0">
                <a:latin typeface="+mn-lt"/>
              </a:rPr>
              <a:t>Мы общались со следующими биржами:</a:t>
            </a:r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Gogettop</a:t>
            </a:r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Gogetlinks</a:t>
            </a:r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Webartex</a:t>
            </a:r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Miralinks</a:t>
            </a:r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Pr.sape.ru</a:t>
            </a:r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Blogun</a:t>
            </a:r>
            <a:endParaRPr lang="ru-RU" sz="1400" dirty="0">
              <a:latin typeface="+mn-lt"/>
            </a:endParaRPr>
          </a:p>
          <a:p>
            <a:r>
              <a:rPr lang="ru-RU" sz="1400" dirty="0" err="1">
                <a:latin typeface="+mn-lt"/>
              </a:rPr>
              <a:t>Rotapost</a:t>
            </a:r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>Все они в курсе нашей проблемы и оказывают максимальное содействие. </a:t>
            </a:r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Например вот, реакция </a:t>
            </a:r>
            <a:r>
              <a:rPr lang="ru-RU" sz="1400" dirty="0" err="1">
                <a:latin typeface="+mn-lt"/>
              </a:rPr>
              <a:t>Gogetlinks</a:t>
            </a:r>
            <a:r>
              <a:rPr lang="ru-RU" sz="1400" dirty="0">
                <a:latin typeface="+mn-lt"/>
              </a:rPr>
              <a:t>  </a:t>
            </a:r>
            <a:r>
              <a:rPr lang="ru-RU" sz="1400" u="sng" dirty="0">
                <a:latin typeface="+mn-lt"/>
                <a:hlinkClick r:id="rId2"/>
              </a:rPr>
              <a:t>http://screencast.com/t/b3fnBdotQIe</a:t>
            </a:r>
            <a:endParaRPr lang="ru-RU" sz="1400" dirty="0">
              <a:latin typeface="+mn-lt"/>
            </a:endParaRPr>
          </a:p>
          <a:p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Я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оставлю контакты нашего руководителя на случай возникновения любых проблем (хотя уверена, что она не возникнут</a:t>
            </a:r>
            <a:r>
              <a:rPr lang="ru-RU" sz="1400" dirty="0" smtClean="0">
                <a:latin typeface="+mn-lt"/>
              </a:rPr>
              <a:t>) и компенсируем Вам беспокойство:</a:t>
            </a:r>
            <a:endParaRPr lang="de-DE" sz="1400" dirty="0">
              <a:latin typeface="+mn-lt"/>
              <a:cs typeface="Sansation Light" charset="0"/>
            </a:endParaRPr>
          </a:p>
        </p:txBody>
      </p:sp>
      <p:sp>
        <p:nvSpPr>
          <p:cNvPr id="61447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27409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Вопросы и ответы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61448" name="Bild 72" descr="dashedLine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624002"/>
            <a:ext cx="8636000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Textfeld 23"/>
          <p:cNvSpPr txBox="1">
            <a:spLocks noChangeArrowheads="1"/>
          </p:cNvSpPr>
          <p:nvPr/>
        </p:nvSpPr>
        <p:spPr bwMode="auto">
          <a:xfrm>
            <a:off x="233363" y="1880741"/>
            <a:ext cx="3493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400" dirty="0">
                <a:latin typeface="+mn-lt"/>
              </a:rPr>
              <a:t>Я давно продал сайт.</a:t>
            </a:r>
            <a:endParaRPr lang="de-DE" sz="24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20" name="Textfeld 23"/>
          <p:cNvSpPr txBox="1">
            <a:spLocks noChangeArrowheads="1"/>
          </p:cNvSpPr>
          <p:nvPr/>
        </p:nvSpPr>
        <p:spPr bwMode="auto">
          <a:xfrm>
            <a:off x="339634" y="3862528"/>
            <a:ext cx="33876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2400" dirty="0">
                <a:latin typeface="+mn-lt"/>
              </a:rPr>
              <a:t>Ссылки сняли, но если будет жалоба от биржи, то придется восстановить</a:t>
            </a:r>
            <a:endParaRPr lang="de-DE" sz="24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4777" y="6581001"/>
            <a:ext cx="2545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Зачем писать </a:t>
            </a:r>
            <a:r>
              <a:rPr lang="ru-RU" sz="1200" dirty="0" err="1" smtClean="0">
                <a:latin typeface="+mn-lt"/>
              </a:rPr>
              <a:t>платонам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7559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feld 16"/>
          <p:cNvSpPr txBox="1">
            <a:spLocks noChangeArrowheads="1"/>
          </p:cNvSpPr>
          <p:nvPr/>
        </p:nvSpPr>
        <p:spPr bwMode="auto">
          <a:xfrm>
            <a:off x="1234311" y="2736850"/>
            <a:ext cx="66659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4800" dirty="0" smtClean="0">
                <a:solidFill>
                  <a:srgbClr val="606060"/>
                </a:solidFill>
                <a:latin typeface="+mn-lt"/>
                <a:cs typeface="Sansation" charset="0"/>
              </a:rPr>
              <a:t>Зачем писать Платонам?</a:t>
            </a:r>
            <a:endParaRPr lang="de-DE" sz="48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74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9359" y="119063"/>
            <a:ext cx="36972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Зачем писать Платонам?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204742" y="4959642"/>
            <a:ext cx="878250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Потому что Платоны с радостью сообщат представителю клиента кто и когда писал запросы по их сайту.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dirty="0" smtClean="0"/>
              <a:t>Форма обратной связи теперь спрятана в помощи </a:t>
            </a:r>
            <a:r>
              <a:rPr lang="ru-RU" sz="1400" dirty="0" err="1" smtClean="0"/>
              <a:t>Яндекс.Вебмастера</a:t>
            </a:r>
            <a:r>
              <a:rPr lang="ru-RU" sz="1400" dirty="0" smtClean="0"/>
              <a:t>. </a:t>
            </a: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40834" y="6581001"/>
            <a:ext cx="228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Далее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  <a:r>
              <a:rPr lang="ru-RU" sz="1200" dirty="0" smtClean="0"/>
              <a:t>Как говорить с клиентом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9" y="1028700"/>
            <a:ext cx="8259328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74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9359" y="119063"/>
            <a:ext cx="39249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общаться с клиентом?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129359" y="788236"/>
            <a:ext cx="87825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Помните, что для клиента Минусинск это стресс и убытки.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dirty="0" smtClean="0">
                <a:latin typeface="+mn-lt"/>
              </a:rPr>
              <a:t>Обязательно поддерживайте связь с ним, рассказывая о том, что Вы делали.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endParaRPr lang="ru-RU" sz="1400" dirty="0" smtClean="0">
              <a:latin typeface="+mn-lt"/>
            </a:endParaRPr>
          </a:p>
          <a:p>
            <a:pPr algn="just"/>
            <a:r>
              <a:rPr lang="ru-RU" sz="1400" dirty="0" smtClean="0">
                <a:latin typeface="+mn-lt"/>
              </a:rPr>
              <a:t>Присылайте ему статистику раз в неделю по таким данным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как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Число контактов с вебмастерами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Входящих ссылок по мнению Яндекса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Нужно снять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Нуждается в переиндексировании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dirty="0" smtClean="0">
                <a:latin typeface="+mn-lt"/>
              </a:rPr>
              <a:t>Текущая неделя, предыдущая неделя, разница.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r>
              <a:rPr lang="ru-RU" sz="1400" dirty="0" smtClean="0">
                <a:latin typeface="+mn-lt"/>
              </a:rPr>
              <a:t>+ план на неделю.</a:t>
            </a:r>
          </a:p>
          <a:p>
            <a:pPr algn="just"/>
            <a:endParaRPr lang="ru-RU" sz="1400" dirty="0">
              <a:latin typeface="+mn-lt"/>
            </a:endParaRPr>
          </a:p>
          <a:p>
            <a:pPr algn="just"/>
            <a:endParaRPr lang="ru-RU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6811" y="6581001"/>
            <a:ext cx="1699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мое отношение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498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9359" y="119063"/>
            <a:ext cx="39891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Мое отношение к ссылкам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129359" y="788236"/>
            <a:ext cx="878250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Sansation Light" charset="0"/>
              </a:rPr>
              <a:t>Ссылки до сих пор важный сигнал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Временные ссылки дают больше контроля, но возникает проблема качества доноров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Кроме того, временные дают больше возможностей по формированию </a:t>
            </a:r>
            <a:r>
              <a:rPr lang="ru-RU" sz="1400" dirty="0" err="1" smtClean="0">
                <a:latin typeface="+mn-lt"/>
              </a:rPr>
              <a:t>анкор</a:t>
            </a:r>
            <a:r>
              <a:rPr lang="ru-RU" sz="1400" dirty="0" smtClean="0">
                <a:latin typeface="+mn-lt"/>
              </a:rPr>
              <a:t> листа и ссылкам на внутренние страницы.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Заранее думайте о доле ссылок без «</a:t>
            </a:r>
            <a:r>
              <a:rPr lang="en-US" sz="1400" dirty="0" err="1" smtClean="0">
                <a:latin typeface="+mn-lt"/>
              </a:rPr>
              <a:t>seo</a:t>
            </a:r>
            <a:r>
              <a:rPr lang="ru-RU" sz="1400" dirty="0" smtClean="0">
                <a:latin typeface="+mn-lt"/>
              </a:rPr>
              <a:t>-</a:t>
            </a:r>
            <a:r>
              <a:rPr lang="ru-RU" sz="1400" dirty="0" err="1" smtClean="0">
                <a:latin typeface="+mn-lt"/>
              </a:rPr>
              <a:t>анкоров</a:t>
            </a:r>
            <a:r>
              <a:rPr lang="ru-RU" sz="1400" dirty="0" smtClean="0">
                <a:latin typeface="+mn-lt"/>
              </a:rPr>
              <a:t>».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«Естественные ссылки» и </a:t>
            </a:r>
            <a:r>
              <a:rPr lang="ru-RU" sz="1400" dirty="0" err="1" smtClean="0">
                <a:latin typeface="+mn-lt"/>
              </a:rPr>
              <a:t>линкбилдинг</a:t>
            </a:r>
            <a:r>
              <a:rPr lang="ru-RU" sz="1400" dirty="0" smtClean="0">
                <a:latin typeface="+mn-lt"/>
              </a:rPr>
              <a:t> не являются 100% защитой от фильтров. Как пример – сайт с ссылочным профилем  из </a:t>
            </a:r>
            <a:r>
              <a:rPr lang="ru-RU" sz="1400" dirty="0" err="1" smtClean="0">
                <a:latin typeface="+mn-lt"/>
              </a:rPr>
              <a:t>крауд</a:t>
            </a:r>
            <a:r>
              <a:rPr lang="ru-RU" sz="1400" dirty="0" smtClean="0">
                <a:latin typeface="+mn-lt"/>
              </a:rPr>
              <a:t> ссылок тоже ушел под фильтр</a:t>
            </a:r>
            <a:endParaRPr lang="ru-RU" sz="1400" dirty="0">
              <a:latin typeface="+mn-lt"/>
            </a:endParaRP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Контролируйте доступ в аккаунтам в случае </a:t>
            </a:r>
            <a:r>
              <a:rPr lang="ru-RU" sz="1400" dirty="0" err="1" smtClean="0">
                <a:latin typeface="+mn-lt"/>
              </a:rPr>
              <a:t>линкбилдинга</a:t>
            </a:r>
            <a:endParaRPr lang="ru-RU" sz="1400" dirty="0" smtClean="0">
              <a:latin typeface="+mn-lt"/>
            </a:endParaRP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</a:rPr>
              <a:t>Разрабатывая стратегию ссылочного продвижения думайте не сиюминутно, а долгосрочно.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6686" y="6581001"/>
            <a:ext cx="1680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конец комедии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279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9359" y="119063"/>
            <a:ext cx="29597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err="1" smtClean="0">
                <a:solidFill>
                  <a:srgbClr val="606060"/>
                </a:solidFill>
                <a:latin typeface="+mn-lt"/>
                <a:cs typeface="Sansation" charset="0"/>
              </a:rPr>
              <a:t>Финита</a:t>
            </a:r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 ля комедия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01" y="2562721"/>
            <a:ext cx="6306430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44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2605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800" dirty="0">
                <a:latin typeface="+mn-lt"/>
                <a:cs typeface="Sansation Light" charset="0"/>
              </a:rPr>
              <a:t>Алексей Волков</a:t>
            </a:r>
          </a:p>
        </p:txBody>
      </p:sp>
      <p:pic>
        <p:nvPicPr>
          <p:cNvPr id="66562" name="Bild 72" descr="dashedLine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471863"/>
            <a:ext cx="863600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1001713" y="1011238"/>
            <a:ext cx="1770062" cy="1779587"/>
          </a:xfrm>
          <a:prstGeom prst="ellipse">
            <a:avLst/>
          </a:prstGeom>
          <a:noFill/>
          <a:ln w="76200" cap="rnd" cmpd="sng">
            <a:solidFill>
              <a:srgbClr val="606060"/>
            </a:solidFill>
            <a:beve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60286" y="2987675"/>
            <a:ext cx="284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e-DE" sz="1200" dirty="0">
                <a:latin typeface="+mn-lt"/>
                <a:cs typeface="Sansation Light" charset="0"/>
              </a:rPr>
              <a:t>https://www.facebook.com/alexvolkov777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852100" y="3949155"/>
            <a:ext cx="19601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1200" dirty="0">
                <a:latin typeface="+mn-lt"/>
                <a:cs typeface="Sansation Light" charset="0"/>
              </a:rPr>
              <a:t>Алексей Волков</a:t>
            </a:r>
          </a:p>
          <a:p>
            <a:r>
              <a:rPr lang="ru-RU" sz="1200" dirty="0">
                <a:latin typeface="+mn-lt"/>
                <a:cs typeface="Sansation Light" charset="0"/>
              </a:rPr>
              <a:t>Генеральный директор</a:t>
            </a:r>
          </a:p>
          <a:p>
            <a:endParaRPr lang="ru-RU" sz="1200" dirty="0">
              <a:latin typeface="+mn-lt"/>
              <a:cs typeface="Sansation Light" charset="0"/>
            </a:endParaRPr>
          </a:p>
          <a:p>
            <a:r>
              <a:rPr lang="ru-RU" sz="1200" dirty="0">
                <a:latin typeface="+mn-lt"/>
                <a:cs typeface="Sansation Light" charset="0"/>
              </a:rPr>
              <a:t>Агентства комплексного </a:t>
            </a:r>
          </a:p>
          <a:p>
            <a:r>
              <a:rPr lang="ru-RU" sz="1200" dirty="0">
                <a:latin typeface="+mn-lt"/>
                <a:cs typeface="Sansation Light" charset="0"/>
              </a:rPr>
              <a:t>интернет-маркетинга</a:t>
            </a:r>
          </a:p>
          <a:p>
            <a:r>
              <a:rPr lang="en-US" sz="1200" dirty="0" err="1">
                <a:latin typeface="+mn-lt"/>
                <a:cs typeface="Sansation Light" charset="0"/>
              </a:rPr>
              <a:t>Digital.Tools</a:t>
            </a:r>
            <a:endParaRPr lang="en-US" sz="1200" dirty="0">
              <a:latin typeface="+mn-lt"/>
              <a:cs typeface="Sansation Light" charset="0"/>
            </a:endParaRPr>
          </a:p>
          <a:p>
            <a:endParaRPr lang="en-US" sz="1200" dirty="0">
              <a:latin typeface="+mn-lt"/>
              <a:cs typeface="Sansation Light" charset="0"/>
            </a:endParaRPr>
          </a:p>
          <a:p>
            <a:r>
              <a:rPr lang="ru-RU" sz="1200" dirty="0">
                <a:latin typeface="+mn-lt"/>
                <a:cs typeface="Sansation Light" charset="0"/>
              </a:rPr>
              <a:t>Да, и домен у нас такой же</a:t>
            </a:r>
          </a:p>
          <a:p>
            <a:r>
              <a:rPr lang="en-US" sz="1200" dirty="0">
                <a:latin typeface="+mn-lt"/>
                <a:cs typeface="Sansation Light" charset="0"/>
              </a:rPr>
              <a:t>http://digital.tools/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83" y="4127659"/>
            <a:ext cx="3010586" cy="13973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1681" y="12319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+mn-lt"/>
                <a:cs typeface="Sansation Light" charset="0"/>
              </a:rPr>
              <a:t>Добавляйтесь в </a:t>
            </a:r>
            <a:r>
              <a:rPr lang="en-US" dirty="0" smtClean="0">
                <a:latin typeface="+mn-lt"/>
                <a:cs typeface="Sansation Light" charset="0"/>
              </a:rPr>
              <a:t>Facebook</a:t>
            </a:r>
            <a:r>
              <a:rPr lang="ru-RU" dirty="0" smtClean="0">
                <a:latin typeface="+mn-lt"/>
                <a:cs typeface="Sansation Light" charset="0"/>
              </a:rPr>
              <a:t>.</a:t>
            </a:r>
          </a:p>
          <a:p>
            <a:pPr algn="ctr"/>
            <a:r>
              <a:rPr lang="ru-RU" dirty="0" smtClean="0">
                <a:latin typeface="+mn-lt"/>
                <a:cs typeface="Sansation Light" charset="0"/>
              </a:rPr>
              <a:t>Это наиболее удобный способ общения</a:t>
            </a:r>
          </a:p>
          <a:p>
            <a:pPr algn="ctr"/>
            <a:endParaRPr lang="ru-RU" dirty="0" smtClean="0">
              <a:latin typeface="+mn-lt"/>
              <a:cs typeface="Sansation Light" charset="0"/>
            </a:endParaRPr>
          </a:p>
          <a:p>
            <a:pPr algn="ctr"/>
            <a:r>
              <a:rPr lang="ru-RU" dirty="0" smtClean="0">
                <a:latin typeface="+mn-lt"/>
                <a:cs typeface="Sansation Light" charset="0"/>
              </a:rPr>
              <a:t>Подписывайте, спрашивайте, комментируйте</a:t>
            </a:r>
            <a:endParaRPr lang="en-US" dirty="0">
              <a:latin typeface="+mn-lt"/>
              <a:cs typeface="Sansation Light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949236"/>
            <a:ext cx="1831249" cy="1831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6436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6251263" cy="78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Не является фактором наложения фильтра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54" name="Textfeld 1"/>
          <p:cNvSpPr txBox="1">
            <a:spLocks noChangeArrowheads="1"/>
          </p:cNvSpPr>
          <p:nvPr/>
        </p:nvSpPr>
        <p:spPr bwMode="auto">
          <a:xfrm>
            <a:off x="843461" y="1604010"/>
            <a:ext cx="780700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Регион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Коммерческий или информационный сайт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Продает ли он сам ссылки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Возраст сайта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Tx/>
              <a:buBlip>
                <a:blip r:embed="rId2"/>
              </a:buBlip>
            </a:pPr>
            <a:r>
              <a:rPr lang="ru-RU" dirty="0" smtClean="0">
                <a:latin typeface="+mn-lt"/>
                <a:cs typeface="Sansation Light" charset="0"/>
              </a:rPr>
              <a:t>его ТИЦ</a:t>
            </a:r>
            <a:endParaRPr lang="en-US" dirty="0" smtClean="0">
              <a:latin typeface="+mn-lt"/>
              <a:cs typeface="Sansation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Как выглядит падение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066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571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выглядит падение? 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316479" y="4396740"/>
            <a:ext cx="7042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Классическая картинка – резкое падение трафика</a:t>
            </a:r>
            <a:endParaRPr lang="ru-RU" sz="1400" dirty="0" smtClean="0">
              <a:latin typeface="+mn-lt"/>
              <a:cs typeface="Sansation 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260"/>
            <a:ext cx="9144000" cy="2632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Как выглядит падение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2205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571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выглядит падение? 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316479" y="4396740"/>
            <a:ext cx="7042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Классическая картинка – резкое падение трафика</a:t>
            </a:r>
            <a:endParaRPr lang="ru-RU" sz="1400" dirty="0" smtClean="0">
              <a:latin typeface="+mn-lt"/>
              <a:cs typeface="Sansation Light" charset="0"/>
            </a:endParaRPr>
          </a:p>
        </p:txBody>
      </p:sp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1" y="1542869"/>
            <a:ext cx="8977506" cy="2471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Как выглядит падение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4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571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выглядит падение? 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316479" y="4396740"/>
            <a:ext cx="7042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Не типичная картина – плавное падение трафика</a:t>
            </a:r>
            <a:endParaRPr lang="ru-RU" sz="1400" dirty="0" smtClean="0">
              <a:latin typeface="+mn-lt"/>
              <a:cs typeface="Sansation Light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017"/>
            <a:ext cx="9144000" cy="2530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9301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Как выглядит падение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271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feld 39"/>
          <p:cNvSpPr txBox="1">
            <a:spLocks noChangeArrowheads="1"/>
          </p:cNvSpPr>
          <p:nvPr/>
        </p:nvSpPr>
        <p:spPr bwMode="auto">
          <a:xfrm>
            <a:off x="120650" y="119063"/>
            <a:ext cx="3571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2600" dirty="0" smtClean="0">
                <a:solidFill>
                  <a:srgbClr val="606060"/>
                </a:solidFill>
                <a:latin typeface="+mn-lt"/>
                <a:cs typeface="Sansation" charset="0"/>
              </a:rPr>
              <a:t>Как выглядит падение? </a:t>
            </a:r>
            <a:endParaRPr lang="de-DE" sz="2600" dirty="0">
              <a:solidFill>
                <a:srgbClr val="606060"/>
              </a:solidFill>
              <a:latin typeface="+mn-lt"/>
              <a:cs typeface="Sansation" charset="0"/>
            </a:endParaRPr>
          </a:p>
        </p:txBody>
      </p:sp>
      <p:sp>
        <p:nvSpPr>
          <p:cNvPr id="47108" name="Textfeld 5"/>
          <p:cNvSpPr txBox="1">
            <a:spLocks noChangeArrowheads="1"/>
          </p:cNvSpPr>
          <p:nvPr/>
        </p:nvSpPr>
        <p:spPr bwMode="auto">
          <a:xfrm>
            <a:off x="316479" y="4806042"/>
            <a:ext cx="7042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ru-RU" sz="1400" dirty="0" smtClean="0">
                <a:latin typeface="+mn-lt"/>
                <a:cs typeface="Sansation Light" charset="0"/>
              </a:rPr>
              <a:t>Самый редкий вариант</a:t>
            </a:r>
            <a:r>
              <a:rPr lang="ru-RU" sz="1400" dirty="0" smtClean="0">
                <a:latin typeface="+mn-lt"/>
                <a:cs typeface="Sansation Light" charset="0"/>
              </a:rPr>
              <a:t> – вообще нет падения трафика</a:t>
            </a:r>
            <a:endParaRPr lang="ru-RU" sz="1400" dirty="0" smtClean="0">
              <a:latin typeface="+mn-lt"/>
              <a:cs typeface="Sansation Ligh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454"/>
            <a:ext cx="9144000" cy="3592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8967" y="6581001"/>
            <a:ext cx="228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Далее</a:t>
            </a:r>
            <a:r>
              <a:rPr lang="en-US" sz="1200" dirty="0" smtClean="0">
                <a:latin typeface="+mn-lt"/>
              </a:rPr>
              <a:t>: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Как диагностировать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533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ika1">
      <a:dk1>
        <a:srgbClr val="606060"/>
      </a:dk1>
      <a:lt1>
        <a:srgbClr val="FFFFFF"/>
      </a:lt1>
      <a:dk2>
        <a:srgbClr val="606060"/>
      </a:dk2>
      <a:lt2>
        <a:srgbClr val="FFFFFF"/>
      </a:lt2>
      <a:accent1>
        <a:srgbClr val="DEFF00"/>
      </a:accent1>
      <a:accent2>
        <a:srgbClr val="C0FF69"/>
      </a:accent2>
      <a:accent3>
        <a:srgbClr val="DEFFBE"/>
      </a:accent3>
      <a:accent4>
        <a:srgbClr val="FFFF00"/>
      </a:accent4>
      <a:accent5>
        <a:srgbClr val="B6FF00"/>
      </a:accent5>
      <a:accent6>
        <a:srgbClr val="DEFF46"/>
      </a:accent6>
      <a:hlink>
        <a:srgbClr val="969696"/>
      </a:hlink>
      <a:folHlink>
        <a:srgbClr val="3232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ika1">
      <a:dk1>
        <a:srgbClr val="606060"/>
      </a:dk1>
      <a:lt1>
        <a:srgbClr val="FFFFFF"/>
      </a:lt1>
      <a:dk2>
        <a:srgbClr val="606060"/>
      </a:dk2>
      <a:lt2>
        <a:srgbClr val="FFFFFF"/>
      </a:lt2>
      <a:accent1>
        <a:srgbClr val="DEFF00"/>
      </a:accent1>
      <a:accent2>
        <a:srgbClr val="C0FF69"/>
      </a:accent2>
      <a:accent3>
        <a:srgbClr val="DEFFBE"/>
      </a:accent3>
      <a:accent4>
        <a:srgbClr val="FFFF00"/>
      </a:accent4>
      <a:accent5>
        <a:srgbClr val="B6FF00"/>
      </a:accent5>
      <a:accent6>
        <a:srgbClr val="DEFF46"/>
      </a:accent6>
      <a:hlink>
        <a:srgbClr val="969696"/>
      </a:hlink>
      <a:folHlink>
        <a:srgbClr val="3232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Benutzerdefiniert 5">
      <a:dk1>
        <a:srgbClr val="606060"/>
      </a:dk1>
      <a:lt1>
        <a:srgbClr val="FFFFFF"/>
      </a:lt1>
      <a:dk2>
        <a:srgbClr val="606060"/>
      </a:dk2>
      <a:lt2>
        <a:srgbClr val="FFFFFF"/>
      </a:lt2>
      <a:accent1>
        <a:srgbClr val="DEFF00"/>
      </a:accent1>
      <a:accent2>
        <a:srgbClr val="C0FF69"/>
      </a:accent2>
      <a:accent3>
        <a:srgbClr val="DEFFBE"/>
      </a:accent3>
      <a:accent4>
        <a:srgbClr val="FFFF00"/>
      </a:accent4>
      <a:accent5>
        <a:srgbClr val="B6FF00"/>
      </a:accent5>
      <a:accent6>
        <a:srgbClr val="DEFF46"/>
      </a:accent6>
      <a:hlink>
        <a:srgbClr val="5E5E5E"/>
      </a:hlink>
      <a:folHlink>
        <a:srgbClr val="3232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2325</Words>
  <Application>Microsoft Office PowerPoint</Application>
  <PresentationFormat>Экран (4:3)</PresentationFormat>
  <Paragraphs>464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MS PGothic</vt:lpstr>
      <vt:lpstr>MS PGothic</vt:lpstr>
      <vt:lpstr>Arial</vt:lpstr>
      <vt:lpstr>Calibri</vt:lpstr>
      <vt:lpstr>Sansation</vt:lpstr>
      <vt:lpstr>Sansation Light</vt:lpstr>
      <vt:lpstr>Office-Design</vt:lpstr>
      <vt:lpstr>1_Office-Design</vt:lpstr>
      <vt:lpstr>2_Office-Design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Erg</dc:creator>
  <cp:lastModifiedBy>Волков Алексей</cp:lastModifiedBy>
  <cp:revision>357</cp:revision>
  <dcterms:created xsi:type="dcterms:W3CDTF">2012-03-12T00:42:13Z</dcterms:created>
  <dcterms:modified xsi:type="dcterms:W3CDTF">2017-02-15T10:26:20Z</dcterms:modified>
</cp:coreProperties>
</file>