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56" r:id="rId2"/>
    <p:sldId id="278" r:id="rId3"/>
    <p:sldId id="279" r:id="rId4"/>
    <p:sldId id="280" r:id="rId5"/>
    <p:sldId id="281" r:id="rId6"/>
    <p:sldId id="283" r:id="rId7"/>
    <p:sldId id="284" r:id="rId8"/>
    <p:sldId id="282" r:id="rId9"/>
    <p:sldId id="286" r:id="rId10"/>
    <p:sldId id="289" r:id="rId11"/>
    <p:sldId id="285" r:id="rId12"/>
    <p:sldId id="288" r:id="rId13"/>
    <p:sldId id="290" r:id="rId14"/>
    <p:sldId id="291" r:id="rId15"/>
    <p:sldId id="292" r:id="rId16"/>
    <p:sldId id="294" r:id="rId17"/>
    <p:sldId id="293" r:id="rId18"/>
    <p:sldId id="295" r:id="rId19"/>
    <p:sldId id="296" r:id="rId20"/>
    <p:sldId id="297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HP\YandexDisk-senior.akulov\&#1052;&#1072;&#1082;&#1089;&#1080;&#1084;(&#1083;&#1080;&#1095;&#1085;&#1072;&#1103;)\&#1057;&#1045;&#1054;-&#1048;&#1084;&#1087;&#1091;&#1083;&#1100;&#1089;\&#1050;&#1086;&#1085;&#1092;&#1072;_&#1092;&#1077;&#1074;&#1088;&#1072;&#1083;&#1100;_2018\&#1087;&#1086;&#1076;&#1076;&#1086;&#1084;&#1077;&#1085;&#1099;-&#1089;&#1090;&#1088;&#1072;&#1085;&#1080;&#1094;&#1099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HP\YandexDisk-senior.akulov\&#1052;&#1072;&#1082;&#1089;&#1080;&#1084;(&#1083;&#1080;&#1095;&#1085;&#1072;&#1103;)\&#1057;&#1045;&#1054;-&#1048;&#1084;&#1087;&#1091;&#1083;&#1100;&#1089;\&#1050;&#1086;&#1085;&#1092;&#1072;_&#1092;&#1077;&#1074;&#1088;&#1072;&#1083;&#1100;_2018\&#1087;&#1086;&#1076;&#1076;&#1086;&#1084;&#1077;&#1085;&#1099;-&#1089;&#1090;&#1088;&#1072;&#1085;&#1080;&#109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286697132885713E-2"/>
          <c:y val="8.4023070783863743E-2"/>
          <c:w val="0.76575782931765679"/>
          <c:h val="0.77761739030270138"/>
        </c:manualLayout>
      </c:layout>
      <c:barChart>
        <c:barDir val="col"/>
        <c:grouping val="clustered"/>
        <c:varyColors val="0"/>
        <c:ser>
          <c:idx val="0"/>
          <c:order val="0"/>
          <c:tx>
            <c:v>Страницы</c:v>
          </c:tx>
          <c:invertIfNegative val="0"/>
          <c:val>
            <c:numRef>
              <c:f>Лист2!$G$3:$K$3</c:f>
              <c:numCache>
                <c:formatCode>General</c:formatCode>
                <c:ptCount val="5"/>
                <c:pt idx="0">
                  <c:v>21</c:v>
                </c:pt>
                <c:pt idx="1">
                  <c:v>26</c:v>
                </c:pt>
                <c:pt idx="2">
                  <c:v>20</c:v>
                </c:pt>
                <c:pt idx="3">
                  <c:v>26</c:v>
                </c:pt>
                <c:pt idx="4">
                  <c:v>27</c:v>
                </c:pt>
              </c:numCache>
            </c:numRef>
          </c:val>
        </c:ser>
        <c:ser>
          <c:idx val="1"/>
          <c:order val="1"/>
          <c:tx>
            <c:v>Поддомены</c:v>
          </c:tx>
          <c:invertIfNegative val="0"/>
          <c:val>
            <c:numRef>
              <c:f>Лист2!$G$6:$K$6</c:f>
              <c:numCache>
                <c:formatCode>General</c:formatCode>
                <c:ptCount val="5"/>
                <c:pt idx="0">
                  <c:v>0</c:v>
                </c:pt>
                <c:pt idx="1">
                  <c:v>64</c:v>
                </c:pt>
                <c:pt idx="2">
                  <c:v>122</c:v>
                </c:pt>
                <c:pt idx="3">
                  <c:v>175</c:v>
                </c:pt>
                <c:pt idx="4">
                  <c:v>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992984"/>
        <c:axId val="251994944"/>
      </c:barChart>
      <c:catAx>
        <c:axId val="251992984"/>
        <c:scaling>
          <c:orientation val="minMax"/>
        </c:scaling>
        <c:delete val="1"/>
        <c:axPos val="b"/>
        <c:majorTickMark val="out"/>
        <c:minorTickMark val="none"/>
        <c:tickLblPos val="none"/>
        <c:crossAx val="251994944"/>
        <c:crosses val="autoZero"/>
        <c:auto val="1"/>
        <c:lblAlgn val="ctr"/>
        <c:lblOffset val="100"/>
        <c:noMultiLvlLbl val="0"/>
      </c:catAx>
      <c:valAx>
        <c:axId val="251994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199298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ayout>
        <c:manualLayout>
          <c:xMode val="edge"/>
          <c:yMode val="edge"/>
          <c:x val="0.8192378382369726"/>
          <c:y val="0.39828762783962407"/>
          <c:w val="0.18076216176302781"/>
          <c:h val="0.21178387184360575"/>
        </c:manualLayout>
      </c:layout>
      <c:overlay val="0"/>
    </c:legend>
    <c:plotVisOnly val="1"/>
    <c:dispBlanksAs val="gap"/>
    <c:showDLblsOverMax val="0"/>
  </c:chart>
  <c:spPr>
    <a:ln w="28575">
      <a:solidFill>
        <a:schemeClr val="accent3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286697132885706E-2"/>
          <c:y val="8.4023070783863729E-2"/>
          <c:w val="0.76575782931765679"/>
          <c:h val="0.77761739030270161"/>
        </c:manualLayout>
      </c:layout>
      <c:barChart>
        <c:barDir val="col"/>
        <c:grouping val="clustered"/>
        <c:varyColors val="0"/>
        <c:ser>
          <c:idx val="0"/>
          <c:order val="0"/>
          <c:tx>
            <c:v>Страницы</c:v>
          </c:tx>
          <c:invertIfNegative val="0"/>
          <c:val>
            <c:numRef>
              <c:f>Лист2!$A$3:$E$3</c:f>
              <c:numCache>
                <c:formatCode>General</c:formatCode>
                <c:ptCount val="5"/>
                <c:pt idx="0">
                  <c:v>13</c:v>
                </c:pt>
                <c:pt idx="1">
                  <c:v>14</c:v>
                </c:pt>
                <c:pt idx="2">
                  <c:v>22</c:v>
                </c:pt>
                <c:pt idx="3">
                  <c:v>28</c:v>
                </c:pt>
                <c:pt idx="4">
                  <c:v>18</c:v>
                </c:pt>
              </c:numCache>
            </c:numRef>
          </c:val>
        </c:ser>
        <c:ser>
          <c:idx val="1"/>
          <c:order val="1"/>
          <c:tx>
            <c:v>Поддомены</c:v>
          </c:tx>
          <c:invertIfNegative val="0"/>
          <c:val>
            <c:numRef>
              <c:f>Лист2!$A$6:$E$6</c:f>
              <c:numCache>
                <c:formatCode>General</c:formatCode>
                <c:ptCount val="5"/>
                <c:pt idx="0">
                  <c:v>46</c:v>
                </c:pt>
                <c:pt idx="1">
                  <c:v>71</c:v>
                </c:pt>
                <c:pt idx="2">
                  <c:v>128</c:v>
                </c:pt>
                <c:pt idx="3">
                  <c:v>121</c:v>
                </c:pt>
                <c:pt idx="4">
                  <c:v>119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491024"/>
        <c:axId val="290493376"/>
      </c:barChart>
      <c:catAx>
        <c:axId val="290491024"/>
        <c:scaling>
          <c:orientation val="minMax"/>
        </c:scaling>
        <c:delete val="1"/>
        <c:axPos val="b"/>
        <c:majorTickMark val="out"/>
        <c:minorTickMark val="none"/>
        <c:tickLblPos val="none"/>
        <c:crossAx val="290493376"/>
        <c:crosses val="autoZero"/>
        <c:auto val="1"/>
        <c:lblAlgn val="ctr"/>
        <c:lblOffset val="100"/>
        <c:noMultiLvlLbl val="0"/>
      </c:catAx>
      <c:valAx>
        <c:axId val="290493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2904910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ayout>
        <c:manualLayout>
          <c:xMode val="edge"/>
          <c:yMode val="edge"/>
          <c:x val="0.8192378382369726"/>
          <c:y val="0.39828762783962407"/>
          <c:w val="0.18076216176302781"/>
          <c:h val="0.21178387184360575"/>
        </c:manualLayout>
      </c:layout>
      <c:overlay val="0"/>
    </c:legend>
    <c:plotVisOnly val="1"/>
    <c:dispBlanksAs val="gap"/>
    <c:showDLblsOverMax val="0"/>
  </c:chart>
  <c:spPr>
    <a:ln w="28575">
      <a:solidFill>
        <a:schemeClr val="accent3"/>
      </a:solidFill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Распределение ТОП-20 сайтов в среднем </a:t>
            </a:r>
            <a:r>
              <a:rPr lang="ru-RU" dirty="0" smtClean="0"/>
              <a:t>регионе России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ТОП-20 сайтов в среднем регионе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Поддомены</c:v>
                </c:pt>
                <c:pt idx="1">
                  <c:v>Местные</c:v>
                </c:pt>
                <c:pt idx="2">
                  <c:v>Соц. Сети</c:v>
                </c:pt>
                <c:pt idx="3">
                  <c:v>Справочники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30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0.06557</cdr:x>
      <cdr:y>0.87678</cdr:y>
    </cdr:from>
    <cdr:to>
      <cdr:x>0.23314</cdr:x>
      <cdr:y>0.97536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2561803"/>
          <a:ext cx="1472099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/>
            <a:t>апрель</a:t>
          </a:r>
          <a:r>
            <a:rPr lang="en-US" sz="1400" dirty="0"/>
            <a:t>/</a:t>
          </a:r>
          <a:r>
            <a:rPr lang="ru-RU" sz="1400" dirty="0"/>
            <a:t>август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0.05785</cdr:x>
      <cdr:y>0.85294</cdr:y>
    </cdr:from>
    <cdr:to>
      <cdr:x>0.22542</cdr:x>
      <cdr:y>0.97578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2088232"/>
          <a:ext cx="1460032" cy="300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/>
            <a:t>апрель</a:t>
          </a:r>
          <a:r>
            <a:rPr lang="en-US" sz="1400" dirty="0"/>
            <a:t>/</a:t>
          </a:r>
          <a:r>
            <a:rPr lang="ru-RU" sz="1400" dirty="0"/>
            <a:t>август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2A925-FB66-4F60-80EE-67C8C924C714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50533-5F0A-4ECD-815B-960AD8F6D3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5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50533-5F0A-4ECD-815B-960AD8F6D34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2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6ED1-592A-4732-A26E-A53F87094C5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9F0-388F-4639-945C-28C9AAB82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6ED1-592A-4732-A26E-A53F87094C5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9F0-388F-4639-945C-28C9AAB82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6ED1-592A-4732-A26E-A53F87094C5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9F0-388F-4639-945C-28C9AAB82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6ED1-592A-4732-A26E-A53F87094C5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9F0-388F-4639-945C-28C9AAB82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6ED1-592A-4732-A26E-A53F87094C5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9F0-388F-4639-945C-28C9AAB82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6ED1-592A-4732-A26E-A53F87094C5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9F0-388F-4639-945C-28C9AAB82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6ED1-592A-4732-A26E-A53F87094C5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9F0-388F-4639-945C-28C9AAB82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6ED1-592A-4732-A26E-A53F87094C5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9F0-388F-4639-945C-28C9AAB82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6ED1-592A-4732-A26E-A53F87094C5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9F0-388F-4639-945C-28C9AAB82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6ED1-592A-4732-A26E-A53F87094C5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9F0-388F-4639-945C-28C9AAB82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6ED1-592A-4732-A26E-A53F87094C5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9F0-388F-4639-945C-28C9AAB82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D6ED1-592A-4732-A26E-A53F87094C5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CA9F0-388F-4639-945C-28C9AAB82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08920"/>
            <a:ext cx="8892480" cy="1080120"/>
          </a:xfrm>
        </p:spPr>
        <p:txBody>
          <a:bodyPr>
            <a:noAutofit/>
          </a:bodyPr>
          <a:lstStyle/>
          <a:p>
            <a:r>
              <a:rPr lang="ru-RU" dirty="0" smtClean="0"/>
              <a:t>Продвижение</a:t>
            </a:r>
            <a:r>
              <a:rPr lang="ru-RU" dirty="0" smtClean="0"/>
              <a:t> </a:t>
            </a:r>
            <a:r>
              <a:rPr lang="ru-RU" dirty="0" smtClean="0"/>
              <a:t>сайтов с расширенной локацией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077072"/>
            <a:ext cx="85107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Докладчик</a:t>
            </a:r>
            <a:r>
              <a:rPr lang="en-US" sz="2400" b="1" dirty="0" smtClean="0"/>
              <a:t>: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Руководитель </a:t>
            </a:r>
            <a:r>
              <a:rPr lang="ru-RU" sz="3200" b="1" dirty="0" smtClean="0"/>
              <a:t>отдела </a:t>
            </a:r>
            <a:r>
              <a:rPr lang="en-US" sz="3200" b="1" dirty="0" err="1" smtClean="0"/>
              <a:t>seo</a:t>
            </a:r>
            <a:r>
              <a:rPr lang="en-US" sz="3200" b="1" dirty="0" smtClean="0"/>
              <a:t>-</a:t>
            </a:r>
            <a:r>
              <a:rPr lang="ru-RU" sz="3200" b="1" dirty="0" smtClean="0"/>
              <a:t>продвижения</a:t>
            </a:r>
            <a:r>
              <a:rPr lang="en-US" sz="3200" b="1" dirty="0" smtClean="0"/>
              <a:t>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Акулов </a:t>
            </a:r>
            <a:r>
              <a:rPr lang="ru-RU" sz="3200" b="1" dirty="0" smtClean="0"/>
              <a:t>Максим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580526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Москва, 2018 г.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717032"/>
            <a:ext cx="7560840" cy="45719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https://seo-impulse.ru/bitrix/templates/seo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4664"/>
            <a:ext cx="3758182" cy="936104"/>
          </a:xfrm>
          <a:prstGeom prst="rect">
            <a:avLst/>
          </a:prstGeom>
          <a:noFill/>
        </p:spPr>
      </p:pic>
      <p:pic>
        <p:nvPicPr>
          <p:cNvPr id="5122" name="Picture 2" descr="http://seoblog.org.ua/images/3_allintop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3557195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188640"/>
            <a:ext cx="8064896" cy="72008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dirty="0" smtClean="0"/>
              <a:t>Пример </a:t>
            </a:r>
            <a:r>
              <a:rPr lang="en-US" sz="3600" dirty="0" smtClean="0"/>
              <a:t>2</a:t>
            </a:r>
            <a:r>
              <a:rPr lang="ru-RU" sz="3600" dirty="0" smtClean="0"/>
              <a:t>. Внутренние страницы в рамках</a:t>
            </a:r>
            <a:r>
              <a:rPr lang="en-US" sz="3600" dirty="0" smtClean="0"/>
              <a:t> </a:t>
            </a:r>
            <a:r>
              <a:rPr lang="ru-RU" sz="3600" dirty="0" smtClean="0"/>
              <a:t>нескольких регионов. Тематика – доставка цветов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0" y="908720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63888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10</a:t>
            </a:r>
            <a:endParaRPr lang="ru-RU" b="1" dirty="0"/>
          </a:p>
        </p:txBody>
      </p:sp>
      <p:pic>
        <p:nvPicPr>
          <p:cNvPr id="5" name="Picture 2" descr="http://seoblog.org.ua/images/3_allintop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262745"/>
            <a:ext cx="1547664" cy="59525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105273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ru-RU" dirty="0" smtClean="0"/>
              <a:t>Аналогичная структура сайта вида </a:t>
            </a:r>
            <a:r>
              <a:rPr lang="en-US" dirty="0" smtClean="0"/>
              <a:t>site:/</a:t>
            </a:r>
            <a:r>
              <a:rPr lang="en-US" dirty="0" err="1" smtClean="0"/>
              <a:t>dostavka</a:t>
            </a:r>
            <a:r>
              <a:rPr lang="en-US" dirty="0" smtClean="0"/>
              <a:t>/</a:t>
            </a:r>
            <a:r>
              <a:rPr lang="en-US" dirty="0" err="1" smtClean="0"/>
              <a:t>Rossija-Alatyr</a:t>
            </a:r>
            <a:r>
              <a:rPr lang="en-US" dirty="0" smtClean="0"/>
              <a:t>/;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ru-RU" dirty="0" smtClean="0"/>
              <a:t>Генерация </a:t>
            </a:r>
            <a:r>
              <a:rPr lang="ru-RU" dirty="0" err="1" smtClean="0"/>
              <a:t>мета-данных</a:t>
            </a:r>
            <a:r>
              <a:rPr lang="ru-RU" dirty="0" smtClean="0"/>
              <a:t> + описательного текста по маске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Расчет стоимость доставки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Телефон без изменений вида 8 800 и +7 495.</a:t>
            </a:r>
            <a:endParaRPr lang="ru-RU" dirty="0"/>
          </a:p>
        </p:txBody>
      </p:sp>
      <p:pic>
        <p:nvPicPr>
          <p:cNvPr id="1028" name="Picture 4" descr="https://otvet.imgsmail.ru/download/u_cb287dc7cda794bb78fa03174b7734e5_800.png"/>
          <p:cNvPicPr>
            <a:picLocks noChangeAspect="1" noChangeArrowheads="1"/>
          </p:cNvPicPr>
          <p:nvPr/>
        </p:nvPicPr>
        <p:blipFill>
          <a:blip r:embed="rId3" cstate="print"/>
          <a:srcRect t="9053" b="5350"/>
          <a:stretch>
            <a:fillRect/>
          </a:stretch>
        </p:blipFill>
        <p:spPr bwMode="auto">
          <a:xfrm>
            <a:off x="7164288" y="1124744"/>
            <a:ext cx="1640432" cy="115212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21" y="2321463"/>
            <a:ext cx="7147255" cy="4077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r>
              <a:rPr lang="en-US" b="1" dirty="0" smtClean="0"/>
              <a:t>1</a:t>
            </a:r>
            <a:endParaRPr lang="ru-RU" b="1" dirty="0"/>
          </a:p>
        </p:txBody>
      </p:sp>
      <p:pic>
        <p:nvPicPr>
          <p:cNvPr id="3" name="Picture 2" descr="http://seoblog.org.ua/images/3_allintop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262745"/>
            <a:ext cx="1547664" cy="595255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88640"/>
            <a:ext cx="8064896" cy="72008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dirty="0" smtClean="0"/>
              <a:t>Пример </a:t>
            </a:r>
            <a:r>
              <a:rPr lang="en-US" sz="3600" dirty="0" smtClean="0"/>
              <a:t>2</a:t>
            </a:r>
            <a:r>
              <a:rPr lang="ru-RU" sz="3600" dirty="0" smtClean="0"/>
              <a:t>. Внутренние страницы в рамках</a:t>
            </a:r>
            <a:r>
              <a:rPr lang="en-US" sz="3600" dirty="0" smtClean="0"/>
              <a:t> </a:t>
            </a:r>
            <a:r>
              <a:rPr lang="ru-RU" sz="3600" dirty="0" smtClean="0"/>
              <a:t>нескольких регионов. Тематика – доставка цветов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0" y="908720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99592" y="112474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2016 г. подобный способ мог приносить хороший трафик в </a:t>
            </a:r>
            <a:r>
              <a:rPr lang="ru-RU" dirty="0" err="1" smtClean="0"/>
              <a:t>Яндексе</a:t>
            </a:r>
            <a:r>
              <a:rPr lang="en-US" dirty="0" smtClean="0"/>
              <a:t>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С начала 2017 г. трафик постепенно проседает – становится больше сильных конкурентов на </a:t>
            </a:r>
            <a:r>
              <a:rPr lang="ru-RU" dirty="0" err="1" smtClean="0"/>
              <a:t>поддоменах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http://xxmobi.ru/lo/screen/files/fe/feb3a9f1dce21af347c6d6fdf7ef268b/36890542/smajlik_xxmobi.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432048" cy="432048"/>
          </a:xfrm>
          <a:prstGeom prst="rect">
            <a:avLst/>
          </a:prstGeom>
          <a:noFill/>
        </p:spPr>
      </p:pic>
      <p:pic>
        <p:nvPicPr>
          <p:cNvPr id="5126" name="Picture 6" descr="http://amweb.nl.s3-eu-central-1.amazonaws.com/app/uploads/2016/11/attachment-emoticon.png"/>
          <p:cNvPicPr>
            <a:picLocks noChangeAspect="1" noChangeArrowheads="1"/>
          </p:cNvPicPr>
          <p:nvPr/>
        </p:nvPicPr>
        <p:blipFill>
          <a:blip r:embed="rId4" cstate="print"/>
          <a:srcRect l="15790" t="6316" r="10526" b="9474"/>
          <a:stretch>
            <a:fillRect/>
          </a:stretch>
        </p:blipFill>
        <p:spPr bwMode="auto">
          <a:xfrm>
            <a:off x="467544" y="1772816"/>
            <a:ext cx="453651" cy="43204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64" y="2591167"/>
            <a:ext cx="7909838" cy="3599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V="1">
            <a:off x="0" y="908720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88640"/>
            <a:ext cx="7920880" cy="72008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dirty="0" smtClean="0"/>
              <a:t>Региональный трафик из </a:t>
            </a:r>
            <a:r>
              <a:rPr lang="en-US" sz="3600" dirty="0" smtClean="0"/>
              <a:t>Google</a:t>
            </a:r>
            <a:r>
              <a:rPr lang="ru-RU" sz="3600" dirty="0" smtClean="0"/>
              <a:t> по внутренним страницам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r>
              <a:rPr lang="en-US" b="1" dirty="0" smtClean="0"/>
              <a:t>2</a:t>
            </a:r>
            <a:endParaRPr lang="ru-RU" b="1" dirty="0"/>
          </a:p>
        </p:txBody>
      </p:sp>
      <p:pic>
        <p:nvPicPr>
          <p:cNvPr id="6" name="Picture 2" descr="http://seoblog.org.ua/images/3_allintop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262745"/>
            <a:ext cx="1547664" cy="59525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1148551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Трафик </a:t>
            </a:r>
            <a:r>
              <a:rPr lang="ru-RU" b="1" dirty="0" smtClean="0"/>
              <a:t>в 2,5 – 3 раза меньше чем</a:t>
            </a:r>
            <a:r>
              <a:rPr lang="ru-RU" dirty="0" smtClean="0"/>
              <a:t> с </a:t>
            </a:r>
            <a:r>
              <a:rPr lang="ru-RU" dirty="0" err="1" smtClean="0"/>
              <a:t>Яндекс</a:t>
            </a:r>
            <a:r>
              <a:rPr lang="ru-RU" dirty="0" smtClean="0"/>
              <a:t> на всем промежутке</a:t>
            </a:r>
            <a:r>
              <a:rPr lang="en-US" dirty="0" smtClean="0"/>
              <a:t>;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r>
              <a:rPr lang="ru-RU" dirty="0" smtClean="0"/>
              <a:t>На 2017 г. за аналогичный месяц предыдущего года трафик уменьшается.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2" descr="http://xxmobi.ru/lo/screen/files/fe/feb3a9f1dce21af347c6d6fdf7ef268b/36890542/smajlik_xxmobi.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432048" cy="432048"/>
          </a:xfrm>
          <a:prstGeom prst="rect">
            <a:avLst/>
          </a:prstGeom>
          <a:noFill/>
        </p:spPr>
      </p:pic>
      <p:pic>
        <p:nvPicPr>
          <p:cNvPr id="9" name="Picture 6" descr="http://amweb.nl.s3-eu-central-1.amazonaws.com/app/uploads/2016/11/attachment-emoticon.png"/>
          <p:cNvPicPr>
            <a:picLocks noChangeAspect="1" noChangeArrowheads="1"/>
          </p:cNvPicPr>
          <p:nvPr/>
        </p:nvPicPr>
        <p:blipFill>
          <a:blip r:embed="rId4" cstate="print"/>
          <a:srcRect l="15790" t="6316" r="10526" b="9474"/>
          <a:stretch>
            <a:fillRect/>
          </a:stretch>
        </p:blipFill>
        <p:spPr bwMode="auto">
          <a:xfrm>
            <a:off x="467544" y="1628800"/>
            <a:ext cx="453651" cy="432048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2348879"/>
            <a:ext cx="8070402" cy="3625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4969" r="3797"/>
          <a:stretch>
            <a:fillRect/>
          </a:stretch>
        </p:blipFill>
        <p:spPr bwMode="auto">
          <a:xfrm>
            <a:off x="251520" y="980728"/>
            <a:ext cx="4752528" cy="4824536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11560" y="44624"/>
            <a:ext cx="7920880" cy="72008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dirty="0" smtClean="0"/>
              <a:t>Рекомендации </a:t>
            </a:r>
            <a:r>
              <a:rPr lang="ru-RU" sz="3200" dirty="0" err="1" smtClean="0"/>
              <a:t>Яндекс</a:t>
            </a:r>
            <a:r>
              <a:rPr lang="ru-RU" sz="3200" dirty="0" smtClean="0"/>
              <a:t> – региональное продвижение за </a:t>
            </a:r>
            <a:r>
              <a:rPr lang="ru-RU" sz="3200" dirty="0" err="1" smtClean="0"/>
              <a:t>поддоменами</a:t>
            </a:r>
            <a:r>
              <a:rPr lang="ru-RU" sz="3200" dirty="0" smtClean="0"/>
              <a:t> с уникальной информацией для пользователя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0" y="692696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63888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13</a:t>
            </a:r>
            <a:endParaRPr lang="ru-RU" b="1" dirty="0"/>
          </a:p>
        </p:txBody>
      </p:sp>
      <p:pic>
        <p:nvPicPr>
          <p:cNvPr id="6" name="Picture 2" descr="http://seoblog.org.ua/images/3_allintop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262745"/>
            <a:ext cx="1547664" cy="59525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64088" y="836712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Проделанные изменения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1268760"/>
            <a:ext cx="4067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Созданы </a:t>
            </a:r>
            <a:r>
              <a:rPr lang="ru-RU" dirty="0" err="1" smtClean="0"/>
              <a:t>поддомены</a:t>
            </a:r>
            <a:r>
              <a:rPr lang="ru-RU" dirty="0" smtClean="0"/>
              <a:t> вида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/>
              <a:t>omsk.site.ru</a:t>
            </a:r>
            <a:r>
              <a:rPr lang="ru-RU" dirty="0" smtClean="0"/>
              <a:t> (400 страниц).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AutoNum type="arabicPeriod"/>
            </a:pPr>
            <a:r>
              <a:rPr lang="ru-RU" dirty="0" smtClean="0"/>
              <a:t>Привязка к городу для </a:t>
            </a:r>
            <a:r>
              <a:rPr lang="ru-RU" dirty="0" err="1" smtClean="0"/>
              <a:t>мета-тегов</a:t>
            </a:r>
            <a:r>
              <a:rPr lang="ru-RU" dirty="0" smtClean="0"/>
              <a:t> всех страниц. </a:t>
            </a:r>
            <a:br>
              <a:rPr lang="ru-RU" dirty="0" smtClean="0"/>
            </a:br>
            <a:r>
              <a:rPr lang="ru-RU" dirty="0" smtClean="0"/>
              <a:t>( </a:t>
            </a:r>
            <a:r>
              <a:rPr lang="en-US" b="1" i="1" dirty="0" smtClean="0"/>
              <a:t>Title:</a:t>
            </a:r>
            <a:r>
              <a:rPr lang="ru-RU" b="1" i="1" dirty="0" smtClean="0"/>
              <a:t> </a:t>
            </a:r>
            <a:r>
              <a:rPr lang="ru-RU" i="1" dirty="0" smtClean="0"/>
              <a:t>Букет 101 розы</a:t>
            </a:r>
            <a:r>
              <a:rPr lang="en-US" i="1" dirty="0" smtClean="0"/>
              <a:t>:</a:t>
            </a:r>
            <a:r>
              <a:rPr lang="ru-RU" i="1" dirty="0" smtClean="0"/>
              <a:t> купить с доставкой в Ярославле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 smtClean="0"/>
          </a:p>
          <a:p>
            <a:pPr marL="342900" indent="-342900"/>
            <a:r>
              <a:rPr lang="ru-RU" dirty="0" smtClean="0"/>
              <a:t>2. Присвоение региона в </a:t>
            </a:r>
            <a:r>
              <a:rPr lang="ru-RU" dirty="0" err="1" smtClean="0"/>
              <a:t>Я.Вебмастер</a:t>
            </a:r>
            <a:r>
              <a:rPr lang="ru-RU" dirty="0" smtClean="0"/>
              <a:t>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3. Ручная регистрация в 70 каталогах </a:t>
            </a:r>
            <a:r>
              <a:rPr lang="ru-RU" dirty="0" smtClean="0"/>
              <a:t>(</a:t>
            </a:r>
            <a:r>
              <a:rPr lang="ru-RU" dirty="0" err="1" smtClean="0"/>
              <a:t>тиц</a:t>
            </a:r>
            <a:r>
              <a:rPr lang="ru-RU" dirty="0" smtClean="0"/>
              <a:t> 10-20).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4. Перелинковка между </a:t>
            </a:r>
            <a:r>
              <a:rPr lang="ru-RU" dirty="0" err="1" smtClean="0"/>
              <a:t>поддоменами</a:t>
            </a:r>
            <a:r>
              <a:rPr lang="ru-RU" dirty="0" smtClean="0"/>
              <a:t>.</a:t>
            </a:r>
          </a:p>
          <a:p>
            <a:pPr marL="342900" indent="-342900"/>
            <a:endParaRPr lang="ru-RU" dirty="0"/>
          </a:p>
          <a:p>
            <a:pPr marL="342900" indent="-342900"/>
            <a:r>
              <a:rPr lang="ru-RU" dirty="0" smtClean="0"/>
              <a:t>5. </a:t>
            </a:r>
            <a:r>
              <a:rPr lang="en-US" dirty="0"/>
              <a:t>&lt;meta name="robots" content="</a:t>
            </a:r>
            <a:r>
              <a:rPr lang="en-US" dirty="0" err="1"/>
              <a:t>noindex</a:t>
            </a:r>
            <a:r>
              <a:rPr lang="en-US" dirty="0"/>
              <a:t>, </a:t>
            </a:r>
            <a:r>
              <a:rPr lang="en-US" dirty="0" err="1"/>
              <a:t>nofollow</a:t>
            </a:r>
            <a:r>
              <a:rPr lang="en-US" dirty="0"/>
              <a:t>" /&gt;.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251520" y="3933056"/>
          <a:ext cx="871296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88640"/>
            <a:ext cx="7920880" cy="72008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dirty="0" smtClean="0"/>
              <a:t>Поисковый трафик внутренних страниц </a:t>
            </a:r>
            <a:r>
              <a:rPr lang="en-US" sz="3200" dirty="0" err="1" smtClean="0"/>
              <a:t>vs</a:t>
            </a:r>
            <a:r>
              <a:rPr lang="ru-RU" sz="3200" dirty="0" smtClean="0"/>
              <a:t> </a:t>
            </a:r>
            <a:r>
              <a:rPr lang="ru-RU" sz="3200" dirty="0" err="1" smtClean="0"/>
              <a:t>поддоменов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0" y="548680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51520" y="1124744"/>
          <a:ext cx="871296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2106048" y="3212976"/>
            <a:ext cx="1313824" cy="2190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май</a:t>
            </a:r>
            <a:r>
              <a:rPr lang="en-US" sz="1400" dirty="0"/>
              <a:t>/</a:t>
            </a:r>
            <a:r>
              <a:rPr lang="ru-RU" sz="1400" dirty="0"/>
              <a:t>сентябрь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402192" y="3212976"/>
            <a:ext cx="1313824" cy="2190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июнь</a:t>
            </a:r>
            <a:r>
              <a:rPr lang="en-US" sz="1400" dirty="0"/>
              <a:t>/</a:t>
            </a:r>
            <a:r>
              <a:rPr lang="ru-RU" sz="1400" dirty="0"/>
              <a:t>октябрь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716016" y="3212976"/>
            <a:ext cx="1313824" cy="2190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июль</a:t>
            </a:r>
            <a:r>
              <a:rPr lang="en-US" sz="1400" dirty="0"/>
              <a:t>/</a:t>
            </a:r>
            <a:r>
              <a:rPr lang="ru-RU" sz="1400" dirty="0"/>
              <a:t>ноябрь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6066488" y="3212976"/>
            <a:ext cx="1529848" cy="25675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август</a:t>
            </a:r>
            <a:r>
              <a:rPr lang="en-US" sz="1400" dirty="0"/>
              <a:t>/</a:t>
            </a:r>
            <a:r>
              <a:rPr lang="ru-RU" sz="1400" dirty="0"/>
              <a:t>декабрь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692696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Краснодарский край</a:t>
            </a:r>
            <a:endParaRPr lang="ru-RU" sz="2200" dirty="0"/>
          </a:p>
        </p:txBody>
      </p:sp>
      <p:sp>
        <p:nvSpPr>
          <p:cNvPr id="15" name="TextBox 1"/>
          <p:cNvSpPr txBox="1"/>
          <p:nvPr/>
        </p:nvSpPr>
        <p:spPr>
          <a:xfrm>
            <a:off x="2038092" y="6381328"/>
            <a:ext cx="1381780" cy="1795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май</a:t>
            </a:r>
            <a:r>
              <a:rPr lang="en-US" sz="1400" dirty="0"/>
              <a:t>/</a:t>
            </a:r>
            <a:r>
              <a:rPr lang="ru-RU" sz="1400" dirty="0"/>
              <a:t>сентябрь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3334236" y="6381328"/>
            <a:ext cx="1381780" cy="1795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июнь</a:t>
            </a:r>
            <a:r>
              <a:rPr lang="en-US" sz="1400" dirty="0"/>
              <a:t>/</a:t>
            </a:r>
            <a:r>
              <a:rPr lang="ru-RU" sz="1400" dirty="0"/>
              <a:t>октябрь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4716016" y="6381328"/>
            <a:ext cx="1381780" cy="1795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июль</a:t>
            </a:r>
            <a:r>
              <a:rPr lang="en-US" sz="1400" dirty="0"/>
              <a:t>/</a:t>
            </a:r>
            <a:r>
              <a:rPr lang="ru-RU" sz="1400" dirty="0"/>
              <a:t>ноябрь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6156176" y="6381328"/>
            <a:ext cx="1381780" cy="1795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август</a:t>
            </a:r>
            <a:r>
              <a:rPr lang="en-US" sz="1400" dirty="0"/>
              <a:t>/</a:t>
            </a:r>
            <a:r>
              <a:rPr lang="ru-RU" sz="1400" dirty="0"/>
              <a:t>декабрь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3528" y="3573016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Ленинградская область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1560" y="-27384"/>
            <a:ext cx="7920880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dirty="0" smtClean="0"/>
              <a:t>Что имеем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0" y="548680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808836"/>
            <a:ext cx="828092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Если </a:t>
            </a:r>
            <a:r>
              <a:rPr lang="ru-RU" sz="2200" dirty="0" smtClean="0"/>
              <a:t>трафик </a:t>
            </a:r>
            <a:r>
              <a:rPr lang="ru-RU" sz="2200" dirty="0" smtClean="0"/>
              <a:t>для внутренних страниц был ничтожный, то для </a:t>
            </a:r>
            <a:r>
              <a:rPr lang="ru-RU" sz="2200" dirty="0" err="1" smtClean="0"/>
              <a:t>поддоменов</a:t>
            </a:r>
            <a:r>
              <a:rPr lang="ru-RU" sz="2200" dirty="0" smtClean="0"/>
              <a:t> он увеличился, но прорывного роста достичь не удалось!!!</a:t>
            </a: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15</a:t>
            </a:r>
            <a:endParaRPr lang="ru-RU" b="1" dirty="0"/>
          </a:p>
        </p:txBody>
      </p:sp>
      <p:pic>
        <p:nvPicPr>
          <p:cNvPr id="6" name="Picture 2" descr="http://seoblog.org.ua/images/3_allintop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262745"/>
            <a:ext cx="1547664" cy="595255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827584" y="2132856"/>
          <a:ext cx="7272808" cy="413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0" y="548680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-27384"/>
            <a:ext cx="7920880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-27384"/>
            <a:ext cx="7920880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dirty="0" smtClean="0"/>
              <a:t>Проблемы подобных сайтов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764704"/>
            <a:ext cx="8748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Баден-Баден – генерируемые малоинформативные текста внутри 1 домена. </a:t>
            </a:r>
            <a:endParaRPr lang="ru-RU" sz="2000" dirty="0"/>
          </a:p>
        </p:txBody>
      </p:sp>
      <p:pic>
        <p:nvPicPr>
          <p:cNvPr id="6" name="Рисунок 5" descr="C:\Users\Ксюша\YandexDisk-nataly-liru\Скриншоты\2017-09-10_12-25-41.png"/>
          <p:cNvPicPr/>
          <p:nvPr/>
        </p:nvPicPr>
        <p:blipFill>
          <a:blip r:embed="rId2" cstate="print"/>
          <a:srcRect t="18940" b="42424"/>
          <a:stretch>
            <a:fillRect/>
          </a:stretch>
        </p:blipFill>
        <p:spPr bwMode="auto">
          <a:xfrm>
            <a:off x="2051720" y="1196752"/>
            <a:ext cx="4464496" cy="1656184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6" y="2924944"/>
            <a:ext cx="8300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2.</a:t>
            </a:r>
            <a:r>
              <a:rPr lang="en-US" sz="2000" dirty="0" smtClean="0"/>
              <a:t> Google </a:t>
            </a:r>
            <a:r>
              <a:rPr lang="ru-RU" sz="2000" dirty="0" smtClean="0"/>
              <a:t>Мой бизнес – нужно реальное нахождение офиса по адресу.  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32048" y="4377298"/>
            <a:ext cx="874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4. </a:t>
            </a:r>
            <a:r>
              <a:rPr lang="ru-RU" sz="2000" u="sng" dirty="0" smtClean="0"/>
              <a:t>Качественные</a:t>
            </a:r>
            <a:r>
              <a:rPr lang="ru-RU" sz="2000" dirty="0" smtClean="0"/>
              <a:t> ссылки с местных сайтов – очень </a:t>
            </a:r>
            <a:r>
              <a:rPr lang="ru-RU" sz="2000" dirty="0" err="1" smtClean="0"/>
              <a:t>трудозатратно</a:t>
            </a:r>
            <a:r>
              <a:rPr lang="ru-RU" sz="2000" dirty="0" smtClean="0"/>
              <a:t>, нет очевидных путей оптимизации процесса. Ручная работа специалиста.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10149" y="3513202"/>
            <a:ext cx="8733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3.</a:t>
            </a:r>
            <a:r>
              <a:rPr lang="en-US" sz="2000" dirty="0" smtClean="0"/>
              <a:t> </a:t>
            </a:r>
            <a:r>
              <a:rPr lang="ru-RU" sz="2000" dirty="0" err="1" smtClean="0"/>
              <a:t>Яндекс.Справочник</a:t>
            </a:r>
            <a:r>
              <a:rPr lang="ru-RU" sz="2000" dirty="0" smtClean="0"/>
              <a:t>  - отказывают в заявке, если по этому адресу уже есть похожие по деятельности компании или нет регионального номера.  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5229200"/>
            <a:ext cx="8748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5. Сайты в регионах подтягиваются, и с 30% их доля будет постоянно расти.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3888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16</a:t>
            </a:r>
            <a:endParaRPr lang="ru-RU" b="1" dirty="0"/>
          </a:p>
        </p:txBody>
      </p:sp>
      <p:pic>
        <p:nvPicPr>
          <p:cNvPr id="13" name="Picture 2" descr="http://seoblog.org.ua/images/3_allintop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262745"/>
            <a:ext cx="1547664" cy="59525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5536" y="5837202"/>
            <a:ext cx="8748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</a:t>
            </a:r>
            <a:r>
              <a:rPr lang="ru-RU" sz="2000" dirty="0" smtClean="0"/>
              <a:t>.</a:t>
            </a:r>
            <a:r>
              <a:rPr lang="en-US" sz="2000" dirty="0" smtClean="0"/>
              <a:t> </a:t>
            </a:r>
            <a:r>
              <a:rPr lang="ru-RU" sz="2000" dirty="0" smtClean="0"/>
              <a:t>Одинаковое содержание страниц – не попадают страницы в индекс.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1560" y="-27384"/>
            <a:ext cx="7920880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dirty="0" smtClean="0"/>
              <a:t>Что дальше – смотрим конкурентов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0" y="548680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724634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Присвоение городского номера с кодом региона. Вывод 3-ех номеров.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284984"/>
            <a:ext cx="6552728" cy="3058468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3528" y="1124744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ru-RU" sz="2000" dirty="0" smtClean="0"/>
              <a:t>.   Уникализация отзывов покупателей с выводом точки доставки. 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780928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dirty="0" smtClean="0"/>
              <a:t>4. Разбиение внутри </a:t>
            </a:r>
            <a:r>
              <a:rPr lang="ru-RU" sz="2000" dirty="0" err="1" smtClean="0"/>
              <a:t>поддомена</a:t>
            </a:r>
            <a:r>
              <a:rPr lang="ru-RU" sz="2000" dirty="0" smtClean="0"/>
              <a:t> на мелкие населенные пункты.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516722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ru-RU" sz="2000" dirty="0" err="1" smtClean="0"/>
              <a:t>Линкбилдинг</a:t>
            </a:r>
            <a:r>
              <a:rPr lang="ru-RU" sz="2000" dirty="0" smtClean="0"/>
              <a:t> внутри каждого региона. Ссылки с местных сайтов.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592" y="1988840"/>
            <a:ext cx="7200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* Никто из конкурентов вообще не занимается этим. Внешние ссылки – это только свои </a:t>
            </a:r>
            <a:r>
              <a:rPr lang="ru-RU" b="1" i="1" dirty="0" err="1" smtClean="0"/>
              <a:t>поддомены</a:t>
            </a:r>
            <a:r>
              <a:rPr lang="ru-RU" b="1" i="1" dirty="0" smtClean="0"/>
              <a:t> в 99% случаев.</a:t>
            </a:r>
            <a:r>
              <a:rPr lang="ru-RU" sz="2000" b="1" i="1" dirty="0" smtClean="0"/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3888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17</a:t>
            </a:r>
            <a:endParaRPr lang="ru-RU" b="1" dirty="0"/>
          </a:p>
        </p:txBody>
      </p:sp>
      <p:pic>
        <p:nvPicPr>
          <p:cNvPr id="11" name="Picture 2" descr="http://seoblog.org.ua/images/3_allintop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262745"/>
            <a:ext cx="1547664" cy="595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0" y="548680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55576" y="-27384"/>
            <a:ext cx="7920880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dirty="0" smtClean="0"/>
              <a:t>Выводы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764704"/>
            <a:ext cx="87484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200" dirty="0" smtClean="0"/>
              <a:t>В </a:t>
            </a:r>
            <a:r>
              <a:rPr lang="ru-RU" sz="2200" dirty="0" smtClean="0"/>
              <a:t>тематиках </a:t>
            </a:r>
            <a:r>
              <a:rPr lang="ru-RU" sz="2200" b="1" u="sng" dirty="0" smtClean="0"/>
              <a:t>быстрой</a:t>
            </a:r>
            <a:r>
              <a:rPr lang="ru-RU" sz="2200" dirty="0" smtClean="0"/>
              <a:t> доставки уместно выстраивать расширенную локацию внутри 1 домена. Все точки локации (метро, районы, улицы) – эффективны и будут нести трафик.</a:t>
            </a:r>
            <a:br>
              <a:rPr lang="ru-RU" sz="2200" dirty="0" smtClean="0"/>
            </a:br>
            <a:r>
              <a:rPr lang="ru-RU" sz="2200" dirty="0" smtClean="0"/>
              <a:t> </a:t>
            </a:r>
          </a:p>
          <a:p>
            <a:pPr marL="457200" indent="-457200">
              <a:buAutoNum type="arabicPeriod"/>
            </a:pPr>
            <a:r>
              <a:rPr lang="ru-RU" sz="2200" dirty="0" smtClean="0"/>
              <a:t>Для 1 региона </a:t>
            </a:r>
            <a:r>
              <a:rPr lang="en-US" sz="2200" dirty="0" smtClean="0"/>
              <a:t>Google </a:t>
            </a:r>
            <a:r>
              <a:rPr lang="ru-RU" sz="2200" dirty="0" smtClean="0"/>
              <a:t>Мой бизнес – обязательны атрибут успеха.</a:t>
            </a:r>
            <a:br>
              <a:rPr lang="ru-RU" sz="2200" dirty="0" smtClean="0"/>
            </a:br>
            <a:endParaRPr lang="ru-RU" sz="2200" dirty="0" smtClean="0"/>
          </a:p>
          <a:p>
            <a:pPr marL="457200" indent="-457200">
              <a:buAutoNum type="arabicPeriod"/>
            </a:pPr>
            <a:r>
              <a:rPr lang="ru-RU" sz="2200" dirty="0" smtClean="0"/>
              <a:t>Для </a:t>
            </a:r>
            <a:r>
              <a:rPr lang="ru-RU" sz="2200" dirty="0" smtClean="0"/>
              <a:t>сбора </a:t>
            </a:r>
            <a:r>
              <a:rPr lang="ru-RU" sz="2200" dirty="0" smtClean="0"/>
              <a:t>трафика по населенным пунктам внутри 1 региона также оптимальный вариант – внутренние страницы с добавлением в справочник.</a:t>
            </a:r>
            <a:br>
              <a:rPr lang="ru-RU" sz="2200" dirty="0" smtClean="0"/>
            </a:br>
            <a:endParaRPr lang="ru-RU" sz="2200" dirty="0" smtClean="0"/>
          </a:p>
          <a:p>
            <a:pPr marL="457200" indent="-457200">
              <a:buAutoNum type="arabicPeriod"/>
            </a:pPr>
            <a:r>
              <a:rPr lang="ru-RU" sz="2200" dirty="0" smtClean="0"/>
              <a:t>До </a:t>
            </a:r>
            <a:r>
              <a:rPr lang="ru-RU" sz="2200" dirty="0" smtClean="0"/>
              <a:t>начала </a:t>
            </a:r>
            <a:r>
              <a:rPr lang="ru-RU" sz="2200" dirty="0" smtClean="0"/>
              <a:t>2017 года в Яндексе работала схема сбора трафика в регионах по внутренним страницам. Далее трафик проседает.</a:t>
            </a:r>
            <a:br>
              <a:rPr lang="ru-RU" sz="2200" dirty="0" smtClean="0"/>
            </a:br>
            <a:endParaRPr lang="ru-RU" sz="2200" dirty="0" smtClean="0"/>
          </a:p>
          <a:p>
            <a:pPr marL="457200" indent="-457200">
              <a:buAutoNum type="arabicPeriod"/>
            </a:pPr>
            <a:r>
              <a:rPr lang="ru-RU" sz="2200" dirty="0" smtClean="0"/>
              <a:t> Оптимальная структура для региона</a:t>
            </a:r>
            <a:r>
              <a:rPr lang="en-US" sz="2200" dirty="0" smtClean="0"/>
              <a:t>: </a:t>
            </a:r>
            <a:r>
              <a:rPr lang="ru-RU" sz="2200" dirty="0" smtClean="0"/>
              <a:t>основной </a:t>
            </a:r>
            <a:r>
              <a:rPr lang="ru-RU" sz="2200" dirty="0" err="1" smtClean="0"/>
              <a:t>поддомен</a:t>
            </a:r>
            <a:r>
              <a:rPr lang="ru-RU" sz="2200" dirty="0" smtClean="0"/>
              <a:t> для столицы, внутренние страницы для населенных пунктов. </a:t>
            </a:r>
            <a:r>
              <a:rPr lang="ru-RU" sz="2200" dirty="0" smtClean="0"/>
              <a:t>Объем </a:t>
            </a:r>
            <a:r>
              <a:rPr lang="ru-RU" sz="2200" dirty="0" smtClean="0"/>
              <a:t>сайта не ниже местных (от 200 страниц).</a:t>
            </a:r>
          </a:p>
          <a:p>
            <a:pPr marL="457200" indent="-457200">
              <a:buAutoNum type="arabicPeriod"/>
            </a:pPr>
            <a:endParaRPr lang="ru-RU" sz="2200" dirty="0" smtClean="0"/>
          </a:p>
          <a:p>
            <a:pPr marL="457200" indent="-457200">
              <a:buAutoNum type="arabicPeriod"/>
            </a:pP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18</a:t>
            </a:r>
            <a:endParaRPr lang="ru-RU" b="1" dirty="0"/>
          </a:p>
        </p:txBody>
      </p:sp>
      <p:pic>
        <p:nvPicPr>
          <p:cNvPr id="6" name="Picture 2" descr="http://seoblog.org.ua/images/3_allintop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262745"/>
            <a:ext cx="1547664" cy="595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-27384"/>
            <a:ext cx="7920880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/>
              <a:t>P.S.</a:t>
            </a:r>
            <a:r>
              <a:rPr lang="ru-RU" sz="3200" dirty="0" smtClean="0"/>
              <a:t> Для поклонников каталога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0" y="548680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630050" cy="2808312"/>
          </a:xfrm>
          <a:prstGeom prst="rect">
            <a:avLst/>
          </a:prstGeom>
          <a:noFill/>
          <a:ln w="19050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2053" name="Picture 5" descr="http://christiantietze.de/posts/2016/05/emoji-bytes-lost/201605031815_hmm.png"/>
          <p:cNvPicPr>
            <a:picLocks noChangeAspect="1" noChangeArrowheads="1"/>
          </p:cNvPicPr>
          <p:nvPr/>
        </p:nvPicPr>
        <p:blipFill>
          <a:blip r:embed="rId3" cstate="print"/>
          <a:srcRect t="17647"/>
          <a:stretch>
            <a:fillRect/>
          </a:stretch>
        </p:blipFill>
        <p:spPr bwMode="auto">
          <a:xfrm>
            <a:off x="7668344" y="1772816"/>
            <a:ext cx="1224136" cy="1008112"/>
          </a:xfrm>
          <a:prstGeom prst="rect">
            <a:avLst/>
          </a:prstGeom>
          <a:noFill/>
        </p:spPr>
      </p:pic>
      <p:pic>
        <p:nvPicPr>
          <p:cNvPr id="8" name="Picture 2" descr="http://seoblog.org.ua/images/3_allintop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6381328"/>
            <a:ext cx="1259632" cy="4766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63888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19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064896" cy="9807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Сайты с расширенной локацией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ru-RU" b="1" dirty="0"/>
          </a:p>
        </p:txBody>
      </p:sp>
      <p:pic>
        <p:nvPicPr>
          <p:cNvPr id="5" name="Picture 2" descr="http://seoblog.org.ua/images/3_allintop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262745"/>
            <a:ext cx="1547664" cy="59525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flipV="1">
            <a:off x="0" y="836713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536" y="1196752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Сайты</a:t>
            </a:r>
            <a:r>
              <a:rPr lang="ru-RU" sz="2400" dirty="0" smtClean="0"/>
              <a:t> -  структура которых создана с целью сбора трафика с локационного пункта: </a:t>
            </a:r>
            <a:br>
              <a:rPr lang="ru-RU" sz="2400" dirty="0" smtClean="0"/>
            </a:br>
            <a:endParaRPr lang="ru-RU" sz="2400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улица</a:t>
            </a:r>
            <a:r>
              <a:rPr lang="en-US" sz="2400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ru-RU" sz="2400" dirty="0" smtClean="0"/>
              <a:t>район</a:t>
            </a:r>
            <a:r>
              <a:rPr lang="en-US" sz="2400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станция метро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администр. округ</a:t>
            </a:r>
            <a:r>
              <a:rPr lang="en-US" sz="2400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ru-RU" sz="2400" dirty="0" smtClean="0"/>
              <a:t>населенный пункт</a:t>
            </a:r>
            <a:r>
              <a:rPr lang="en-US" sz="2400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регион.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4913292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Особенность</a:t>
            </a:r>
            <a:r>
              <a:rPr lang="en-US" sz="2400" b="1" dirty="0" smtClean="0"/>
              <a:t>:</a:t>
            </a:r>
            <a:r>
              <a:rPr lang="ru-RU" sz="2400" b="1" dirty="0" smtClean="0"/>
              <a:t> </a:t>
            </a:r>
            <a:r>
              <a:rPr lang="en-US" sz="2400" b="1" dirty="0" smtClean="0"/>
              <a:t> </a:t>
            </a:r>
            <a:r>
              <a:rPr lang="ru-RU" sz="2400" dirty="0" smtClean="0"/>
              <a:t>сайты предлагают </a:t>
            </a:r>
            <a:r>
              <a:rPr lang="ru-RU" sz="2400" u="sng" dirty="0" smtClean="0"/>
              <a:t>абсолютно</a:t>
            </a:r>
            <a:r>
              <a:rPr lang="ru-RU" sz="2400" dirty="0" smtClean="0"/>
              <a:t> однотипную услугу</a:t>
            </a:r>
            <a:r>
              <a:rPr lang="en-US" sz="2400" dirty="0" smtClean="0"/>
              <a:t>/</a:t>
            </a:r>
            <a:r>
              <a:rPr lang="ru-RU" sz="2400" dirty="0" smtClean="0"/>
              <a:t>товар, которые дублируются по локационным точкам.</a:t>
            </a:r>
          </a:p>
          <a:p>
            <a:endParaRPr lang="ru-RU" dirty="0"/>
          </a:p>
        </p:txBody>
      </p:sp>
      <p:pic>
        <p:nvPicPr>
          <p:cNvPr id="19458" name="Picture 2" descr="https://www.nationalelfservice.net/cms/wp-content/uploads/2013/09/shutterstock_123055360.jpg"/>
          <p:cNvPicPr>
            <a:picLocks noChangeAspect="1" noChangeArrowheads="1"/>
          </p:cNvPicPr>
          <p:nvPr/>
        </p:nvPicPr>
        <p:blipFill>
          <a:blip r:embed="rId3" cstate="print"/>
          <a:srcRect t="22057" r="6757" b="9765"/>
          <a:stretch>
            <a:fillRect/>
          </a:stretch>
        </p:blipFill>
        <p:spPr bwMode="auto">
          <a:xfrm>
            <a:off x="3923928" y="2132856"/>
            <a:ext cx="4464496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-27384"/>
            <a:ext cx="7920880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/>
              <a:t>P.S.</a:t>
            </a:r>
            <a:r>
              <a:rPr lang="ru-RU" sz="3200" dirty="0" smtClean="0"/>
              <a:t> Для поклонников каталога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0" y="548680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seoblog.org.ua/images/3_allintop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6381328"/>
            <a:ext cx="1259632" cy="4766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63888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</a:t>
            </a:r>
            <a:endParaRPr lang="ru-RU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8640960" cy="3672408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7" name="Picture 7" descr="https://kristisblogi.files.wordpress.com/2015/03/smil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1" y="1844824"/>
            <a:ext cx="1767611" cy="1233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eo-impulse.ru/bitrix/templates/seo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0648"/>
            <a:ext cx="3758182" cy="9361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flipV="1">
            <a:off x="899592" y="4823441"/>
            <a:ext cx="7272808" cy="45719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99592" y="5140349"/>
            <a:ext cx="7272808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E-mail:</a:t>
            </a:r>
            <a:r>
              <a:rPr lang="ru-RU" sz="2800" b="1" dirty="0" smtClean="0"/>
              <a:t> </a:t>
            </a:r>
            <a:r>
              <a:rPr lang="en-US" sz="2800" b="1" dirty="0" smtClean="0"/>
              <a:t>max@seo-impulse.ru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Сайт</a:t>
            </a:r>
            <a:r>
              <a:rPr lang="en-US" sz="2800" b="1" dirty="0" smtClean="0"/>
              <a:t>:</a:t>
            </a:r>
            <a:r>
              <a:rPr lang="ru-RU" sz="2800" b="1" dirty="0" smtClean="0"/>
              <a:t> </a:t>
            </a:r>
            <a:r>
              <a:rPr lang="en-US" sz="2800" b="1" dirty="0" smtClean="0"/>
              <a:t>seo-impulse.ru</a:t>
            </a:r>
            <a:br>
              <a:rPr lang="en-US" sz="2800" b="1" dirty="0" smtClean="0"/>
            </a:br>
            <a:r>
              <a:rPr lang="ru-RU" sz="2800" b="1" dirty="0" smtClean="0"/>
              <a:t>Телефон</a:t>
            </a:r>
            <a:r>
              <a:rPr lang="en-US" sz="2800" b="1" dirty="0" smtClean="0"/>
              <a:t>:</a:t>
            </a:r>
            <a:r>
              <a:rPr lang="ru-RU" sz="2800" b="1" dirty="0" smtClean="0"/>
              <a:t> +7 495 2</a:t>
            </a:r>
            <a:r>
              <a:rPr lang="en-US" sz="2800" b="1" dirty="0" smtClean="0"/>
              <a:t>7</a:t>
            </a:r>
            <a:r>
              <a:rPr lang="ru-RU" sz="2800" b="1" dirty="0" smtClean="0"/>
              <a:t>8 02 95</a:t>
            </a:r>
            <a:endParaRPr lang="ru-RU" sz="2800" b="1" dirty="0"/>
          </a:p>
        </p:txBody>
      </p:sp>
      <p:pic>
        <p:nvPicPr>
          <p:cNvPr id="9" name="Picture 2" descr="http://seoblog.org.ua/images/3_allintop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-27384"/>
            <a:ext cx="3557195" cy="13681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4048" y="2132856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Руководитель </a:t>
            </a:r>
            <a:r>
              <a:rPr lang="ru-RU" sz="2800" b="1" dirty="0" smtClean="0"/>
              <a:t>отдела </a:t>
            </a:r>
            <a:r>
              <a:rPr lang="en-US" sz="2800" b="1" dirty="0" err="1" smtClean="0"/>
              <a:t>seo</a:t>
            </a:r>
            <a:r>
              <a:rPr lang="en-US" sz="2800" b="1" dirty="0" smtClean="0"/>
              <a:t>-</a:t>
            </a:r>
            <a:r>
              <a:rPr lang="ru-RU" sz="2800" b="1" dirty="0" smtClean="0"/>
              <a:t>продвижения.</a:t>
            </a:r>
            <a:br>
              <a:rPr lang="ru-RU" sz="2800" b="1" dirty="0" smtClean="0"/>
            </a:br>
            <a:r>
              <a:rPr lang="ru-RU" sz="2800" b="1" dirty="0"/>
              <a:t>К</a:t>
            </a:r>
            <a:r>
              <a:rPr lang="ru-RU" sz="2800" b="1" dirty="0" smtClean="0"/>
              <a:t>омпания СЕО-Импульс</a:t>
            </a:r>
            <a:endParaRPr lang="ru-RU" sz="2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3557195" cy="2388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427984" y="1196752"/>
            <a:ext cx="4499992" cy="26642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3861048"/>
            <a:ext cx="4427984" cy="25922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427984" y="3861048"/>
            <a:ext cx="4499992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1196752"/>
            <a:ext cx="4427984" cy="26642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064896" cy="9807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Доступные способы продвижения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0" y="836713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-108520" y="1340768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Подмена данных по </a:t>
            </a:r>
            <a:r>
              <a:rPr lang="en-US" sz="2200" b="1" dirty="0" smtClean="0"/>
              <a:t>IP-</a:t>
            </a:r>
            <a:r>
              <a:rPr lang="ru-RU" sz="2200" b="1" dirty="0" smtClean="0"/>
              <a:t>адресам</a:t>
            </a:r>
            <a:endParaRPr lang="ru-RU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10" name="Picture 2" descr="http://seoblog.org.ua/images/3_allintop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262745"/>
            <a:ext cx="1547664" cy="59525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9512" y="184482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Адреса страниц не меняются.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Поисковики видят 1 вариант контента.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Пользовательский контент – небольшие изменения.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35488" y="1340768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Внутренние страницы сайта</a:t>
            </a:r>
            <a:endParaRPr lang="ru-RU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1818690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Внутри сайта страницы под каждую локацию.</a:t>
            </a:r>
            <a:br>
              <a:rPr lang="ru-RU" dirty="0" smtClean="0"/>
            </a:b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Основной мотив – вхождения ключевых фраз для </a:t>
            </a:r>
            <a:r>
              <a:rPr lang="en-US" dirty="0" smtClean="0"/>
              <a:t>URL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149080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 smtClean="0"/>
              <a:t>Поддоменная</a:t>
            </a:r>
            <a:r>
              <a:rPr lang="ru-RU" sz="2200" b="1" dirty="0" smtClean="0"/>
              <a:t> структура</a:t>
            </a:r>
            <a:endParaRPr lang="ru-RU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479715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Отдельные </a:t>
            </a:r>
            <a:r>
              <a:rPr lang="ru-RU" dirty="0" err="1" smtClean="0"/>
              <a:t>поддомены</a:t>
            </a:r>
            <a:r>
              <a:rPr lang="ru-RU" dirty="0" smtClean="0"/>
              <a:t> для локации.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Основной мотив – присвоение региона.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355976" y="4221088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 smtClean="0"/>
              <a:t>Яндекс.Каталог</a:t>
            </a:r>
            <a:endParaRPr lang="ru-RU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88024" y="486916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Закрыт с 2018 года</a:t>
            </a:r>
            <a:r>
              <a:rPr lang="ru-RU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Альтернатива от Яндекс.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827584" y="328498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Не подходит для </a:t>
            </a:r>
            <a:r>
              <a:rPr lang="en-US" b="1" u="sng" dirty="0" err="1" smtClean="0"/>
              <a:t>seo</a:t>
            </a:r>
            <a:endParaRPr lang="ru-RU" b="1" u="sng" dirty="0"/>
          </a:p>
        </p:txBody>
      </p:sp>
      <p:pic>
        <p:nvPicPr>
          <p:cNvPr id="26" name="Picture 2" descr="http://www.clipartbest.com/cliparts/9c4/6AE/9c46AEK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068960"/>
            <a:ext cx="720080" cy="720080"/>
          </a:xfrm>
          <a:prstGeom prst="rect">
            <a:avLst/>
          </a:prstGeom>
          <a:noFill/>
        </p:spPr>
      </p:pic>
      <p:pic>
        <p:nvPicPr>
          <p:cNvPr id="20490" name="Picture 10" descr="https://icon-icons.com/icons2/894/PNG/512/Tick_Mark_Circle_icon-icons.com_691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2852936"/>
            <a:ext cx="873660" cy="1129580"/>
          </a:xfrm>
          <a:prstGeom prst="rect">
            <a:avLst/>
          </a:prstGeom>
          <a:noFill/>
        </p:spPr>
      </p:pic>
      <p:pic>
        <p:nvPicPr>
          <p:cNvPr id="31" name="Picture 10" descr="https://icon-icons.com/icons2/894/PNG/512/Tick_Mark_Circle_icon-icons.com_691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301208"/>
            <a:ext cx="873660" cy="1129580"/>
          </a:xfrm>
          <a:prstGeom prst="rect">
            <a:avLst/>
          </a:prstGeom>
          <a:noFill/>
        </p:spPr>
      </p:pic>
      <p:pic>
        <p:nvPicPr>
          <p:cNvPr id="20496" name="Picture 16" descr="http://i.absurdopedia.net/thumb/3/37/Frowny.svg/900px-Frowny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5301208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-27384"/>
            <a:ext cx="8064896" cy="9807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Внутренние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страницы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0" y="692696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63888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pic>
        <p:nvPicPr>
          <p:cNvPr id="5" name="Picture 2" descr="http://seoblog.org.ua/images/3_allintop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262745"/>
            <a:ext cx="1547664" cy="59525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2276872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Основная проблема</a:t>
            </a:r>
            <a:r>
              <a:rPr lang="en-US" sz="2400" dirty="0" smtClean="0"/>
              <a:t>:</a:t>
            </a:r>
            <a:r>
              <a:rPr lang="ru-RU" sz="2400" dirty="0" smtClean="0"/>
              <a:t> постраничная уникализация данных для пользователей и поисковиков с учетом конкретной локации.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7504" y="4005064"/>
            <a:ext cx="4176464" cy="1508105"/>
          </a:xfrm>
          <a:prstGeom prst="rect">
            <a:avLst/>
          </a:prstGeom>
          <a:scene3d>
            <a:camera prst="perspectiveHeroicExtremeLeftFacing" fov="5100000">
              <a:rot lat="21072949" lon="655801" rev="21233206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 site.ru/city/</a:t>
            </a:r>
            <a:r>
              <a:rPr lang="en-US" sz="2400" dirty="0" err="1" smtClean="0"/>
              <a:t>penza</a:t>
            </a:r>
            <a:endParaRPr lang="en-US" sz="2400" dirty="0" smtClean="0"/>
          </a:p>
          <a:p>
            <a:r>
              <a:rPr lang="en-US" sz="2400" dirty="0" smtClean="0"/>
              <a:t> site.ru/</a:t>
            </a:r>
            <a:r>
              <a:rPr lang="en-US" sz="2400" dirty="0" err="1" smtClean="0"/>
              <a:t>metro_station</a:t>
            </a:r>
            <a:r>
              <a:rPr lang="en-US" sz="2400" dirty="0" smtClean="0"/>
              <a:t>/</a:t>
            </a:r>
            <a:r>
              <a:rPr lang="en-US" sz="2400" dirty="0" err="1" smtClean="0"/>
              <a:t>sokol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site.ru/district/</a:t>
            </a:r>
            <a:r>
              <a:rPr lang="en-US" sz="2400" dirty="0" err="1" smtClean="0"/>
              <a:t>hamovniki</a:t>
            </a:r>
            <a:endParaRPr lang="ru-RU" sz="2400" dirty="0" smtClean="0"/>
          </a:p>
          <a:p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052736"/>
            <a:ext cx="367240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Регионы РФ </a:t>
            </a:r>
            <a:endParaRPr lang="ru-RU" sz="32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052736"/>
            <a:ext cx="435597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 рамках 1-ого региона </a:t>
            </a:r>
            <a:endParaRPr lang="ru-RU" sz="3200" dirty="0" smtClean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331640" y="1700808"/>
            <a:ext cx="576064" cy="50405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6228184" y="1700808"/>
            <a:ext cx="504056" cy="50405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499992" y="3429000"/>
            <a:ext cx="4644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Стандартный набор уникализации</a:t>
            </a:r>
            <a:br>
              <a:rPr lang="ru-RU" sz="2200" b="1" dirty="0" smtClean="0"/>
            </a:br>
            <a:r>
              <a:rPr lang="ru-RU" sz="2200" b="1" dirty="0" smtClean="0"/>
              <a:t>(</a:t>
            </a:r>
            <a:r>
              <a:rPr lang="ru-RU" sz="2200" b="1" dirty="0" err="1" smtClean="0"/>
              <a:t>автозамена</a:t>
            </a:r>
            <a:r>
              <a:rPr lang="ru-RU" sz="2200" b="1" dirty="0" smtClean="0"/>
              <a:t>) 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 smtClean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0" y="3140968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860032" y="4221088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5220072" y="4437112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 </a:t>
            </a:r>
            <a:r>
              <a:rPr lang="ru-RU" sz="2400" dirty="0" err="1" smtClean="0"/>
              <a:t>Мета-данные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Заголовки всех уровней</a:t>
            </a:r>
            <a:r>
              <a:rPr lang="en-US" sz="2400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ru-RU" sz="2400" dirty="0" smtClean="0"/>
              <a:t>Ключи в тексте.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16632"/>
            <a:ext cx="8064896" cy="98072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 1. </a:t>
            </a:r>
            <a:r>
              <a:rPr lang="ru-RU" sz="3600" dirty="0" smtClean="0">
                <a:latin typeface="+mj-lt"/>
                <a:ea typeface="+mj-ea"/>
                <a:cs typeface="+mj-cs"/>
              </a:rPr>
              <a:t>Внутренние страницы в рамках 1-ого региона (Москва и Московская область)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0" y="1052736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96752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Локационные точки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484784"/>
            <a:ext cx="3651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Станции метро и районы Москвы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Населенные пункты МО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1196752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Данные по сайту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1484784"/>
            <a:ext cx="29530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Тематика</a:t>
            </a:r>
            <a:r>
              <a:rPr lang="en-US" dirty="0" smtClean="0"/>
              <a:t>:</a:t>
            </a:r>
            <a:r>
              <a:rPr lang="ru-RU" dirty="0" smtClean="0"/>
              <a:t> доставка цветов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Возраст домена</a:t>
            </a:r>
            <a:r>
              <a:rPr lang="en-US" dirty="0" smtClean="0"/>
              <a:t>:</a:t>
            </a:r>
            <a:r>
              <a:rPr lang="ru-RU" dirty="0" smtClean="0"/>
              <a:t> 4 года 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8877365" cy="3888432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323528" y="609329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Задача</a:t>
            </a:r>
            <a:r>
              <a:rPr lang="en-US" b="1" dirty="0" smtClean="0"/>
              <a:t>:</a:t>
            </a:r>
            <a:r>
              <a:rPr lang="ru-RU" b="1" dirty="0" smtClean="0"/>
              <a:t> сбор поискового трафика по запросам группы «доставка цветов» со всех локаций Москвы и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1560" y="-27384"/>
            <a:ext cx="8064896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latin typeface="+mj-lt"/>
                <a:ea typeface="+mj-ea"/>
                <a:cs typeface="+mj-cs"/>
              </a:rPr>
              <a:t>Что было сделано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0" y="692696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63888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pic>
        <p:nvPicPr>
          <p:cNvPr id="5" name="Picture 2" descr="http://seoblog.org.ua/images/3_allintop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262745"/>
            <a:ext cx="1547664" cy="5952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1916832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2. Создание четкой структуры по направлениям с последующей перелинковкой между ними + с разводящих страниц сайта</a:t>
            </a:r>
            <a:r>
              <a:rPr lang="en-US" sz="2200" dirty="0" smtClean="0"/>
              <a:t>: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852936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site.ru/</a:t>
            </a:r>
            <a:r>
              <a:rPr lang="en-US" sz="2000" dirty="0" err="1" smtClean="0"/>
              <a:t>dostavka_cvetov</a:t>
            </a:r>
            <a:r>
              <a:rPr lang="en-US" sz="2000" dirty="0" smtClean="0"/>
              <a:t>/</a:t>
            </a:r>
            <a:r>
              <a:rPr lang="en-US" sz="2000" dirty="0" err="1" smtClean="0"/>
              <a:t>moscow-Aviamotornaja</a:t>
            </a:r>
            <a:r>
              <a:rPr lang="en-US" sz="2000" dirty="0" smtClean="0"/>
              <a:t>/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site.ru/</a:t>
            </a:r>
            <a:r>
              <a:rPr lang="en-US" sz="2000" dirty="0" err="1" smtClean="0"/>
              <a:t>dostavka_cvetov</a:t>
            </a:r>
            <a:r>
              <a:rPr lang="en-US" sz="2000" dirty="0" smtClean="0"/>
              <a:t>/</a:t>
            </a:r>
            <a:r>
              <a:rPr lang="en-US" sz="2000" dirty="0" err="1" smtClean="0"/>
              <a:t>moscow_rayoni-Arbat</a:t>
            </a:r>
            <a:r>
              <a:rPr lang="en-US" sz="2000" dirty="0" smtClean="0"/>
              <a:t>/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site.ru/</a:t>
            </a:r>
            <a:r>
              <a:rPr lang="en-US" sz="2000" dirty="0" err="1" smtClean="0"/>
              <a:t>dostavka_cvetov</a:t>
            </a:r>
            <a:r>
              <a:rPr lang="en-US" sz="2000" dirty="0" smtClean="0"/>
              <a:t>/</a:t>
            </a:r>
            <a:r>
              <a:rPr lang="en-US" sz="2000" dirty="0" err="1" smtClean="0"/>
              <a:t>Moskovskaja_oblast-Andreevka</a:t>
            </a:r>
            <a:r>
              <a:rPr lang="en-US" sz="2000" dirty="0" smtClean="0"/>
              <a:t>/</a:t>
            </a:r>
            <a:endParaRPr lang="ru-RU" sz="2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8670222" cy="2232248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79512" y="908720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1. Классическая оптимизация</a:t>
            </a:r>
            <a:r>
              <a:rPr lang="en-US" sz="2200" dirty="0" smtClean="0"/>
              <a:t>:</a:t>
            </a:r>
            <a:r>
              <a:rPr lang="ru-RU" sz="2200" dirty="0" smtClean="0"/>
              <a:t> генерация </a:t>
            </a:r>
            <a:r>
              <a:rPr lang="ru-RU" sz="2200" dirty="0" err="1" smtClean="0"/>
              <a:t>мета-тегов</a:t>
            </a:r>
            <a:r>
              <a:rPr lang="ru-RU" sz="2200" dirty="0" smtClean="0"/>
              <a:t>, </a:t>
            </a:r>
            <a:r>
              <a:rPr lang="ru-RU" sz="2200" dirty="0" err="1" smtClean="0"/>
              <a:t>генерация</a:t>
            </a:r>
            <a:r>
              <a:rPr lang="ru-RU" sz="2200" dirty="0" smtClean="0"/>
              <a:t> текстов и заголовков, генерация </a:t>
            </a:r>
            <a:r>
              <a:rPr lang="en-US" sz="2200" dirty="0" smtClean="0"/>
              <a:t>alt</a:t>
            </a:r>
            <a:r>
              <a:rPr lang="ru-RU" sz="2200" dirty="0" smtClean="0"/>
              <a:t> у картинок.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44624"/>
            <a:ext cx="8064896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latin typeface="+mj-lt"/>
                <a:ea typeface="+mj-ea"/>
                <a:cs typeface="+mj-cs"/>
              </a:rPr>
              <a:t>Пользовательская уникализация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0" y="692696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83671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Перелинковка </a:t>
            </a:r>
            <a:br>
              <a:rPr lang="ru-RU" sz="2000" dirty="0" smtClean="0"/>
            </a:br>
            <a:r>
              <a:rPr lang="ru-RU" sz="2000" dirty="0" smtClean="0"/>
              <a:t>ближайшие локации</a:t>
            </a:r>
            <a:endParaRPr lang="ru-RU" sz="2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t="44231"/>
          <a:stretch>
            <a:fillRect/>
          </a:stretch>
        </p:blipFill>
        <p:spPr bwMode="auto">
          <a:xfrm>
            <a:off x="683568" y="1844824"/>
            <a:ext cx="218360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03848" y="83671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Уникальная стоимость доставки до локации</a:t>
            </a:r>
            <a:endParaRPr lang="ru-RU" sz="20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556792"/>
            <a:ext cx="2333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012160" y="98072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Адреса + карта проезда</a:t>
            </a:r>
            <a:endParaRPr lang="ru-RU" sz="2000" dirty="0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 r="9259"/>
          <a:stretch>
            <a:fillRect/>
          </a:stretch>
        </p:blipFill>
        <p:spPr bwMode="auto">
          <a:xfrm>
            <a:off x="611560" y="4581128"/>
            <a:ext cx="7848872" cy="2031507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1544598"/>
            <a:ext cx="2924175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1560" y="116632"/>
            <a:ext cx="8064896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Видимость и ключевые фразы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8</a:t>
            </a:r>
            <a:endParaRPr lang="ru-RU" b="1" dirty="0"/>
          </a:p>
        </p:txBody>
      </p:sp>
      <p:pic>
        <p:nvPicPr>
          <p:cNvPr id="4" name="Picture 2" descr="http://seoblog.org.ua/images/3_allintop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262745"/>
            <a:ext cx="1547664" cy="595255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568952" cy="2736304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987824" y="3789040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Ключевые фразы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509120"/>
            <a:ext cx="345504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dirty="0" smtClean="0"/>
              <a:t>цветы метро аэропорт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цветы </a:t>
            </a:r>
            <a:r>
              <a:rPr lang="ru-RU" sz="2000" dirty="0" err="1" smtClean="0"/>
              <a:t>алтуфьево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купить цветы на </a:t>
            </a:r>
            <a:r>
              <a:rPr lang="ru-RU" sz="2000" dirty="0" err="1" smtClean="0"/>
              <a:t>бауманской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цветы белорусская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цветы в </a:t>
            </a:r>
            <a:r>
              <a:rPr lang="ru-RU" sz="2000" dirty="0" err="1" smtClean="0"/>
              <a:t>чертаново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4509120"/>
            <a:ext cx="329070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dirty="0" smtClean="0"/>
              <a:t>купить цветы в </a:t>
            </a:r>
            <a:r>
              <a:rPr lang="ru-RU" sz="2000" dirty="0" err="1" smtClean="0"/>
              <a:t>чехове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доставка цветов </a:t>
            </a:r>
            <a:r>
              <a:rPr lang="ru-RU" sz="2000" dirty="0" err="1" smtClean="0"/>
              <a:t>бронницы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доставка цветов </a:t>
            </a:r>
            <a:r>
              <a:rPr lang="ru-RU" sz="2000" dirty="0" err="1" smtClean="0"/>
              <a:t>дубна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доставка цветов в </a:t>
            </a:r>
            <a:r>
              <a:rPr lang="ru-RU" sz="2000" dirty="0" err="1" smtClean="0"/>
              <a:t>кашире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доставка цветов королев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566475" cy="3384376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11560" y="-27384"/>
            <a:ext cx="8064896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latin typeface="+mj-lt"/>
                <a:ea typeface="+mj-ea"/>
                <a:cs typeface="+mj-cs"/>
              </a:rPr>
              <a:t>Москва – основной источник трафика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0" y="548680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956621"/>
            <a:ext cx="3180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400" dirty="0" smtClean="0"/>
              <a:t>Более 95% - г. Москва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4956620"/>
            <a:ext cx="2688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400" dirty="0" smtClean="0"/>
              <a:t>Химки – около 3%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82729" y="5703639"/>
            <a:ext cx="637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Остальные </a:t>
            </a:r>
            <a:r>
              <a:rPr lang="ru-RU" sz="2400" b="1" dirty="0"/>
              <a:t>П</a:t>
            </a:r>
            <a:r>
              <a:rPr lang="ru-RU" sz="2400" b="1" dirty="0" smtClean="0"/>
              <a:t>одмосковные пункты – менее </a:t>
            </a:r>
            <a:r>
              <a:rPr lang="ru-RU" sz="2400" b="1" dirty="0" smtClean="0"/>
              <a:t>2%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</TotalTime>
  <Words>774</Words>
  <Application>Microsoft Office PowerPoint</Application>
  <PresentationFormat>Экран (4:3)</PresentationFormat>
  <Paragraphs>149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Тема Office</vt:lpstr>
      <vt:lpstr>Продвижение сайтов с расширенной локацией </vt:lpstr>
      <vt:lpstr>Сайты с расширенной локацией </vt:lpstr>
      <vt:lpstr>Доступные способы продвижения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Полный обзор алгоритма Баден-Баден</dc:title>
  <dc:creator>Максим</dc:creator>
  <cp:lastModifiedBy>СЕО-Импульс</cp:lastModifiedBy>
  <cp:revision>168</cp:revision>
  <dcterms:created xsi:type="dcterms:W3CDTF">2017-09-23T05:31:09Z</dcterms:created>
  <dcterms:modified xsi:type="dcterms:W3CDTF">2018-02-12T16:02:07Z</dcterms:modified>
</cp:coreProperties>
</file>