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2" r:id="rId3"/>
    <p:sldId id="258" r:id="rId4"/>
    <p:sldId id="274" r:id="rId5"/>
    <p:sldId id="257" r:id="rId6"/>
    <p:sldId id="271" r:id="rId7"/>
    <p:sldId id="276" r:id="rId8"/>
    <p:sldId id="277" r:id="rId9"/>
    <p:sldId id="278" r:id="rId10"/>
    <p:sldId id="280" r:id="rId11"/>
    <p:sldId id="281" r:id="rId12"/>
    <p:sldId id="282" r:id="rId13"/>
    <p:sldId id="259" r:id="rId14"/>
    <p:sldId id="261" r:id="rId15"/>
    <p:sldId id="284" r:id="rId16"/>
    <p:sldId id="266" r:id="rId17"/>
    <p:sldId id="267" r:id="rId18"/>
    <p:sldId id="291" r:id="rId19"/>
    <p:sldId id="286" r:id="rId20"/>
    <p:sldId id="287" r:id="rId21"/>
    <p:sldId id="288" r:id="rId22"/>
    <p:sldId id="297" r:id="rId23"/>
    <p:sldId id="296" r:id="rId24"/>
    <p:sldId id="289" r:id="rId25"/>
    <p:sldId id="290" r:id="rId26"/>
    <p:sldId id="294" r:id="rId27"/>
    <p:sldId id="283" r:id="rId28"/>
    <p:sldId id="262" r:id="rId29"/>
    <p:sldId id="273" r:id="rId30"/>
    <p:sldId id="265" r:id="rId31"/>
    <p:sldId id="264" r:id="rId32"/>
    <p:sldId id="295" r:id="rId33"/>
    <p:sldId id="285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443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2BAD-749B-4900-97C2-358993DF674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7D592-ADC2-40CA-8CBC-747488930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0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upport/webmaster/service/glossary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«Доклад ориентирован на специалистов уровня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Когда будем говорить об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урлах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 не буду упоминать, что они должны быть ЧПУ. Что такое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краулинговый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бюджет тоже не буду говорить. Все знают?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то, что я буду рассказывать подходит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степени для больших сайтов я расскажу в процессе доклада. Но при этом многое из этого можно применять и для небольших сайтов.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53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0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Похоже</a:t>
            </a:r>
            <a:r>
              <a:rPr lang="ru-RU" baseline="0" dirty="0" smtClean="0"/>
              <a:t> на </a:t>
            </a:r>
            <a:r>
              <a:rPr lang="ru-RU" dirty="0" smtClean="0">
                <a:latin typeface="Cambria" pitchFamily="18" charset="0"/>
              </a:rPr>
              <a:t>AIDA:</a:t>
            </a:r>
          </a:p>
          <a:p>
            <a:r>
              <a:rPr lang="en-US" dirty="0" smtClean="0">
                <a:effectLst/>
              </a:rPr>
              <a:t>Attention (</a:t>
            </a:r>
            <a:r>
              <a:rPr lang="ru-RU" dirty="0" smtClean="0">
                <a:effectLst/>
              </a:rPr>
              <a:t>Внимание);</a:t>
            </a:r>
          </a:p>
          <a:p>
            <a:r>
              <a:rPr lang="en-US" dirty="0" smtClean="0">
                <a:effectLst/>
              </a:rPr>
              <a:t>Interest (</a:t>
            </a:r>
            <a:r>
              <a:rPr lang="ru-RU" dirty="0" smtClean="0">
                <a:effectLst/>
              </a:rPr>
              <a:t>Интерес);</a:t>
            </a:r>
          </a:p>
          <a:p>
            <a:r>
              <a:rPr lang="en-US" dirty="0" smtClean="0">
                <a:effectLst/>
              </a:rPr>
              <a:t>Desire (</a:t>
            </a:r>
            <a:r>
              <a:rPr lang="ru-RU" dirty="0" smtClean="0">
                <a:effectLst/>
              </a:rPr>
              <a:t>Желание);</a:t>
            </a:r>
          </a:p>
          <a:p>
            <a:r>
              <a:rPr lang="en-US" dirty="0" smtClean="0">
                <a:effectLst/>
              </a:rPr>
              <a:t>Action (</a:t>
            </a:r>
            <a:r>
              <a:rPr lang="ru-RU" dirty="0" smtClean="0">
                <a:effectLst/>
              </a:rPr>
              <a:t>Действие).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3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8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latin typeface="Cambria" pitchFamily="18" charset="0"/>
              </a:rPr>
              <a:t>Кирилица</a:t>
            </a:r>
            <a:r>
              <a:rPr lang="ru-RU" dirty="0" smtClean="0">
                <a:latin typeface="Cambria" pitchFamily="18" charset="0"/>
              </a:rPr>
              <a:t>=латиница</a:t>
            </a:r>
          </a:p>
          <a:p>
            <a:r>
              <a:rPr lang="ru-RU" dirty="0" smtClean="0"/>
              <a:t>Рассказать</a:t>
            </a:r>
            <a:r>
              <a:rPr lang="ru-RU" baseline="0" dirty="0" smtClean="0"/>
              <a:t> про минусы</a:t>
            </a:r>
          </a:p>
          <a:p>
            <a:r>
              <a:rPr lang="ru-RU" baseline="0" dirty="0" smtClean="0"/>
              <a:t>В аналитике можно использовать </a:t>
            </a:r>
            <a:r>
              <a:rPr lang="en-US" baseline="0" dirty="0" smtClean="0"/>
              <a:t>id.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подозрение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наличие на сайте кластеров документов, сгруппированных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помогать всему кластеру лучше ранжироваться по связанным запросам. Логика такая же как и в отношении параметра «полнота ответа в нише». Поэтому априори отказываться от паттернов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вложенностью не стоит. Если кластер предвидится небольшой — 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краулингового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бюджета должно хватить в любом случае.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8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разделы и страницы доступны с главной страницы сайта;</a:t>
            </a:r>
          </a:p>
          <a:p>
            <a:r>
              <a:rPr lang="ru-RU" dirty="0" smtClean="0"/>
              <a:t>навигация по сайту продумана и логична;</a:t>
            </a:r>
          </a:p>
          <a:p>
            <a:r>
              <a:rPr lang="ru-RU" dirty="0" smtClean="0"/>
              <a:t>названия страниц короткие, понятны и точно отражают их содержание;</a:t>
            </a:r>
          </a:p>
          <a:p>
            <a:r>
              <a:rPr lang="ru-RU" dirty="0" smtClean="0"/>
              <a:t>ссылки, выполненные в виде картинок, имеют заполненный атрибут </a:t>
            </a:r>
            <a:r>
              <a:rPr lang="ru-RU" dirty="0" err="1" smtClean="0"/>
              <a:t>alt</a:t>
            </a:r>
            <a:r>
              <a:rPr lang="ru-RU" dirty="0" smtClean="0"/>
              <a:t>, отражающий их назначение; </a:t>
            </a:r>
          </a:p>
          <a:p>
            <a:r>
              <a:rPr lang="ru-RU" dirty="0" smtClean="0"/>
              <a:t>содержимое элемента </a:t>
            </a:r>
            <a:r>
              <a:rPr lang="ru-RU" dirty="0" err="1" smtClean="0"/>
              <a:t>title</a:t>
            </a:r>
            <a:r>
              <a:rPr lang="ru-RU" dirty="0" smtClean="0"/>
              <a:t> совпадает с ее заголовком (выделенным элементом h1) и с текстами </a:t>
            </a:r>
            <a:r>
              <a:rPr lang="ru-RU" dirty="0" smtClean="0">
                <a:hlinkClick r:id="rId3"/>
              </a:rPr>
              <a:t>внутренних ссылок</a:t>
            </a:r>
            <a:r>
              <a:rPr lang="ru-RU" dirty="0" smtClean="0"/>
              <a:t>, которые ведут на эту страницу.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592-ADC2-40CA-8CBC-74748893043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2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7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1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5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9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9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7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48925-9526-4676-BC0D-7071181B1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C18D-E689-4D13-9C8B-0C446253F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7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support/webmaster/search-results/navigation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eo-excel.ru/url/" TargetMode="External"/><Relationship Id="rId3" Type="http://schemas.openxmlformats.org/officeDocument/2006/relationships/hyperlink" Target="https://support.google.com/webmasters/answer/76329?hl=ru" TargetMode="External"/><Relationship Id="rId7" Type="http://schemas.openxmlformats.org/officeDocument/2006/relationships/hyperlink" Target="http://seo-excel.ru/xmind/" TargetMode="External"/><Relationship Id="rId2" Type="http://schemas.openxmlformats.org/officeDocument/2006/relationships/hyperlink" Target="https://yandex.ru/support/webmaster/recommendations/site-structure.x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engineland.com/easy-visualizations-pagerank-page-groups-gephi-265716" TargetMode="External"/><Relationship Id="rId11" Type="http://schemas.openxmlformats.org/officeDocument/2006/relationships/hyperlink" Target="https://yandex.ru/support/webmaster/search-results/quick-links.html" TargetMode="External"/><Relationship Id="rId5" Type="http://schemas.openxmlformats.org/officeDocument/2006/relationships/hyperlink" Target="http://www.seerinteractive.com/blog/visualize-your-backlinks-with-google-fusion-tables/" TargetMode="External"/><Relationship Id="rId10" Type="http://schemas.openxmlformats.org/officeDocument/2006/relationships/hyperlink" Target="https://yandex.ru/support/webmaster/search-results/navigation.html" TargetMode="External"/><Relationship Id="rId4" Type="http://schemas.openxmlformats.org/officeDocument/2006/relationships/hyperlink" Target="https://www.slideshare.net/shestakovoleg/optimization-2015" TargetMode="External"/><Relationship Id="rId9" Type="http://schemas.openxmlformats.org/officeDocument/2006/relationships/hyperlink" Target="https://www.youtube.com/watch?v=bF6x9uYb3a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oshnik.aleksand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Эффективная структура сайта для больших проектов и </a:t>
            </a:r>
            <a:r>
              <a:rPr lang="ru-RU" dirty="0" err="1" smtClean="0">
                <a:latin typeface="Cambria" pitchFamily="18" charset="0"/>
              </a:rPr>
              <a:t>агрегаторов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Денисов Александр</a:t>
            </a:r>
          </a:p>
          <a:p>
            <a:endParaRPr lang="ru-RU" sz="9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г.Москва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Февраль 2018</a:t>
            </a:r>
            <a:endParaRPr lang="ru-RU" sz="2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Google Fusion Tables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2050" name="Picture 2" descr="http://www.seerinteractive.com/wp-content/uploads/2012/05/Backlink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800"/>
            <a:ext cx="836430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Gephi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760640" cy="527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SEO-Excel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3074" name="Picture 2" descr="http://seo-excel.ru/wp-content/uploads/2017/05/pra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85205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Построение оптимальной структуры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URL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endParaRPr lang="ru-RU" sz="3100" dirty="0" smtClean="0">
              <a:latin typeface="Cambria" pitchFamily="18" charset="0"/>
            </a:endParaRPr>
          </a:p>
          <a:p>
            <a:r>
              <a:rPr lang="ru-RU" sz="3100" dirty="0" smtClean="0">
                <a:latin typeface="Cambria" pitchFamily="18" charset="0"/>
              </a:rPr>
              <a:t>Директории определяют тематичность (?)</a:t>
            </a:r>
          </a:p>
          <a:p>
            <a:r>
              <a:rPr lang="ru-RU" dirty="0" smtClean="0">
                <a:latin typeface="Cambria" pitchFamily="18" charset="0"/>
              </a:rPr>
              <a:t>Директориям можно присвоить региональность</a:t>
            </a:r>
          </a:p>
          <a:p>
            <a:r>
              <a:rPr lang="ru-RU" dirty="0" smtClean="0">
                <a:latin typeface="Cambria" pitchFamily="18" charset="0"/>
              </a:rPr>
              <a:t>Проще вести аналитику</a:t>
            </a:r>
          </a:p>
          <a:p>
            <a:r>
              <a:rPr lang="ru-RU" dirty="0" err="1" smtClean="0">
                <a:latin typeface="Cambria" pitchFamily="18" charset="0"/>
              </a:rPr>
              <a:t>Краулинговый</a:t>
            </a:r>
            <a:r>
              <a:rPr lang="ru-RU" dirty="0" smtClean="0">
                <a:latin typeface="Cambria" pitchFamily="18" charset="0"/>
              </a:rPr>
              <a:t> бюджет выделяется на всю директорию, включая товары в ней</a:t>
            </a:r>
            <a:r>
              <a:rPr lang="ru-RU" sz="1000" dirty="0" smtClean="0">
                <a:latin typeface="Cambria" pitchFamily="18" charset="0"/>
              </a:rPr>
              <a:t/>
            </a:r>
            <a:br>
              <a:rPr lang="ru-RU" sz="1000" dirty="0" smtClean="0">
                <a:latin typeface="Cambria" pitchFamily="18" charset="0"/>
              </a:rPr>
            </a:br>
            <a:r>
              <a:rPr lang="ru-RU" sz="800" dirty="0" smtClean="0">
                <a:latin typeface="Cambria" pitchFamily="18" charset="0"/>
              </a:rPr>
              <a:t/>
            </a:r>
            <a:br>
              <a:rPr lang="ru-RU" sz="8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(</a:t>
            </a:r>
            <a:r>
              <a:rPr lang="ru-RU" sz="2400" dirty="0" err="1" smtClean="0">
                <a:latin typeface="Cambria" pitchFamily="18" charset="0"/>
              </a:rPr>
              <a:t>лайфхак</a:t>
            </a:r>
            <a:r>
              <a:rPr lang="ru-RU" sz="2400" dirty="0" smtClean="0">
                <a:latin typeface="Cambria" pitchFamily="18" charset="0"/>
              </a:rPr>
              <a:t>: URL вида www.site.ru/</a:t>
            </a:r>
            <a:r>
              <a:rPr lang="en-US" sz="2400" dirty="0" smtClean="0">
                <a:latin typeface="Cambria" pitchFamily="18" charset="0"/>
              </a:rPr>
              <a:t>id-</a:t>
            </a:r>
            <a:r>
              <a:rPr lang="en-US" sz="2400" dirty="0" err="1" smtClean="0">
                <a:latin typeface="Cambria" pitchFamily="18" charset="0"/>
              </a:rPr>
              <a:t>tovara</a:t>
            </a:r>
            <a:r>
              <a:rPr lang="ru-RU" sz="2400" dirty="0" smtClean="0">
                <a:latin typeface="Cambria" pitchFamily="18" charset="0"/>
              </a:rPr>
              <a:t>/</a:t>
            </a:r>
            <a:r>
              <a:rPr lang="en-US" sz="2400" dirty="0" err="1" smtClean="0">
                <a:latin typeface="Cambria" pitchFamily="18" charset="0"/>
              </a:rPr>
              <a:t>nazvanie</a:t>
            </a:r>
            <a:r>
              <a:rPr lang="en-US" sz="2400" dirty="0" smtClean="0">
                <a:latin typeface="Cambria" pitchFamily="18" charset="0"/>
              </a:rPr>
              <a:t> -</a:t>
            </a:r>
            <a:r>
              <a:rPr lang="en-US" sz="2400" dirty="0" err="1" smtClean="0">
                <a:latin typeface="Cambria" pitchFamily="18" charset="0"/>
              </a:rPr>
              <a:t>tovara</a:t>
            </a:r>
            <a:r>
              <a:rPr lang="en-US" sz="2400" dirty="0" smtClean="0">
                <a:latin typeface="Cambria" pitchFamily="18" charset="0"/>
              </a:rPr>
              <a:t>/</a:t>
            </a:r>
            <a:r>
              <a:rPr lang="ru-RU" sz="2400" dirty="0" smtClean="0">
                <a:latin typeface="Cambria" pitchFamily="18" charset="0"/>
              </a:rPr>
              <a:t> позволит каждому товару иметь свой бюджет на индексацию)</a:t>
            </a:r>
          </a:p>
        </p:txBody>
      </p:sp>
    </p:spTree>
    <p:extLst>
      <p:ext uri="{BB962C8B-B14F-4D97-AF65-F5344CB8AC3E}">
        <p14:creationId xmlns:p14="http://schemas.microsoft.com/office/powerpoint/2010/main" val="1959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URL </a:t>
            </a:r>
            <a:r>
              <a:rPr lang="ru-RU" dirty="0" smtClean="0">
                <a:latin typeface="Cambria" pitchFamily="18" charset="0"/>
              </a:rPr>
              <a:t>категории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5122" name="Picture 2" descr="C:\Users\Sandfox\Desktop\Снимок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937"/>
            <a:ext cx="887673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URL </a:t>
            </a:r>
            <a:r>
              <a:rPr lang="ru-RU" dirty="0">
                <a:latin typeface="Cambria" pitchFamily="18" charset="0"/>
              </a:rPr>
              <a:t>т</a:t>
            </a:r>
            <a:r>
              <a:rPr lang="ru-RU" dirty="0" smtClean="0">
                <a:latin typeface="Cambria" pitchFamily="18" charset="0"/>
              </a:rPr>
              <a:t>овара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6146" name="Picture 2" descr="C:\Users\Sandfox\Desktop\Снимок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4" y="1628800"/>
            <a:ext cx="91472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itchFamily="18" charset="0"/>
              </a:rPr>
              <a:t>Что такое правильная структура с </a:t>
            </a:r>
            <a:r>
              <a:rPr lang="ru-RU" dirty="0" err="1" smtClean="0">
                <a:latin typeface="Cambria" pitchFamily="18" charset="0"/>
              </a:rPr>
              <a:t>т.з</a:t>
            </a:r>
            <a:r>
              <a:rPr lang="ru-RU" dirty="0" smtClean="0">
                <a:latin typeface="Cambria" pitchFamily="18" charset="0"/>
              </a:rPr>
              <a:t>. Яндекса?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Начинается магия ХК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596097" cy="48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8194" name="Picture 2" descr="C:\Users\Sandfox\Desktop\Структура сайта\Преза\Снимок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" y="2420888"/>
            <a:ext cx="8964488" cy="20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4" name="Picture 2" descr="C:\Users\Александр\YandexDisk\Скриншоты\2017-03-23_14-43-4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0"/>
          <a:stretch/>
        </p:blipFill>
        <p:spPr bwMode="auto">
          <a:xfrm>
            <a:off x="17293" y="836712"/>
            <a:ext cx="914237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496944" cy="1152128"/>
          </a:xfrm>
          <a:prstGeom prst="rect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56992"/>
            <a:ext cx="7920880" cy="1152128"/>
          </a:xfrm>
          <a:prstGeom prst="rect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План доклада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mbria" pitchFamily="18" charset="0"/>
              </a:rPr>
              <a:t>Нет, чек-листа не будет</a:t>
            </a:r>
            <a:r>
              <a:rPr lang="ru-RU" dirty="0" smtClean="0">
                <a:latin typeface="Cambria" pitchFamily="18" charset="0"/>
              </a:rPr>
              <a:t>!</a:t>
            </a:r>
          </a:p>
          <a:p>
            <a:r>
              <a:rPr lang="ru-RU" dirty="0" smtClean="0">
                <a:latin typeface="Cambria" pitchFamily="18" charset="0"/>
              </a:rPr>
              <a:t>Список того, что </a:t>
            </a:r>
            <a:r>
              <a:rPr lang="ru-RU" dirty="0" smtClean="0">
                <a:latin typeface="Cambria" pitchFamily="18" charset="0"/>
              </a:rPr>
              <a:t>сделать и изучить, чтобы спроектировать структуру </a:t>
            </a:r>
            <a:r>
              <a:rPr lang="ru-RU" dirty="0" smtClean="0">
                <a:latin typeface="Cambria" pitchFamily="18" charset="0"/>
              </a:rPr>
              <a:t>проекта</a:t>
            </a:r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Правила Яндекса по составлению структуры </a:t>
            </a:r>
            <a:r>
              <a:rPr lang="ru-RU" dirty="0" smtClean="0">
                <a:latin typeface="Cambria" pitchFamily="18" charset="0"/>
              </a:rPr>
              <a:t>сайта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Признаки, по которым можно определить правильную структуру сайта.</a:t>
            </a:r>
          </a:p>
          <a:p>
            <a:r>
              <a:rPr lang="ru-RU" dirty="0" smtClean="0">
                <a:latin typeface="Cambria" pitchFamily="18" charset="0"/>
              </a:rPr>
              <a:t>Дам </a:t>
            </a:r>
            <a:r>
              <a:rPr lang="ru-RU" dirty="0" smtClean="0">
                <a:latin typeface="Cambria" pitchFamily="18" charset="0"/>
              </a:rPr>
              <a:t>инструментарий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4" name="Picture 2" descr="C:\Users\Александр\YandexDisk\Скриншоты\2017-03-23_14-50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975"/>
            <a:ext cx="9144000" cy="36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9218" name="Picture 2" descr="C:\Users\Sandfox\Desktop\Структура сайта\Сним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1" y="692696"/>
            <a:ext cx="895943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204864"/>
            <a:ext cx="7992888" cy="3096344"/>
          </a:xfrm>
          <a:prstGeom prst="rect">
            <a:avLst/>
          </a:prstGeom>
          <a:noFill/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Пример правильной структуры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ndfox\Desktop\Структура сайта\Снимок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0740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Рекомендации структуры от Яндекса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mbria" pitchFamily="18" charset="0"/>
              </a:rPr>
              <a:t>Для </a:t>
            </a:r>
            <a:r>
              <a:rPr lang="ru-RU" dirty="0">
                <a:latin typeface="Cambria" pitchFamily="18" charset="0"/>
              </a:rPr>
              <a:t>распознавания структуры сайта и выбора названий использован алгоритм быстрых </a:t>
            </a:r>
            <a:r>
              <a:rPr lang="ru-RU" dirty="0" smtClean="0">
                <a:latin typeface="Cambria" pitchFamily="18" charset="0"/>
              </a:rPr>
              <a:t>ссылок.</a:t>
            </a:r>
          </a:p>
          <a:p>
            <a:r>
              <a:rPr lang="ru-RU" dirty="0" smtClean="0">
                <a:latin typeface="Cambria" pitchFamily="18" charset="0"/>
              </a:rPr>
              <a:t>Как </a:t>
            </a:r>
            <a:r>
              <a:rPr lang="ru-RU" dirty="0">
                <a:latin typeface="Cambria" pitchFamily="18" charset="0"/>
              </a:rPr>
              <a:t>для быстрых ссылок, рекомендации для вебмастера заключаются в том, чтобы делать более понятную и простую структуру сайта. </a:t>
            </a:r>
            <a:endParaRPr lang="ru-RU" dirty="0" smtClean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Навигационная цепочка формируется автоматически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endParaRPr lang="ru-RU" sz="15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Cambria" pitchFamily="18" charset="0"/>
              </a:rPr>
              <a:t>Источник:</a:t>
            </a:r>
          </a:p>
          <a:p>
            <a:pPr marL="0" indent="0">
              <a:buNone/>
            </a:pPr>
            <a:r>
              <a:rPr lang="en-US" sz="2200" dirty="0">
                <a:latin typeface="Cambria" pitchFamily="18" charset="0"/>
                <a:hlinkClick r:id="rId2"/>
              </a:rPr>
              <a:t>https://yandex.ru/support/webmaster/search-results/navigation.html</a:t>
            </a:r>
            <a:endParaRPr lang="ru-RU" sz="2200" dirty="0">
              <a:latin typeface="Cambria" pitchFamily="18" charset="0"/>
            </a:endParaRP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mbria" pitchFamily="18" charset="0"/>
              </a:rPr>
              <a:t>Инсайт</a:t>
            </a:r>
            <a:r>
              <a:rPr lang="ru-RU" dirty="0" smtClean="0">
                <a:latin typeface="Cambria" pitchFamily="18" charset="0"/>
              </a:rPr>
              <a:t>!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>
                <a:latin typeface="Cambria" pitchFamily="18" charset="0"/>
              </a:rPr>
              <a:t>е</a:t>
            </a:r>
            <a:r>
              <a:rPr lang="ru-RU" sz="3600" dirty="0" smtClean="0">
                <a:latin typeface="Cambria" pitchFamily="18" charset="0"/>
              </a:rPr>
              <a:t>сли есть навигационные цепочки, Яндексу понятна структура сайта, верно и обратное;</a:t>
            </a:r>
          </a:p>
          <a:p>
            <a:endParaRPr lang="ru-RU" sz="3600" dirty="0" smtClean="0">
              <a:latin typeface="Cambria" pitchFamily="18" charset="0"/>
            </a:endParaRPr>
          </a:p>
          <a:p>
            <a:r>
              <a:rPr lang="ru-RU" sz="3600" dirty="0" smtClean="0">
                <a:latin typeface="Cambria" pitchFamily="18" charset="0"/>
              </a:rPr>
              <a:t>«хлебные крошки» = навигационные цепочки;</a:t>
            </a:r>
          </a:p>
          <a:p>
            <a:endParaRPr lang="ru-RU" sz="3600" dirty="0">
              <a:latin typeface="Cambria" pitchFamily="18" charset="0"/>
            </a:endParaRPr>
          </a:p>
          <a:p>
            <a:r>
              <a:rPr lang="ru-RU" sz="3600" dirty="0" smtClean="0">
                <a:latin typeface="Cambria" pitchFamily="18" charset="0"/>
              </a:rPr>
              <a:t>формируются по принципам быстрых ссылок</a:t>
            </a:r>
            <a:endParaRPr lang="ru-RU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Правила формирования понятной структуры: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ambria" pitchFamily="18" charset="0"/>
              </a:rPr>
              <a:t>только </a:t>
            </a:r>
            <a:r>
              <a:rPr lang="ru-RU" dirty="0">
                <a:latin typeface="Cambria" pitchFamily="18" charset="0"/>
              </a:rPr>
              <a:t>для крупных </a:t>
            </a:r>
            <a:r>
              <a:rPr lang="ru-RU" dirty="0" smtClean="0">
                <a:latin typeface="Cambria" pitchFamily="18" charset="0"/>
              </a:rPr>
              <a:t>сайтов</a:t>
            </a:r>
            <a:r>
              <a:rPr lang="en-US" dirty="0" smtClean="0">
                <a:latin typeface="Cambria" pitchFamily="18" charset="0"/>
              </a:rPr>
              <a:t>;</a:t>
            </a:r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основные </a:t>
            </a:r>
            <a:r>
              <a:rPr lang="ru-RU" dirty="0">
                <a:latin typeface="Cambria" pitchFamily="18" charset="0"/>
              </a:rPr>
              <a:t>разделы </a:t>
            </a:r>
            <a:r>
              <a:rPr lang="ru-RU" dirty="0" smtClean="0">
                <a:latin typeface="Cambria" pitchFamily="18" charset="0"/>
              </a:rPr>
              <a:t>доступны </a:t>
            </a:r>
            <a:r>
              <a:rPr lang="ru-RU" dirty="0">
                <a:latin typeface="Cambria" pitchFamily="18" charset="0"/>
              </a:rPr>
              <a:t>с </a:t>
            </a:r>
            <a:r>
              <a:rPr lang="ru-RU" dirty="0" smtClean="0">
                <a:latin typeface="Cambria" pitchFamily="18" charset="0"/>
              </a:rPr>
              <a:t>главной;</a:t>
            </a:r>
            <a:endParaRPr lang="ru-RU" dirty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названия </a:t>
            </a:r>
            <a:r>
              <a:rPr lang="ru-RU" dirty="0">
                <a:latin typeface="Cambria" pitchFamily="18" charset="0"/>
              </a:rPr>
              <a:t>страниц </a:t>
            </a:r>
            <a:r>
              <a:rPr lang="ru-RU" dirty="0" smtClean="0">
                <a:latin typeface="Cambria" pitchFamily="18" charset="0"/>
              </a:rPr>
              <a:t>короткие и отражают </a:t>
            </a:r>
            <a:r>
              <a:rPr lang="ru-RU" dirty="0">
                <a:latin typeface="Cambria" pitchFamily="18" charset="0"/>
              </a:rPr>
              <a:t>их содержание;</a:t>
            </a:r>
          </a:p>
          <a:p>
            <a:r>
              <a:rPr lang="ru-RU" dirty="0" smtClean="0">
                <a:latin typeface="Cambria" pitchFamily="18" charset="0"/>
              </a:rPr>
              <a:t>Ссылки-картинки, </a:t>
            </a:r>
            <a:r>
              <a:rPr lang="ru-RU" dirty="0">
                <a:latin typeface="Cambria" pitchFamily="18" charset="0"/>
              </a:rPr>
              <a:t>имеют заполненный атрибут </a:t>
            </a:r>
            <a:r>
              <a:rPr lang="ru-RU" dirty="0" err="1" smtClean="0">
                <a:latin typeface="Cambria" pitchFamily="18" charset="0"/>
              </a:rPr>
              <a:t>alt</a:t>
            </a:r>
            <a:r>
              <a:rPr lang="en-US" dirty="0">
                <a:latin typeface="Cambria" pitchFamily="18" charset="0"/>
              </a:rPr>
              <a:t>;</a:t>
            </a:r>
            <a:endParaRPr lang="ru-RU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К</a:t>
            </a:r>
            <a:r>
              <a:rPr lang="ru-RU" dirty="0" smtClean="0">
                <a:latin typeface="Cambria" pitchFamily="18" charset="0"/>
              </a:rPr>
              <a:t>люч в </a:t>
            </a:r>
            <a:r>
              <a:rPr lang="ru-RU" dirty="0" err="1" smtClean="0">
                <a:latin typeface="Cambria" pitchFamily="18" charset="0"/>
              </a:rPr>
              <a:t>title</a:t>
            </a:r>
            <a:r>
              <a:rPr lang="ru-RU" dirty="0" smtClean="0">
                <a:latin typeface="Cambria" pitchFamily="18" charset="0"/>
              </a:rPr>
              <a:t> = ключ в h1 = тексты </a:t>
            </a:r>
            <a:r>
              <a:rPr lang="ru-RU" dirty="0">
                <a:latin typeface="Cambria" pitchFamily="18" charset="0"/>
              </a:rPr>
              <a:t>внутренних ссылок, которые ведут на эту страницу. </a:t>
            </a:r>
          </a:p>
        </p:txBody>
      </p:sp>
    </p:spTree>
    <p:extLst>
      <p:ext uri="{BB962C8B-B14F-4D97-AF65-F5344CB8AC3E}">
        <p14:creationId xmlns:p14="http://schemas.microsoft.com/office/powerpoint/2010/main" val="27710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mbria" pitchFamily="18" charset="0"/>
              </a:rPr>
              <a:t>Siloing</a:t>
            </a:r>
            <a:endParaRPr lang="en-US" dirty="0" smtClean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Лестница </a:t>
            </a:r>
            <a:r>
              <a:rPr lang="ru-RU" dirty="0" smtClean="0">
                <a:latin typeface="Cambria" pitchFamily="18" charset="0"/>
              </a:rPr>
              <a:t>узнаваемости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Бена Ханта</a:t>
            </a:r>
            <a:endParaRPr lang="en-US" dirty="0" smtClean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Карточная </a:t>
            </a:r>
            <a:r>
              <a:rPr lang="ru-RU" dirty="0" smtClean="0">
                <a:latin typeface="Cambria" pitchFamily="18" charset="0"/>
              </a:rPr>
              <a:t>сортировка</a:t>
            </a:r>
            <a:endParaRPr lang="en-US" dirty="0" smtClean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Работа с </a:t>
            </a:r>
            <a:r>
              <a:rPr lang="ru-RU" dirty="0" smtClean="0">
                <a:latin typeface="Cambria" pitchFamily="18" charset="0"/>
              </a:rPr>
              <a:t>ЦА (</a:t>
            </a:r>
            <a:r>
              <a:rPr lang="ru-RU" dirty="0" err="1">
                <a:latin typeface="Cambria" pitchFamily="18" charset="0"/>
              </a:rPr>
              <a:t>customer</a:t>
            </a:r>
            <a:r>
              <a:rPr lang="ru-RU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journey </a:t>
            </a:r>
            <a:r>
              <a:rPr lang="en-US" dirty="0" smtClean="0">
                <a:latin typeface="Cambria" pitchFamily="18" charset="0"/>
              </a:rPr>
              <a:t>map</a:t>
            </a:r>
            <a:r>
              <a:rPr lang="ru-RU" dirty="0" smtClean="0">
                <a:latin typeface="Cambria" pitchFamily="18" charset="0"/>
              </a:rPr>
              <a:t>)</a:t>
            </a:r>
            <a:endParaRPr lang="en-US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В помощь при составлении структуры: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SILO-</a:t>
            </a:r>
            <a:r>
              <a:rPr lang="ru-RU" dirty="0" smtClean="0">
                <a:latin typeface="Cambria" pitchFamily="18" charset="0"/>
              </a:rPr>
              <a:t>структура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5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ambria" pitchFamily="18" charset="0"/>
              </a:rPr>
              <a:t>Siloing</a:t>
            </a:r>
            <a:r>
              <a:rPr lang="en-US" dirty="0" smtClean="0">
                <a:latin typeface="Cambria" pitchFamily="18" charset="0"/>
              </a:rPr>
              <a:t> – </a:t>
            </a:r>
            <a:r>
              <a:rPr lang="ru-RU" dirty="0" smtClean="0">
                <a:latin typeface="Cambria" pitchFamily="18" charset="0"/>
              </a:rPr>
              <a:t>способ изолировать контент и организовать перелинковку.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 descr="&amp;Scy;&amp;icy;&amp;lcy;&amp;ocy; &amp;scy;&amp;tcy;&amp;rcy;&amp;ucy;&amp;kcy;&amp;tcy;&amp;ucy;&amp;rcy;&amp;acy; &amp;shcy;&amp;acy;&amp;gcy;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7646"/>
            <a:ext cx="8287444" cy="41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Лестница узнаваемости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Бена Ханта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45252" cy="50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</a:rPr>
              <a:t>Карточная </a:t>
            </a:r>
            <a:r>
              <a:rPr lang="ru-RU" dirty="0" smtClean="0">
                <a:latin typeface="Cambria" pitchFamily="18" charset="0"/>
              </a:rPr>
              <a:t>сортировка и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обратная </a:t>
            </a:r>
            <a:r>
              <a:rPr lang="ru-RU" dirty="0">
                <a:latin typeface="Cambria" pitchFamily="18" charset="0"/>
              </a:rPr>
              <a:t>к</a:t>
            </a:r>
            <a:r>
              <a:rPr lang="ru-RU" dirty="0" smtClean="0">
                <a:latin typeface="Cambria" pitchFamily="18" charset="0"/>
              </a:rPr>
              <a:t>арточная </a:t>
            </a:r>
            <a:r>
              <a:rPr lang="ru-RU" dirty="0">
                <a:latin typeface="Cambria" pitchFamily="18" charset="0"/>
              </a:rPr>
              <a:t>сортировка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4099" name="Picture 3" descr="C:\Users\Sandfox\Desktop\cart-so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0" y="1700808"/>
            <a:ext cx="91327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itchFamily="18" charset="0"/>
              </a:rPr>
              <a:t>Структура сайта — это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Кластеризация запросов семантики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Распределение по страницам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Выстраивание иерархии документов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Работа с ЦА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>
                <a:latin typeface="Cambria" pitchFamily="18" charset="0"/>
              </a:rPr>
              <a:t>Анализ целевой </a:t>
            </a:r>
            <a:r>
              <a:rPr lang="ru-RU" dirty="0" smtClean="0">
                <a:latin typeface="Cambria" pitchFamily="18" charset="0"/>
              </a:rPr>
              <a:t>аудитории</a:t>
            </a:r>
          </a:p>
          <a:p>
            <a:r>
              <a:rPr lang="ru-RU" dirty="0">
                <a:latin typeface="Cambria" pitchFamily="18" charset="0"/>
              </a:rPr>
              <a:t>С</a:t>
            </a:r>
            <a:r>
              <a:rPr lang="ru-RU" dirty="0" smtClean="0">
                <a:latin typeface="Cambria" pitchFamily="18" charset="0"/>
              </a:rPr>
              <a:t>оздать портреты аудитории</a:t>
            </a:r>
          </a:p>
          <a:p>
            <a:r>
              <a:rPr lang="ru-RU" dirty="0" smtClean="0">
                <a:latin typeface="Cambria" pitchFamily="18" charset="0"/>
              </a:rPr>
              <a:t>Составить </a:t>
            </a:r>
            <a:r>
              <a:rPr lang="ru-RU" dirty="0" err="1">
                <a:latin typeface="Cambria" pitchFamily="18" charset="0"/>
              </a:rPr>
              <a:t>customer</a:t>
            </a:r>
            <a:r>
              <a:rPr lang="ru-RU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journey map</a:t>
            </a:r>
            <a:endParaRPr lang="ru-RU" dirty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Карта пути пользователей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3074" name="Picture 2" descr="http://prashkevich.com/wp-content/uploads/2017/03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3188"/>
            <a:ext cx="9036496" cy="57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Результаты</a:t>
            </a:r>
            <a:r>
              <a:rPr lang="ru-RU" dirty="0" smtClean="0">
                <a:latin typeface="Cambria" pitchFamily="18" charset="0"/>
              </a:rPr>
              <a:t>: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71389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" pitchFamily="18" charset="0"/>
              </a:rPr>
              <a:t>Экономим </a:t>
            </a:r>
            <a:r>
              <a:rPr lang="ru-RU" sz="3600" dirty="0" err="1" smtClean="0">
                <a:latin typeface="Cambria" pitchFamily="18" charset="0"/>
              </a:rPr>
              <a:t>краулинговый</a:t>
            </a:r>
            <a:r>
              <a:rPr lang="ru-RU" sz="3600" dirty="0" smtClean="0">
                <a:latin typeface="Cambria" pitchFamily="18" charset="0"/>
              </a:rPr>
              <a:t> бюджет</a:t>
            </a:r>
          </a:p>
          <a:p>
            <a:r>
              <a:rPr lang="ru-RU" sz="3600" dirty="0" smtClean="0">
                <a:latin typeface="Cambria" pitchFamily="18" charset="0"/>
              </a:rPr>
              <a:t>Получаем </a:t>
            </a:r>
            <a:r>
              <a:rPr lang="ru-RU" sz="3600" dirty="0" err="1" smtClean="0">
                <a:latin typeface="Cambria" pitchFamily="18" charset="0"/>
              </a:rPr>
              <a:t>буст</a:t>
            </a:r>
            <a:r>
              <a:rPr lang="ru-RU" sz="3600" dirty="0" smtClean="0">
                <a:latin typeface="Cambria" pitchFamily="18" charset="0"/>
              </a:rPr>
              <a:t> в ранжировании</a:t>
            </a:r>
          </a:p>
          <a:p>
            <a:endParaRPr lang="ru-RU" sz="36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sz="36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Cambria" pitchFamily="18" charset="0"/>
              </a:rPr>
              <a:t>Хлебные крошки для </a:t>
            </a:r>
            <a:r>
              <a:rPr lang="en-US" sz="3600" dirty="0" smtClean="0">
                <a:latin typeface="Cambria" pitchFamily="18" charset="0"/>
              </a:rPr>
              <a:t>SEO</a:t>
            </a:r>
            <a:r>
              <a:rPr lang="ru-RU" sz="3600" dirty="0">
                <a:latin typeface="Cambria" pitchFamily="18" charset="0"/>
              </a:rPr>
              <a:t>=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=</a:t>
            </a:r>
            <a:r>
              <a:rPr lang="ru-RU" sz="3600" dirty="0" smtClean="0">
                <a:latin typeface="Cambria" pitchFamily="18" charset="0"/>
              </a:rPr>
              <a:t>навигационная цепочка для Яндекса</a:t>
            </a:r>
          </a:p>
          <a:p>
            <a:endParaRPr lang="ru-RU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47260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Cambria" pitchFamily="18" charset="0"/>
              </a:rPr>
              <a:t>Структура сайта – Яндекс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2"/>
              </a:rPr>
              <a:t>https://yandex.ru/support/webmaster/recommendations/site-structure.xml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>
                <a:latin typeface="Cambria" pitchFamily="18" charset="0"/>
              </a:rPr>
              <a:t>Структура </a:t>
            </a:r>
            <a:r>
              <a:rPr lang="ru-RU" sz="1600" dirty="0" err="1">
                <a:latin typeface="Cambria" pitchFamily="18" charset="0"/>
              </a:rPr>
              <a:t>url</a:t>
            </a:r>
            <a:r>
              <a:rPr lang="ru-RU" sz="1600" dirty="0">
                <a:latin typeface="Cambria" pitchFamily="18" charset="0"/>
              </a:rPr>
              <a:t> – Гугл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3"/>
              </a:rPr>
              <a:t>https://support.google.com/webmasters/answer/76329?hl=ru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>
                <a:latin typeface="Cambria" pitchFamily="18" charset="0"/>
              </a:rPr>
              <a:t>Максимизация индекса – доклад Олега Шестакова на </a:t>
            </a:r>
            <a:r>
              <a:rPr lang="ru-RU" sz="1600" dirty="0" err="1">
                <a:latin typeface="Cambria" pitchFamily="18" charset="0"/>
              </a:rPr>
              <a:t>Оптимизейшн</a:t>
            </a:r>
            <a:r>
              <a:rPr lang="ru-RU" sz="1600" dirty="0">
                <a:latin typeface="Cambria" pitchFamily="18" charset="0"/>
              </a:rPr>
              <a:t> 2015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4"/>
              </a:rPr>
              <a:t>https://www.slideshare.net/shestakovoleg/optimization-2015</a:t>
            </a:r>
            <a:endParaRPr lang="ru-RU" sz="1600" dirty="0">
              <a:latin typeface="Cambria" pitchFamily="18" charset="0"/>
            </a:endParaRPr>
          </a:p>
          <a:p>
            <a:r>
              <a:rPr lang="en-US" sz="1600" dirty="0">
                <a:latin typeface="Cambria" pitchFamily="18" charset="0"/>
              </a:rPr>
              <a:t>Google Fusion Tables</a:t>
            </a:r>
            <a:br>
              <a:rPr lang="en-US" sz="1600" dirty="0">
                <a:latin typeface="Cambria" pitchFamily="18" charset="0"/>
              </a:rPr>
            </a:br>
            <a:r>
              <a:rPr lang="en-US" sz="1600" u="sng" dirty="0">
                <a:latin typeface="Cambria" pitchFamily="18" charset="0"/>
                <a:hlinkClick r:id="rId5"/>
              </a:rPr>
              <a:t>http://www.seerinteractive.com/blog/visualize-your-backlinks-with-google-fusion-tables/</a:t>
            </a:r>
            <a:endParaRPr lang="ru-RU" sz="1600" dirty="0">
              <a:latin typeface="Cambria" pitchFamily="18" charset="0"/>
            </a:endParaRPr>
          </a:p>
          <a:p>
            <a:r>
              <a:rPr lang="en-US" sz="1600" dirty="0" err="1">
                <a:latin typeface="Cambria" pitchFamily="18" charset="0"/>
              </a:rPr>
              <a:t>Gephi</a:t>
            </a:r>
            <a:r>
              <a:rPr lang="en-US" sz="1600" dirty="0">
                <a:latin typeface="Cambria" pitchFamily="18" charset="0"/>
              </a:rPr>
              <a:t/>
            </a:r>
            <a:br>
              <a:rPr lang="en-US" sz="1600" dirty="0">
                <a:latin typeface="Cambria" pitchFamily="18" charset="0"/>
              </a:rPr>
            </a:br>
            <a:r>
              <a:rPr lang="en-US" sz="1600" u="sng" dirty="0">
                <a:latin typeface="Cambria" pitchFamily="18" charset="0"/>
                <a:hlinkClick r:id="rId6"/>
              </a:rPr>
              <a:t>https://searchengineland.com/easy-visualizations-pagerank-page-groups-gephi-265716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>
                <a:latin typeface="Cambria" pitchFamily="18" charset="0"/>
              </a:rPr>
              <a:t>SEO-</a:t>
            </a:r>
            <a:r>
              <a:rPr lang="en-US" sz="1600" dirty="0">
                <a:latin typeface="Cambria" pitchFamily="18" charset="0"/>
              </a:rPr>
              <a:t>Excel</a:t>
            </a:r>
            <a:r>
              <a:rPr lang="ru-RU" sz="1600" dirty="0">
                <a:latin typeface="Cambria" pitchFamily="18" charset="0"/>
              </a:rPr>
              <a:t>: Получение структуры сайта в </a:t>
            </a:r>
            <a:r>
              <a:rPr lang="ru-RU" sz="1600" dirty="0" err="1">
                <a:latin typeface="Cambria" pitchFamily="18" charset="0"/>
              </a:rPr>
              <a:t>Xmind</a:t>
            </a:r>
            <a:r>
              <a:rPr lang="ru-RU" sz="1600" dirty="0">
                <a:latin typeface="Cambria" pitchFamily="18" charset="0"/>
              </a:rPr>
              <a:t/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7"/>
              </a:rPr>
              <a:t>http://seo-excel.ru/xmind/</a:t>
            </a:r>
            <a:r>
              <a:rPr lang="ru-RU" sz="1600" dirty="0">
                <a:latin typeface="Cambria" pitchFamily="18" charset="0"/>
              </a:rPr>
              <a:t/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>SEO-</a:t>
            </a:r>
            <a:r>
              <a:rPr lang="en-US" sz="1600" dirty="0">
                <a:latin typeface="Cambria" pitchFamily="18" charset="0"/>
              </a:rPr>
              <a:t>Excel</a:t>
            </a:r>
            <a:r>
              <a:rPr lang="ru-RU" sz="1600" dirty="0">
                <a:latin typeface="Cambria" pitchFamily="18" charset="0"/>
              </a:rPr>
              <a:t>: Генерирование URL по кластерам и выбора </a:t>
            </a:r>
            <a:r>
              <a:rPr lang="ru-RU" sz="1600" dirty="0" err="1">
                <a:latin typeface="Cambria" pitchFamily="18" charset="0"/>
              </a:rPr>
              <a:t>приоритера</a:t>
            </a:r>
            <a:r>
              <a:rPr lang="ru-RU" sz="1600" dirty="0">
                <a:latin typeface="Cambria" pitchFamily="18" charset="0"/>
              </a:rPr>
              <a:t> в директориях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8"/>
              </a:rPr>
              <a:t>http://seo-excel.ru/url/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>
                <a:latin typeface="Cambria" pitchFamily="18" charset="0"/>
              </a:rPr>
              <a:t>Карточная сортировка (Дмитрий Сатин)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9"/>
              </a:rPr>
              <a:t>https://www.youtube.com/watch?v=bF6x9uYb3aM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>
                <a:latin typeface="Cambria" pitchFamily="18" charset="0"/>
              </a:rPr>
              <a:t>Навигационные цепочки Яндекса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10"/>
              </a:rPr>
              <a:t>https://yandex.ru/support/webmaster/search-results/navigation.html</a:t>
            </a:r>
            <a:r>
              <a:rPr lang="ru-RU" sz="1600" dirty="0">
                <a:latin typeface="Cambria" pitchFamily="18" charset="0"/>
              </a:rPr>
              <a:t/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>Формирование быстрых ссылок в Яндексе и правила простой и понятной структуры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u="sng" dirty="0">
                <a:latin typeface="Cambria" pitchFamily="18" charset="0"/>
                <a:hlinkClick r:id="rId11"/>
              </a:rPr>
              <a:t>https://</a:t>
            </a:r>
            <a:r>
              <a:rPr lang="ru-RU" sz="1600" u="sng" dirty="0" smtClean="0">
                <a:latin typeface="Cambria" pitchFamily="18" charset="0"/>
                <a:hlinkClick r:id="rId11"/>
              </a:rPr>
              <a:t>yandex.ru/support/webmaster/search-results/quick-links.html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Вспомогательные материалы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910" y="604487"/>
            <a:ext cx="6858000" cy="1790700"/>
          </a:xfrm>
        </p:spPr>
        <p:txBody>
          <a:bodyPr anchor="ctr"/>
          <a:lstStyle/>
          <a:p>
            <a:r>
              <a:rPr lang="ru-RU" b="1" dirty="0" smtClean="0">
                <a:latin typeface="Cambria" panose="02040503050406030204" pitchFamily="18" charset="0"/>
                <a:cs typeface="Arial" panose="020B0604020202020204" pitchFamily="34" charset="0"/>
              </a:rPr>
              <a:t>Успешного продвижения! 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&amp;Fcy;&amp;ocy;&amp;tcy;&amp;ocy; &amp;Scy;&amp;iecy;&amp;rcy;&amp;gcy;&amp;iecy;&amp;yacy; &amp;Scy;&amp;mcy;&amp;ocy;&amp;rcy;&amp;ocy;&amp;vcy;&amp;ocy;&amp;zcy;&amp;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428831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1520" y="2852935"/>
            <a:ext cx="4355976" cy="2304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Cambria" panose="02040503050406030204" pitchFamily="18" charset="0"/>
              </a:rPr>
              <a:t>Денисов Александр</a:t>
            </a:r>
            <a:endParaRPr lang="en-US" dirty="0">
              <a:latin typeface="Cambria" panose="02040503050406030204" pitchFamily="18" charset="0"/>
            </a:endParaRPr>
          </a:p>
          <a:p>
            <a:pPr algn="l"/>
            <a:r>
              <a:rPr lang="en-US" dirty="0">
                <a:latin typeface="Cambria" panose="02040503050406030204" pitchFamily="18" charset="0"/>
                <a:hlinkClick r:id="rId3"/>
              </a:rPr>
              <a:t>https://www.facebook.com</a:t>
            </a:r>
            <a:endParaRPr lang="ru-RU" dirty="0">
              <a:latin typeface="Cambria" panose="02040503050406030204" pitchFamily="18" charset="0"/>
              <a:hlinkClick r:id="rId3"/>
            </a:endParaRPr>
          </a:p>
          <a:p>
            <a:pPr algn="l"/>
            <a:r>
              <a:rPr lang="en-US" dirty="0">
                <a:latin typeface="Cambria" panose="02040503050406030204" pitchFamily="18" charset="0"/>
                <a:hlinkClick r:id="rId3"/>
              </a:rPr>
              <a:t>/</a:t>
            </a:r>
            <a:r>
              <a:rPr lang="en-US" dirty="0" err="1" smtClean="0">
                <a:latin typeface="Cambria" panose="02040503050406030204" pitchFamily="18" charset="0"/>
                <a:hlinkClick r:id="rId3"/>
              </a:rPr>
              <a:t>seoshnik.aleksandr</a:t>
            </a:r>
            <a:endParaRPr lang="ru-RU" dirty="0" smtClean="0">
              <a:latin typeface="Cambria" panose="02040503050406030204" pitchFamily="18" charset="0"/>
            </a:endParaRPr>
          </a:p>
          <a:p>
            <a:pPr algn="l"/>
            <a:endParaRPr lang="ru-RU" dirty="0">
              <a:latin typeface="Cambria" panose="02040503050406030204" pitchFamily="18" charset="0"/>
            </a:endParaRPr>
          </a:p>
          <a:p>
            <a:pPr algn="l"/>
            <a:r>
              <a:rPr lang="en-US" dirty="0" smtClean="0">
                <a:latin typeface="Cambria" panose="02040503050406030204" pitchFamily="18" charset="0"/>
              </a:rPr>
              <a:t>Telegram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@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grinvind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Пример </a:t>
            </a:r>
            <a:r>
              <a:rPr lang="ru-RU" dirty="0" smtClean="0">
                <a:latin typeface="Cambria" pitchFamily="18" charset="0"/>
              </a:rPr>
              <a:t>структуры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 descr="struktyra-saj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8" y="2420888"/>
            <a:ext cx="756084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Как ПС определяют структуру сайта?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URL</a:t>
            </a:r>
            <a:endParaRPr lang="en-US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ХК (?)</a:t>
            </a:r>
          </a:p>
          <a:p>
            <a:r>
              <a:rPr lang="ru-RU" dirty="0" smtClean="0">
                <a:latin typeface="Cambria" pitchFamily="18" charset="0"/>
              </a:rPr>
              <a:t>Ссылочные связи  (теория графов</a:t>
            </a:r>
            <a:r>
              <a:rPr lang="ru-RU" dirty="0" smtClean="0">
                <a:latin typeface="Cambria" pitchFamily="18" charset="0"/>
              </a:rPr>
              <a:t>)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Уровень вложенности документов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Необходимые этапы формирования структуры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844824"/>
            <a:ext cx="830160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ambria" pitchFamily="18" charset="0"/>
              </a:rPr>
              <a:t>Семантика</a:t>
            </a:r>
          </a:p>
          <a:p>
            <a:r>
              <a:rPr lang="ru-RU" dirty="0" smtClean="0">
                <a:latin typeface="Cambria" pitchFamily="18" charset="0"/>
              </a:rPr>
              <a:t>Анализ структуры конкурентов</a:t>
            </a:r>
          </a:p>
          <a:p>
            <a:r>
              <a:rPr lang="ru-RU" dirty="0" smtClean="0">
                <a:latin typeface="Cambria" pitchFamily="18" charset="0"/>
              </a:rPr>
              <a:t>Анализ ЦА</a:t>
            </a:r>
          </a:p>
          <a:p>
            <a:r>
              <a:rPr lang="ru-RU" dirty="0" smtClean="0">
                <a:latin typeface="Cambria" pitchFamily="18" charset="0"/>
              </a:rPr>
              <a:t>Структура </a:t>
            </a:r>
            <a:r>
              <a:rPr lang="en-US" dirty="0" smtClean="0">
                <a:latin typeface="Cambria" pitchFamily="18" charset="0"/>
              </a:rPr>
              <a:t>URL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ХК</a:t>
            </a:r>
          </a:p>
          <a:p>
            <a:r>
              <a:rPr lang="ru-RU" dirty="0" smtClean="0">
                <a:latin typeface="Cambria" pitchFamily="18" charset="0"/>
              </a:rPr>
              <a:t>Перелинковка</a:t>
            </a:r>
          </a:p>
        </p:txBody>
      </p:sp>
    </p:spTree>
    <p:extLst>
      <p:ext uri="{BB962C8B-B14F-4D97-AF65-F5344CB8AC3E}">
        <p14:creationId xmlns:p14="http://schemas.microsoft.com/office/powerpoint/2010/main" val="7087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</a:rPr>
              <a:t>Необходимые этапы формирования </a:t>
            </a:r>
            <a:r>
              <a:rPr lang="ru-RU" dirty="0" smtClean="0">
                <a:latin typeface="Cambria" pitchFamily="18" charset="0"/>
              </a:rPr>
              <a:t>структуры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*остановимся на*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301608" cy="46805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itchFamily="18" charset="0"/>
              </a:rPr>
              <a:t>Семантика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Анализ структуры конкурентов</a:t>
            </a:r>
          </a:p>
          <a:p>
            <a:r>
              <a:rPr lang="ru-RU" dirty="0" smtClean="0">
                <a:latin typeface="Cambria" pitchFamily="18" charset="0"/>
              </a:rPr>
              <a:t>Анализ ЦА</a:t>
            </a:r>
            <a:endParaRPr lang="ru-RU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Структура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URL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ХК</a:t>
            </a:r>
            <a:endParaRPr lang="ru-RU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Перелинковка</a:t>
            </a:r>
          </a:p>
        </p:txBody>
      </p:sp>
    </p:spTree>
    <p:extLst>
      <p:ext uri="{BB962C8B-B14F-4D97-AF65-F5344CB8AC3E}">
        <p14:creationId xmlns:p14="http://schemas.microsoft.com/office/powerpoint/2010/main" val="41435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Анализ структуры конкурентов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Их сперва нужно определить (клиент не всегда прав)</a:t>
            </a:r>
          </a:p>
          <a:p>
            <a:r>
              <a:rPr lang="ru-RU" dirty="0" smtClean="0">
                <a:latin typeface="Cambria" pitchFamily="18" charset="0"/>
              </a:rPr>
              <a:t>Нельзя копировать их структуру</a:t>
            </a:r>
          </a:p>
          <a:p>
            <a:r>
              <a:rPr lang="ru-RU" dirty="0" smtClean="0">
                <a:latin typeface="Cambria" pitchFamily="18" charset="0"/>
              </a:rPr>
              <a:t>Часто можно найти то, что упустили при сборе семантики</a:t>
            </a:r>
          </a:p>
          <a:p>
            <a:r>
              <a:rPr lang="ru-RU" dirty="0" smtClean="0">
                <a:latin typeface="Cambria" pitchFamily="18" charset="0"/>
              </a:rPr>
              <a:t>Стоит обратить внимание на блоки перелинковки</a:t>
            </a:r>
          </a:p>
          <a:p>
            <a:r>
              <a:rPr lang="ru-RU" dirty="0" smtClean="0">
                <a:latin typeface="Cambria" pitchFamily="18" charset="0"/>
              </a:rPr>
              <a:t>Хотелось бы визуализации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Визуализация за 10 минут!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  <a:p>
            <a:r>
              <a:rPr lang="en-US" sz="3600" dirty="0" smtClean="0">
                <a:latin typeface="Cambria" pitchFamily="18" charset="0"/>
              </a:rPr>
              <a:t>Google Fusion Tables</a:t>
            </a:r>
            <a:endParaRPr lang="ru-RU" sz="3600" dirty="0" smtClean="0">
              <a:latin typeface="Cambria" pitchFamily="18" charset="0"/>
            </a:endParaRPr>
          </a:p>
          <a:p>
            <a:r>
              <a:rPr lang="en-US" sz="3600" dirty="0" err="1" smtClean="0">
                <a:latin typeface="Cambria" pitchFamily="18" charset="0"/>
              </a:rPr>
              <a:t>Gephi</a:t>
            </a:r>
            <a:endParaRPr lang="ru-RU" sz="3600" dirty="0" smtClean="0">
              <a:latin typeface="Cambria" pitchFamily="18" charset="0"/>
            </a:endParaRPr>
          </a:p>
          <a:p>
            <a:r>
              <a:rPr lang="en-US" sz="3600" dirty="0" smtClean="0">
                <a:latin typeface="Cambria" pitchFamily="18" charset="0"/>
              </a:rPr>
              <a:t>SEO-Excel</a:t>
            </a:r>
          </a:p>
          <a:p>
            <a:endParaRPr lang="en-US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ambria" pitchFamily="18" charset="0"/>
              </a:rPr>
              <a:t>но прежде нужно </a:t>
            </a:r>
            <a:r>
              <a:rPr lang="ru-RU" sz="2800" dirty="0" err="1" smtClean="0">
                <a:latin typeface="Cambria" pitchFamily="18" charset="0"/>
              </a:rPr>
              <a:t>спарсить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список </a:t>
            </a:r>
            <a:r>
              <a:rPr lang="en-US" sz="2800" dirty="0" smtClean="0">
                <a:latin typeface="Cambria" pitchFamily="18" charset="0"/>
              </a:rPr>
              <a:t>url:</a:t>
            </a:r>
            <a:r>
              <a:rPr lang="en-US" sz="2800" dirty="0">
                <a:latin typeface="Cambria" pitchFamily="18" charset="0"/>
              </a:rPr>
              <a:t/>
            </a:r>
            <a:br>
              <a:rPr lang="en-US" sz="2800" dirty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Screaming Frog, </a:t>
            </a:r>
            <a:r>
              <a:rPr lang="en-US" sz="2800" dirty="0" err="1" smtClean="0">
                <a:latin typeface="Cambria" pitchFamily="18" charset="0"/>
              </a:rPr>
              <a:t>Netpeak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Xenu</a:t>
            </a:r>
            <a:r>
              <a:rPr lang="en-US" sz="2800" dirty="0" smtClean="0">
                <a:latin typeface="Cambria" pitchFamily="18" charset="0"/>
              </a:rPr>
              <a:t>…</a:t>
            </a:r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579</Words>
  <Application>Microsoft Office PowerPoint</Application>
  <PresentationFormat>Экран (4:3)</PresentationFormat>
  <Paragraphs>142</Paragraphs>
  <Slides>34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Эффективная структура сайта для больших проектов и агрегаторов</vt:lpstr>
      <vt:lpstr>План доклада</vt:lpstr>
      <vt:lpstr>Структура сайта — это</vt:lpstr>
      <vt:lpstr>Пример структуры</vt:lpstr>
      <vt:lpstr>Как ПС определяют структуру сайта?</vt:lpstr>
      <vt:lpstr>Необходимые этапы формирования структуры</vt:lpstr>
      <vt:lpstr>Необходимые этапы формирования структуры *остановимся на*</vt:lpstr>
      <vt:lpstr>Анализ структуры конкурентов</vt:lpstr>
      <vt:lpstr>Визуализация за 10 минут!</vt:lpstr>
      <vt:lpstr>Google Fusion Tables</vt:lpstr>
      <vt:lpstr>Gephi</vt:lpstr>
      <vt:lpstr>SEO-Excel</vt:lpstr>
      <vt:lpstr>Построение оптимальной структуры URL</vt:lpstr>
      <vt:lpstr>URL категории</vt:lpstr>
      <vt:lpstr>URL товара</vt:lpstr>
      <vt:lpstr>Что такое правильная структура с т.з. Яндекса?</vt:lpstr>
      <vt:lpstr>Начинается магия ХК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правильной структуры</vt:lpstr>
      <vt:lpstr>Рекомендации структуры от Яндекса</vt:lpstr>
      <vt:lpstr>Инсайт!</vt:lpstr>
      <vt:lpstr>Правила формирования понятной структуры:</vt:lpstr>
      <vt:lpstr>В помощь при составлении структуры:</vt:lpstr>
      <vt:lpstr>SILO-структура</vt:lpstr>
      <vt:lpstr>Лестница узнаваемости Бена Ханта</vt:lpstr>
      <vt:lpstr>Карточная сортировка и обратная карточная сортировка </vt:lpstr>
      <vt:lpstr>Работа с ЦА</vt:lpstr>
      <vt:lpstr>Карта пути пользователей</vt:lpstr>
      <vt:lpstr>Результаты:</vt:lpstr>
      <vt:lpstr>Вспомогательные материалы</vt:lpstr>
      <vt:lpstr>Успешного продвижения!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Sandfox</dc:creator>
  <cp:lastModifiedBy>Sandfox</cp:lastModifiedBy>
  <cp:revision>62</cp:revision>
  <dcterms:created xsi:type="dcterms:W3CDTF">2018-02-19T02:58:06Z</dcterms:created>
  <dcterms:modified xsi:type="dcterms:W3CDTF">2018-02-21T11:41:01Z</dcterms:modified>
</cp:coreProperties>
</file>