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9753600" cx="13004800"/>
  <p:notesSz cx="6858000" cy="9144000"/>
  <p:embeddedFontLst>
    <p:embeddedFont>
      <p:font typeface="Proxima Nova Extrabold"/>
      <p:bold r:id="rId39"/>
    </p:embeddedFont>
    <p:embeddedFont>
      <p:font typeface="Proxima Nova Semibold"/>
      <p:regular r:id="rId40"/>
      <p:bold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  <p:embeddedFont>
      <p:font typeface="Helvetica Neue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Semibold-regular.fntdata"/><Relationship Id="rId42" Type="http://schemas.openxmlformats.org/officeDocument/2006/relationships/font" Target="fonts/ProximaNovaSemibold-boldItalic.fntdata"/><Relationship Id="rId41" Type="http://schemas.openxmlformats.org/officeDocument/2006/relationships/font" Target="fonts/ProximaNovaSemibold-bold.fntdata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bold.fntdata"/><Relationship Id="rId47" Type="http://schemas.openxmlformats.org/officeDocument/2006/relationships/font" Target="fonts/HelveticaNeueLight-regular.fntdata"/><Relationship Id="rId49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font" Target="fonts/ProximaNovaExtrabold-bold.fntdata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 — 3 шт.">
  <p:cSld name="Фото — 3 шт.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pic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Shape 45"/>
          <p:cNvSpPr/>
          <p:nvPr>
            <p:ph idx="3" type="pic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6" name="Shape 46"/>
          <p:cNvSpPr/>
          <p:nvPr>
            <p:ph idx="4" type="pic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">
  <p:cSld name="Цитата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b="0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">
  <p:cSld name="Фото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pic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 — горизонтально">
  <p:cSld name="Фото — горизонтально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idx="2" type="pic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 — по центру">
  <p:cSld name="Заголовок — по центру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 — вертикально">
  <p:cSld name="Фото — вертикально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pic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6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 — вверху">
  <p:cSld name="Заголовок — вверху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ункты">
  <p:cSld name="Заголовок и пункты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, пункты и фото">
  <p:cSld name="Заголовок, пункты и фото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pic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6195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нкты">
  <p:cSld name="Пункты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 Semibold"/>
              <a:buNone/>
              <a:defRPr b="0" i="0" sz="78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hyperlink" Target="http://fb.com/senkazav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 amt="66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27"/>
            <a:ext cx="13004700" cy="97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476500" y="2573550"/>
            <a:ext cx="5825700" cy="3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ЭФФЕКТИВНЫЙ АККАУНТИНГ В ДИДЖИТАЛ ПРОЕКТАХ </a:t>
            </a:r>
            <a:endParaRPr sz="36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7068950" y="3128875"/>
            <a:ext cx="53694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КСЕНИЯ ХАИТ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РУКОВОДИТЕЛЬ</a:t>
            </a:r>
            <a:br>
              <a:rPr lang="en-US" sz="3600">
                <a:solidFill>
                  <a:schemeClr val="lt1"/>
                </a:solidFill>
              </a:rPr>
            </a:br>
            <a:r>
              <a:rPr b="1" lang="en-US" sz="3600">
                <a:solidFill>
                  <a:schemeClr val="lt1"/>
                </a:solidFill>
              </a:rPr>
              <a:t>SREDA DIGITAL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reda_logo_white.pn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100" y="8404950"/>
            <a:ext cx="2939051" cy="11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740750" y="2475375"/>
            <a:ext cx="11523300" cy="43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КАК ЭТО БЫЛО У НАС</a:t>
            </a:r>
            <a:endParaRPr b="1" sz="6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999999"/>
                </a:solidFill>
              </a:rPr>
              <a:t>ПРАВДИВАЯ ИСТОРИЯ КАК АККАУНТИНГ ЧУТЬ НЕ СЛОМАЛ СРЕДУ ДИДЖИТАЛ ((</a:t>
            </a:r>
            <a:endParaRPr b="1" sz="4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3030300" y="1993600"/>
            <a:ext cx="73452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ЧТО ДЕЛАТЬ?</a:t>
            </a:r>
            <a:endParaRPr b="1" sz="44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/>
          </a:p>
          <a:p>
            <a:pPr indent="-508000" lvl="0" marL="4572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b="1" lang="en-US" sz="4400"/>
              <a:t>РЕГЛАМЕНТИРОВАТЬ</a:t>
            </a:r>
            <a:endParaRPr b="1" sz="4400"/>
          </a:p>
          <a:p>
            <a:pPr indent="-508000" lvl="0" marL="4572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b="1" lang="en-US" sz="4400"/>
              <a:t>АВТОМАТИЗИРОВАТЬ</a:t>
            </a:r>
            <a:endParaRPr b="1"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3030300" y="1607725"/>
            <a:ext cx="7052700" cy="27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АВТОМАТИЗИРОВАТЬ</a:t>
            </a:r>
            <a:endParaRPr b="1" sz="4400"/>
          </a:p>
        </p:txBody>
      </p:sp>
      <p:pic>
        <p:nvPicPr>
          <p:cNvPr id="156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8825" y="3657825"/>
            <a:ext cx="38671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408675" y="3413750"/>
            <a:ext cx="88971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ВСЕ ЗАДАЧИ ПО ПРОЕКТУ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ВСЕ КОММУНИКАЦИИ ПО ПРОЕКТУ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r>
              <a:rPr b="1" lang="en-US" sz="3000">
                <a:latin typeface="Verdana"/>
                <a:ea typeface="Verdana"/>
                <a:cs typeface="Verdana"/>
                <a:sym typeface="Verdana"/>
              </a:rPr>
              <a:t>ВСЕ КОММУНИКАЦИИ С КЛИЕНТОМ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В WORKSECTION:</a:t>
            </a:r>
            <a:endParaRPr sz="4800"/>
          </a:p>
        </p:txBody>
      </p:sp>
      <p:sp>
        <p:nvSpPr>
          <p:cNvPr id="166" name="Shape 166"/>
          <p:cNvSpPr/>
          <p:nvPr/>
        </p:nvSpPr>
        <p:spPr>
          <a:xfrm>
            <a:off x="1741100" y="35945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741100" y="48137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741100" y="60329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408675" y="3413750"/>
            <a:ext cx="88971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КЛИЕНТ САМ СТАВИТ ЗАДАЧИ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МЫ СТАВИМ ЗАДАЧИ НА КЛИЕНТА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СПЕЦИАЛИСТЫ КОММУНИЦИРУЮТ С КЛИЕНТОМ МИНУЯ МЕНЕДЖЕРА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В ТОМ ЧИСЛЕ:</a:t>
            </a:r>
            <a:endParaRPr sz="4800"/>
          </a:p>
        </p:txBody>
      </p:sp>
      <p:sp>
        <p:nvSpPr>
          <p:cNvPr id="178" name="Shape 178"/>
          <p:cNvSpPr/>
          <p:nvPr/>
        </p:nvSpPr>
        <p:spPr>
          <a:xfrm>
            <a:off x="1741100" y="35945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741100" y="48137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1741100" y="60329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9428" t="0"/>
          <a:stretch/>
        </p:blipFill>
        <p:spPr>
          <a:xfrm>
            <a:off x="-61800" y="0"/>
            <a:ext cx="13066601" cy="49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b="0" l="0" r="5944" t="0"/>
          <a:stretch/>
        </p:blipFill>
        <p:spPr>
          <a:xfrm>
            <a:off x="780550" y="5115150"/>
            <a:ext cx="12224149" cy="46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740750" y="2186525"/>
            <a:ext cx="115233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ИЗ ЧЕГО СКЛАДЫВАЮТСЯ РАСХОДЫ НА АККАУНТИНГ?</a:t>
            </a:r>
            <a:r>
              <a:rPr b="1" lang="en-US" sz="4800">
                <a:solidFill>
                  <a:schemeClr val="lt1"/>
                </a:solidFill>
              </a:rPr>
              <a:t> </a:t>
            </a:r>
            <a:br>
              <a:rPr b="1" lang="en-US" sz="4400">
                <a:solidFill>
                  <a:schemeClr val="lt1"/>
                </a:solidFill>
              </a:rPr>
            </a:b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999999"/>
                </a:solidFill>
              </a:rPr>
              <a:t>СЧЕТ И ОТЧЕТ?</a:t>
            </a:r>
            <a:endParaRPr b="1" sz="4400">
              <a:solidFill>
                <a:srgbClr val="999999"/>
              </a:solidFill>
            </a:endParaRPr>
          </a:p>
        </p:txBody>
      </p:sp>
      <p:pic>
        <p:nvPicPr>
          <p:cNvPr descr="sreda_logo_white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100" y="8404950"/>
            <a:ext cx="2939051" cy="11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408675" y="3413750"/>
            <a:ext cx="88971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ПИСАЛ ОТЧЕТ — 1 ЧАС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ПРОСИЛ ВЫСТАВИТЬ СЧЕТ — 5 МИН.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??? — 100500 ЧАСОВ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ЗАТРАТЫ НА АККАУНТИНГ</a:t>
            </a: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4800"/>
          </a:p>
        </p:txBody>
      </p:sp>
      <p:sp>
        <p:nvSpPr>
          <p:cNvPr id="203" name="Shape 203"/>
          <p:cNvSpPr/>
          <p:nvPr/>
        </p:nvSpPr>
        <p:spPr>
          <a:xfrm>
            <a:off x="1741100" y="35945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741100" y="48137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741100" y="60329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993850" y="535925"/>
            <a:ext cx="11270100" cy="29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КЛИЕНТЫ ПРОДОЛЖАЮТ ПИСАТЬ:</a:t>
            </a:r>
            <a:endParaRPr b="1" sz="4400"/>
          </a:p>
        </p:txBody>
      </p:sp>
      <p:sp>
        <p:nvSpPr>
          <p:cNvPr id="214" name="Shape 214"/>
          <p:cNvSpPr txBox="1"/>
          <p:nvPr/>
        </p:nvSpPr>
        <p:spPr>
          <a:xfrm>
            <a:off x="993850" y="2885850"/>
            <a:ext cx="32292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НЕ ВИЖУ НОВЫХ ЗАДАЧ 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785425" y="2887575"/>
            <a:ext cx="32292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СЕОШНИКИ УЖЕ ТРИ ДНЯ ДЕЛАЮТ АУДИТ, ПОСМОТРИТЕ, ВСЕ ЛИ ХОРОШО?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8577000" y="2885850"/>
            <a:ext cx="34488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Я ПОЛЧАСА НАЗАД ЗАДАЛ ВОПРОС! ВЫ ТОЧНО РАБОТАЕТЕ?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9251" y="1725"/>
            <a:ext cx="11132889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740750" y="2186525"/>
            <a:ext cx="115233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ЭФФЕКТИВНЫЙ АККАУНТИНГ В ДИДЖИТАЛ ПРОЕКТАХ </a:t>
            </a:r>
            <a:br>
              <a:rPr b="1" lang="en-US" sz="4400">
                <a:solidFill>
                  <a:schemeClr val="lt1"/>
                </a:solidFill>
              </a:rPr>
            </a:b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999999"/>
                </a:solidFill>
              </a:rPr>
              <a:t>КАК ПЕРЕСТАТЬ ГОВОРИТЬ С КЛИЕНТАМИ И НАЧАТЬ ПРОДВИГАТЬ САЙТЫ?</a:t>
            </a:r>
            <a:endParaRPr b="1" sz="4400">
              <a:solidFill>
                <a:srgbClr val="999999"/>
              </a:solidFill>
            </a:endParaRPr>
          </a:p>
        </p:txBody>
      </p:sp>
      <p:pic>
        <p:nvPicPr>
          <p:cNvPr descr="sreda_logo_white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100" y="8404950"/>
            <a:ext cx="2939051" cy="11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2408675" y="3413750"/>
            <a:ext cx="88971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ПОСЛЕ 1-ГО ПЛАТЕЖА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ЕСЛИ НЕ ВИДЯТ РАБОТ (ИЗМЕНЕНИЙ ПО ЗАДАЧАМ)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БЕЗ ОТВЕТА ДОЛЬШЕ 15 МИНУТ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КЛИЕНТЫ БЕСПОКОЯТСЯ:</a:t>
            </a:r>
            <a:endParaRPr sz="4800"/>
          </a:p>
        </p:txBody>
      </p:sp>
      <p:sp>
        <p:nvSpPr>
          <p:cNvPr id="233" name="Shape 233"/>
          <p:cNvSpPr/>
          <p:nvPr/>
        </p:nvSpPr>
        <p:spPr>
          <a:xfrm>
            <a:off x="1741100" y="35945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741100" y="48137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741100" y="64901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1132700" y="2293650"/>
            <a:ext cx="107394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МГНОВЕННАЯ РАССТАНОВКА ЗАДАЧ НА СТАРТЕ</a:t>
            </a:r>
            <a:r>
              <a:rPr b="1" lang="en-US" sz="4800">
                <a:solidFill>
                  <a:schemeClr val="lt1"/>
                </a:solidFill>
              </a:rPr>
              <a:t> </a:t>
            </a:r>
            <a:br>
              <a:rPr b="1" lang="en-US" sz="4400">
                <a:solidFill>
                  <a:schemeClr val="lt1"/>
                </a:solidFill>
              </a:rPr>
            </a:b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999999"/>
                </a:solidFill>
              </a:rPr>
              <a:t>ПО ШАБЛОНУ</a:t>
            </a:r>
            <a:endParaRPr b="1" sz="4400">
              <a:solidFill>
                <a:srgbClr val="999999"/>
              </a:solidFill>
            </a:endParaRPr>
          </a:p>
        </p:txBody>
      </p:sp>
      <p:pic>
        <p:nvPicPr>
          <p:cNvPr descr="sreda_logo_white.png"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100" y="8404950"/>
            <a:ext cx="2939051" cy="11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0" l="0" r="8290" t="0"/>
          <a:stretch/>
        </p:blipFill>
        <p:spPr>
          <a:xfrm>
            <a:off x="0" y="23325"/>
            <a:ext cx="13004701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1048" l="0" r="3400" t="0"/>
          <a:stretch/>
        </p:blipFill>
        <p:spPr>
          <a:xfrm>
            <a:off x="0" y="149875"/>
            <a:ext cx="13004699" cy="95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b="0" l="0" r="7501" t="0"/>
          <a:stretch/>
        </p:blipFill>
        <p:spPr>
          <a:xfrm>
            <a:off x="0" y="306525"/>
            <a:ext cx="13004801" cy="921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132700" y="2293650"/>
            <a:ext cx="107394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ВСЕ ОБЩЕНИЕ КОМАНДЫ — ЧЕРЕЗ В WORKSECTION</a:t>
            </a:r>
            <a:br>
              <a:rPr b="1" lang="en-US" sz="4400">
                <a:solidFill>
                  <a:schemeClr val="lt1"/>
                </a:solidFill>
              </a:rPr>
            </a:b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999999"/>
                </a:solidFill>
              </a:rPr>
              <a:t> </a:t>
            </a:r>
            <a:endParaRPr b="1" sz="4400">
              <a:solidFill>
                <a:srgbClr val="999999"/>
              </a:solidFill>
            </a:endParaRPr>
          </a:p>
        </p:txBody>
      </p:sp>
      <p:pic>
        <p:nvPicPr>
          <p:cNvPr descr="sreda_logo_white.png"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100" y="8404950"/>
            <a:ext cx="2939051" cy="11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b="0" l="0" r="8634" t="0"/>
          <a:stretch/>
        </p:blipFill>
        <p:spPr>
          <a:xfrm>
            <a:off x="0" y="970650"/>
            <a:ext cx="13004800" cy="7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 b="1361" l="0" r="0" t="0"/>
          <a:stretch/>
        </p:blipFill>
        <p:spPr>
          <a:xfrm>
            <a:off x="0" y="583625"/>
            <a:ext cx="13004700" cy="856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1132700" y="2293650"/>
            <a:ext cx="107394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ОТДЕЛЬНЫЙ СОТРУДНИК, КОТОРЫЙ ПРОЧИТАЕТ СООБЩЕНИЕ МГНОВЕННО</a:t>
            </a:r>
            <a:br>
              <a:rPr b="1" lang="en-US" sz="4400">
                <a:solidFill>
                  <a:schemeClr val="lt1"/>
                </a:solidFill>
              </a:rPr>
            </a:b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999999"/>
                </a:solidFill>
              </a:rPr>
              <a:t> </a:t>
            </a:r>
            <a:endParaRPr b="1" sz="4400">
              <a:solidFill>
                <a:srgbClr val="999999"/>
              </a:solidFill>
            </a:endParaRPr>
          </a:p>
        </p:txBody>
      </p:sp>
      <p:pic>
        <p:nvPicPr>
          <p:cNvPr descr="sreda_logo_white.png"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100" y="8404950"/>
            <a:ext cx="2939051" cy="11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1886400" y="1607725"/>
            <a:ext cx="9260700" cy="57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ВРЕМЯ ОТВЕТА НА СООБЩЕНИЕ КЛИЕНТА</a:t>
            </a:r>
            <a:endParaRPr b="1" sz="44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ДО 15 МИНУТ</a:t>
            </a:r>
            <a:endParaRPr b="1"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740750" y="2186525"/>
            <a:ext cx="115233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АККАУНТИНГ — СОПРОВОЖДЕНИЕ КЛИЕНТОВ В ХОДЕ РАБОТЫ НАД ПРОЕКТОМ</a:t>
            </a:r>
            <a:endParaRPr b="1" sz="4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1132700" y="2293650"/>
            <a:ext cx="107394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ЧТО ПОЛУЧИЛОСЬ?</a:t>
            </a:r>
            <a:br>
              <a:rPr b="1" lang="en-US" sz="4400">
                <a:solidFill>
                  <a:schemeClr val="lt1"/>
                </a:solidFill>
              </a:rPr>
            </a:b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999999"/>
                </a:solidFill>
              </a:rPr>
              <a:t>СЧИТАЕМ ВЫГОДУ </a:t>
            </a:r>
            <a:endParaRPr b="1" sz="4400">
              <a:solidFill>
                <a:srgbClr val="999999"/>
              </a:solidFill>
            </a:endParaRPr>
          </a:p>
        </p:txBody>
      </p:sp>
      <p:pic>
        <p:nvPicPr>
          <p:cNvPr descr="sreda_logo_white.png"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100" y="8404950"/>
            <a:ext cx="2939051" cy="11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35392"/>
            <a:ext cx="13004799" cy="757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1462775" y="2956550"/>
            <a:ext cx="46869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ДО 50% ЗАТРАТ ПРОЕКТА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МЕССЕНДЖЕРЫ + ТЕЛЕФОН + ПОЧТА + ...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4000"/>
              </a:spcBef>
              <a:spcAft>
                <a:spcPts val="40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ПОСТОЯННЫЕ ЗВОНКИ ТОПАМ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БЫЛО</a:t>
            </a: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:                  СТАЛО:</a:t>
            </a:r>
            <a:endParaRPr sz="4800"/>
          </a:p>
        </p:txBody>
      </p:sp>
      <p:sp>
        <p:nvSpPr>
          <p:cNvPr id="314" name="Shape 314"/>
          <p:cNvSpPr txBox="1"/>
          <p:nvPr/>
        </p:nvSpPr>
        <p:spPr>
          <a:xfrm>
            <a:off x="7177775" y="2956550"/>
            <a:ext cx="49434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5 — 1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0% ЗАТРАТ ПРОЕКТА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WORKSECTION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4000"/>
              </a:spcBef>
              <a:spcAft>
                <a:spcPts val="40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ТЕЛЕФОННЫЕ ЗВОНКИ МИНИМАЛЬНЫ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0" y="679313"/>
            <a:ext cx="13004800" cy="754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1547850" y="4249500"/>
            <a:ext cx="10452000" cy="46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5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ВОПРОС ДОКЛАДЧИКУ:</a:t>
            </a:r>
            <a:br>
              <a:rPr lang="en-US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48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fb.com/senkazavr</a:t>
            </a:r>
            <a:endParaRPr sz="300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СПАСИБО!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2408675" y="3413750"/>
            <a:ext cx="88971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ПОЛУЧАЕТ У КЛИЕНТА ДАННЫЕ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СОСТАВЛЯЕТ И СДАЕТ ОТЧЕТЫ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ОТВЕЧАЕТ НА ВОЗНИКШИЕ ВОПРОСЫ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ЧТО ДЕЛАЕТ АККАУНТ?</a:t>
            </a:r>
            <a:endParaRPr sz="4800"/>
          </a:p>
        </p:txBody>
      </p:sp>
      <p:sp>
        <p:nvSpPr>
          <p:cNvPr id="86" name="Shape 86"/>
          <p:cNvSpPr/>
          <p:nvPr/>
        </p:nvSpPr>
        <p:spPr>
          <a:xfrm>
            <a:off x="1741100" y="35945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741100" y="48137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741100" y="60329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740700" y="2293650"/>
            <a:ext cx="11523300" cy="51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ЦЕЛЬ АККАУНТИНГА </a:t>
            </a:r>
            <a:endParaRPr b="1" sz="44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—</a:t>
            </a:r>
            <a:endParaRPr b="1" sz="44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ЛОЯЛЬНОСТЬ КЛИЕНТА</a:t>
            </a:r>
            <a:endParaRPr b="1"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408675" y="3413750"/>
            <a:ext cx="88971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ПИСАЛ ОТЧЕТ — 1 ЧАС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СТАВИЛ ЗАДАЧИ КЛИЕНТА В ТАСК-ТРЕКЕР 1 ЧАС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520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ПЕРЕДАВАЛ ВОПРОСЫ СПЕЦИАЛИСТОВ КЛИЕНТУ И ОБРАТНО NNN ЧАСОВ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1462766" y="1022643"/>
            <a:ext cx="135801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850" lIns="117850" spcFirstLastPara="1" rIns="117850" wrap="square" tIns="1178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Verdana"/>
                <a:ea typeface="Verdana"/>
                <a:cs typeface="Verdana"/>
                <a:sym typeface="Verdana"/>
              </a:rPr>
              <a:t>ЗАТРАТЫ НА АККАУНТИНГ:</a:t>
            </a:r>
            <a:endParaRPr sz="4800"/>
          </a:p>
        </p:txBody>
      </p:sp>
      <p:sp>
        <p:nvSpPr>
          <p:cNvPr id="106" name="Shape 106"/>
          <p:cNvSpPr/>
          <p:nvPr/>
        </p:nvSpPr>
        <p:spPr>
          <a:xfrm>
            <a:off x="1741100" y="35945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741100" y="48137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741100" y="6490175"/>
            <a:ext cx="277500" cy="277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740750" y="535925"/>
            <a:ext cx="11523300" cy="29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КАК ЭТО ВЫГЛЯДИТ НА ПРАКТИКЕ?</a:t>
            </a:r>
            <a:endParaRPr b="1" sz="4400"/>
          </a:p>
        </p:txBody>
      </p:sp>
      <p:sp>
        <p:nvSpPr>
          <p:cNvPr id="117" name="Shape 117"/>
          <p:cNvSpPr txBox="1"/>
          <p:nvPr/>
        </p:nvSpPr>
        <p:spPr>
          <a:xfrm>
            <a:off x="993850" y="2885850"/>
            <a:ext cx="32292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ВЧЕРА ОПЛАТИЛИ, ВЫ УЖЕ НАЧАЛИ РАБОТАТЬ?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4785425" y="2887575"/>
            <a:ext cx="32292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ДВА ДНЯ НЕ БЫЛО НОВОСТЕЙ. ВЫ ТОЧНО РАБОТАЕТЕ?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8577000" y="2885850"/>
            <a:ext cx="34488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50" lIns="117850" spcFirstLastPara="1" rIns="117850" wrap="square" tIns="11785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ПЛАТИМ ДВА МЕСЯЦА, А САЙТ ЕЩЕ НЕ В ТОПЕ! ПОЧЕМУ?</a:t>
            </a:r>
            <a:br>
              <a:rPr lang="en-US" sz="3000">
                <a:latin typeface="Verdana"/>
                <a:ea typeface="Verdana"/>
                <a:cs typeface="Verdana"/>
                <a:sym typeface="Verdana"/>
              </a:rPr>
            </a:b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63" y="76200"/>
            <a:ext cx="12448882" cy="96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 amt="29000"/>
          </a:blip>
          <a:srcRect b="1095" l="29021" r="25809" t="1085"/>
          <a:stretch/>
        </p:blipFill>
        <p:spPr>
          <a:xfrm>
            <a:off x="0" y="1725"/>
            <a:ext cx="130047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77633" l="0" r="77871" t="0"/>
          <a:stretch/>
        </p:blipFill>
        <p:spPr>
          <a:xfrm>
            <a:off x="152400" y="154127"/>
            <a:ext cx="2877900" cy="21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2875" y="8575838"/>
            <a:ext cx="2762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868000" y="2334825"/>
            <a:ext cx="10065600" cy="60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0">
                <a:solidFill>
                  <a:srgbClr val="FF0000"/>
                </a:solidFill>
              </a:rPr>
              <a:t>50%</a:t>
            </a:r>
            <a:endParaRPr sz="35000">
              <a:solidFill>
                <a:srgbClr val="FF0000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83625" y="3279775"/>
            <a:ext cx="6954900" cy="49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/>
              <a:t>АККАУНТИНГ ЗАН</a:t>
            </a:r>
            <a:r>
              <a:rPr b="1" lang="en-US" sz="4400">
                <a:solidFill>
                  <a:schemeClr val="dk1"/>
                </a:solidFill>
              </a:rPr>
              <a:t>И</a:t>
            </a:r>
            <a:r>
              <a:rPr b="1" lang="en-US" sz="4400"/>
              <a:t>МАЕТ ДО</a:t>
            </a:r>
            <a:br>
              <a:rPr b="1" lang="en-US" sz="4400"/>
            </a:br>
            <a:r>
              <a:rPr b="1" lang="en-US" sz="4400"/>
              <a:t>ВРЕМЕНИ ВЫДЕЛЕННОГО НА ПРОЕКТ</a:t>
            </a:r>
            <a:endParaRPr b="1"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