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70" r:id="rId5"/>
    <p:sldId id="259" r:id="rId6"/>
    <p:sldId id="266" r:id="rId7"/>
    <p:sldId id="267" r:id="rId8"/>
    <p:sldId id="269" r:id="rId9"/>
    <p:sldId id="268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96" autoAdjust="0"/>
  </p:normalViewPr>
  <p:slideViewPr>
    <p:cSldViewPr>
      <p:cViewPr>
        <p:scale>
          <a:sx n="100" d="100"/>
          <a:sy n="100" d="100"/>
        </p:scale>
        <p:origin x="-300" y="3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4BC70-4EEB-4080-A963-CCD72BF9465E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37D6C-24AF-41F2-8137-4FB396C8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График </a:t>
            </a:r>
            <a:r>
              <a:rPr lang="en-US" dirty="0" smtClean="0"/>
              <a:t>.com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37D6C-24AF-41F2-8137-4FB396C8197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1" y="0"/>
            <a:ext cx="9143999" cy="385157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16886"/>
            <a:ext cx="8077200" cy="125501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89F0-1C42-4DC2-BA9E-74B42B3A34A4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CC6F-C30F-4E8F-9A89-B070FFADC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89F0-1C42-4DC2-BA9E-74B42B3A34A4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CC6F-C30F-4E8F-9A89-B070FFADC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8" y="0"/>
            <a:ext cx="2514601" cy="5143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05980"/>
            <a:ext cx="1905000" cy="4388644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89F0-1C42-4DC2-BA9E-74B42B3A34A4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4783095"/>
            <a:ext cx="3836404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CC6F-C30F-4E8F-9A89-B070FFADC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89F0-1C42-4DC2-BA9E-74B42B3A34A4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CC6F-C30F-4E8F-9A89-B070FFADC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195189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89F0-1C42-4DC2-BA9E-74B42B3A34A4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CC6F-C30F-4E8F-9A89-B070FFADC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89F0-1C42-4DC2-BA9E-74B42B3A34A4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CC6F-C30F-4E8F-9A89-B070FFADC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89F0-1C42-4DC2-BA9E-74B42B3A34A4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CC6F-C30F-4E8F-9A89-B070FFADC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89F0-1C42-4DC2-BA9E-74B42B3A34A4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CC6F-C30F-4E8F-9A89-B070FFADC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89F0-1C42-4DC2-BA9E-74B42B3A34A4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CC6F-C30F-4E8F-9A89-B070FFADC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89F0-1C42-4DC2-BA9E-74B42B3A34A4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CC6F-C30F-4E8F-9A89-B070FFADC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16586"/>
            <a:ext cx="2525150" cy="73380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113606"/>
            <a:ext cx="6247397" cy="4029894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296162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877824"/>
            <a:ext cx="2523744" cy="150876"/>
          </a:xfrm>
        </p:spPr>
        <p:txBody>
          <a:bodyPr/>
          <a:lstStyle/>
          <a:p>
            <a:fld id="{6EDE89F0-1C42-4DC2-BA9E-74B42B3A34A4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877824"/>
            <a:ext cx="5193792" cy="1508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877824"/>
            <a:ext cx="733864" cy="150876"/>
          </a:xfrm>
        </p:spPr>
        <p:txBody>
          <a:bodyPr/>
          <a:lstStyle/>
          <a:p>
            <a:fld id="{3789CC6F-C30F-4E8F-9A89-B070FFADC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07692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1" y="0"/>
            <a:ext cx="9143999" cy="10753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829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1394"/>
            <a:ext cx="8229600" cy="34692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857749"/>
            <a:ext cx="2133600" cy="2057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DE89F0-1C42-4DC2-BA9E-74B42B3A34A4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7" y="4857749"/>
            <a:ext cx="5507719" cy="2057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4857749"/>
            <a:ext cx="733864" cy="2057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789CC6F-C30F-4E8F-9A89-B070FFADC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91630"/>
            <a:ext cx="8077200" cy="1255014"/>
          </a:xfrm>
        </p:spPr>
        <p:txBody>
          <a:bodyPr/>
          <a:lstStyle/>
          <a:p>
            <a:r>
              <a:rPr lang="en-US" dirty="0" smtClean="0"/>
              <a:t>SEO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 окружении Интернета Гигантов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-950"/>
          <a:stretch>
            <a:fillRect/>
          </a:stretch>
        </p:blipFill>
        <p:spPr bwMode="auto">
          <a:xfrm>
            <a:off x="7956376" y="2663114"/>
            <a:ext cx="1187624" cy="1193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/>
          <a:p>
            <a:r>
              <a:rPr lang="ru-RU" dirty="0" smtClean="0"/>
              <a:t>Всем спасибо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" name="Рисунок 3" descr="seo_ali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87724" y="1275606"/>
            <a:ext cx="4968552" cy="3477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Вот эти парни:</a:t>
            </a:r>
            <a:endParaRPr lang="en-US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1475656" y="1635646"/>
            <a:ext cx="6192688" cy="2880330"/>
            <a:chOff x="1331640" y="1491630"/>
            <a:chExt cx="6192688" cy="2880330"/>
          </a:xfrm>
        </p:grpSpPr>
        <p:pic>
          <p:nvPicPr>
            <p:cNvPr id="4" name="Рисунок 3" descr="ali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31640" y="1707654"/>
              <a:ext cx="1737360" cy="419100"/>
            </a:xfrm>
            <a:prstGeom prst="rect">
              <a:avLst/>
            </a:prstGeom>
          </p:spPr>
        </p:pic>
        <p:pic>
          <p:nvPicPr>
            <p:cNvPr id="5" name="Рисунок 4" descr="amazon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11990" y="2510790"/>
              <a:ext cx="1718785" cy="1718785"/>
            </a:xfrm>
            <a:prstGeom prst="rect">
              <a:avLst/>
            </a:prstGeom>
          </p:spPr>
        </p:pic>
        <p:pic>
          <p:nvPicPr>
            <p:cNvPr id="6" name="Рисунок 5" descr="appl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67944" y="3651870"/>
              <a:ext cx="1013460" cy="720090"/>
            </a:xfrm>
            <a:prstGeom prst="rect">
              <a:avLst/>
            </a:prstGeom>
          </p:spPr>
        </p:pic>
        <p:pic>
          <p:nvPicPr>
            <p:cNvPr id="7" name="Рисунок 6" descr="eba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96136" y="3723878"/>
              <a:ext cx="1352550" cy="541020"/>
            </a:xfrm>
            <a:prstGeom prst="rect">
              <a:avLst/>
            </a:prstGeom>
          </p:spPr>
        </p:pic>
        <p:pic>
          <p:nvPicPr>
            <p:cNvPr id="8" name="Рисунок 7" descr="facebook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72200" y="2643758"/>
              <a:ext cx="1152128" cy="1152128"/>
            </a:xfrm>
            <a:prstGeom prst="rect">
              <a:avLst/>
            </a:prstGeom>
          </p:spPr>
        </p:pic>
        <p:pic>
          <p:nvPicPr>
            <p:cNvPr id="9" name="Рисунок 8" descr="google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63688" y="2139702"/>
              <a:ext cx="2232248" cy="854773"/>
            </a:xfrm>
            <a:prstGeom prst="rect">
              <a:avLst/>
            </a:prstGeom>
          </p:spPr>
        </p:pic>
        <p:pic>
          <p:nvPicPr>
            <p:cNvPr id="10" name="Рисунок 9" descr="instagram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635896" y="1491630"/>
              <a:ext cx="1684020" cy="434340"/>
            </a:xfrm>
            <a:prstGeom prst="rect">
              <a:avLst/>
            </a:prstGeom>
          </p:spPr>
        </p:pic>
        <p:pic>
          <p:nvPicPr>
            <p:cNvPr id="11" name="Рисунок 10" descr="microsoft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91680" y="3939902"/>
              <a:ext cx="1851660" cy="392430"/>
            </a:xfrm>
            <a:prstGeom prst="rect">
              <a:avLst/>
            </a:prstGeom>
          </p:spPr>
        </p:pic>
        <p:pic>
          <p:nvPicPr>
            <p:cNvPr id="12" name="Рисунок 11" descr="twitter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300192" y="1563638"/>
              <a:ext cx="929640" cy="788670"/>
            </a:xfrm>
            <a:prstGeom prst="rect">
              <a:avLst/>
            </a:prstGeom>
          </p:spPr>
        </p:pic>
        <p:pic>
          <p:nvPicPr>
            <p:cNvPr id="14" name="Рисунок 13" descr="netflix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995936" y="1851670"/>
              <a:ext cx="2368263" cy="1332148"/>
            </a:xfrm>
            <a:prstGeom prst="rect">
              <a:avLst/>
            </a:prstGeom>
          </p:spPr>
        </p:pic>
        <p:pic>
          <p:nvPicPr>
            <p:cNvPr id="15" name="Рисунок 14" descr="youtube.png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411760" y="3219822"/>
              <a:ext cx="1809750" cy="40386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с ними не так?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95% не заметит разницы, если есть доступ ТОЛЬКО к этим сервисам</a:t>
            </a:r>
          </a:p>
          <a:p>
            <a:r>
              <a:rPr lang="ru-RU" dirty="0" smtClean="0"/>
              <a:t>Агрессивные покупки локальных игроков (пример – </a:t>
            </a:r>
            <a:r>
              <a:rPr lang="en-US" dirty="0" smtClean="0"/>
              <a:t>Ali </a:t>
            </a:r>
            <a:r>
              <a:rPr lang="ru-RU" dirty="0" smtClean="0"/>
              <a:t>купил </a:t>
            </a:r>
            <a:r>
              <a:rPr lang="en-US" dirty="0" err="1" smtClean="0"/>
              <a:t>Lazada</a:t>
            </a:r>
            <a:r>
              <a:rPr lang="en-US" dirty="0" smtClean="0"/>
              <a:t>)</a:t>
            </a:r>
          </a:p>
          <a:p>
            <a:r>
              <a:rPr lang="ru-RU" dirty="0" smtClean="0"/>
              <a:t>Число мобильных пользователей растет, кое-где уже больше 80%(!)</a:t>
            </a:r>
            <a:r>
              <a:rPr lang="en-US" dirty="0" smtClean="0"/>
              <a:t> – </a:t>
            </a:r>
            <a:r>
              <a:rPr lang="ru-RU" dirty="0" smtClean="0"/>
              <a:t>это </a:t>
            </a:r>
            <a:r>
              <a:rPr lang="ru-RU" dirty="0" smtClean="0"/>
              <a:t>приложения</a:t>
            </a:r>
            <a:endParaRPr lang="en-US" dirty="0" smtClean="0"/>
          </a:p>
          <a:p>
            <a:r>
              <a:rPr lang="ru-RU" dirty="0" smtClean="0"/>
              <a:t>Голосовой поиск – </a:t>
            </a:r>
            <a:r>
              <a:rPr lang="en-US" dirty="0" smtClean="0"/>
              <a:t>Top 10 </a:t>
            </a:r>
            <a:r>
              <a:rPr lang="ru-RU" smtClean="0"/>
              <a:t>больше нет!</a:t>
            </a:r>
            <a:endParaRPr lang="en-US" dirty="0" smtClean="0"/>
          </a:p>
          <a:p>
            <a:r>
              <a:rPr lang="ru-RU" dirty="0" smtClean="0"/>
              <a:t>США отменили сетевую нейтральность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Отмена нейтральности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Основные сервисы будут доступны</a:t>
            </a:r>
          </a:p>
          <a:p>
            <a:r>
              <a:rPr lang="ru-RU" dirty="0" smtClean="0"/>
              <a:t>Остальные – по остаточному принципу</a:t>
            </a:r>
          </a:p>
          <a:p>
            <a:r>
              <a:rPr lang="ru-RU" dirty="0" smtClean="0"/>
              <a:t>… Что стимулирует выносить </a:t>
            </a:r>
            <a:r>
              <a:rPr lang="ru-RU" dirty="0" err="1" smtClean="0"/>
              <a:t>контент</a:t>
            </a:r>
            <a:r>
              <a:rPr lang="ru-RU" dirty="0" smtClean="0"/>
              <a:t> к гигантам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Веб</a:t>
            </a:r>
            <a:r>
              <a:rPr lang="ru-RU" dirty="0" smtClean="0"/>
              <a:t> больше не растет</a:t>
            </a:r>
            <a:endParaRPr lang="en-US" dirty="0"/>
          </a:p>
        </p:txBody>
      </p:sp>
      <p:pic>
        <p:nvPicPr>
          <p:cNvPr id="3" name="Рисунок 2" descr="TldHistoryCom_826201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275606"/>
            <a:ext cx="6668431" cy="3572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Сайт больше не точка продаж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51670"/>
            <a:ext cx="8229600" cy="3469207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«Наш сайт – это пара картинок и </a:t>
            </a:r>
            <a:r>
              <a:rPr lang="ru-RU" sz="4000" b="1" dirty="0" err="1" smtClean="0"/>
              <a:t>лендинг</a:t>
            </a:r>
            <a:r>
              <a:rPr lang="en-US" sz="4000" b="1" dirty="0" smtClean="0"/>
              <a:t>/</a:t>
            </a:r>
            <a:r>
              <a:rPr lang="ru-RU" sz="4000" b="1" dirty="0" err="1" smtClean="0"/>
              <a:t>фид</a:t>
            </a:r>
            <a:r>
              <a:rPr lang="ru-RU" sz="4000" b="1" dirty="0" smtClean="0"/>
              <a:t> постов из </a:t>
            </a:r>
            <a:r>
              <a:rPr lang="ru-RU" sz="4000" b="1" dirty="0" err="1" smtClean="0"/>
              <a:t>соцсетей</a:t>
            </a:r>
            <a:r>
              <a:rPr lang="ru-RU" sz="4000" b="1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sz="2000" i="1" dirty="0" smtClean="0"/>
              <a:t>(</a:t>
            </a:r>
            <a:r>
              <a:rPr lang="en-US" sz="2000" i="1" dirty="0" smtClean="0"/>
              <a:t>SEO Digital </a:t>
            </a:r>
            <a:r>
              <a:rPr lang="ru-RU" sz="2000" i="1" dirty="0" smtClean="0"/>
              <a:t>одной из автомобильных компаний)</a:t>
            </a:r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Получается что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Веб</a:t>
            </a:r>
            <a:r>
              <a:rPr lang="ru-RU" dirty="0" smtClean="0"/>
              <a:t> будет сокращаться</a:t>
            </a:r>
            <a:r>
              <a:rPr lang="en-US" dirty="0" smtClean="0"/>
              <a:t> </a:t>
            </a:r>
          </a:p>
          <a:p>
            <a:r>
              <a:rPr lang="ru-RU" dirty="0" smtClean="0"/>
              <a:t>Большинство сайтов мигрирует в </a:t>
            </a:r>
            <a:r>
              <a:rPr lang="en-US" dirty="0" smtClean="0"/>
              <a:t>b2b</a:t>
            </a:r>
            <a:r>
              <a:rPr lang="ru-RU" dirty="0" smtClean="0"/>
              <a:t>, и почти не будет </a:t>
            </a:r>
            <a:r>
              <a:rPr lang="en-US" dirty="0" smtClean="0"/>
              <a:t>b2c</a:t>
            </a:r>
          </a:p>
          <a:p>
            <a:r>
              <a:rPr lang="en-US" dirty="0" smtClean="0"/>
              <a:t>… </a:t>
            </a:r>
            <a:r>
              <a:rPr lang="ru-RU" dirty="0" smtClean="0"/>
              <a:t>Который уходит на </a:t>
            </a:r>
            <a:r>
              <a:rPr lang="ru-RU" dirty="0" err="1" smtClean="0"/>
              <a:t>агрегаторы</a:t>
            </a:r>
            <a:r>
              <a:rPr lang="ru-RU" dirty="0" smtClean="0"/>
              <a:t>, в </a:t>
            </a:r>
            <a:r>
              <a:rPr lang="ru-RU" dirty="0" err="1" smtClean="0"/>
              <a:t>соцсети</a:t>
            </a:r>
            <a:r>
              <a:rPr lang="ru-RU" dirty="0" smtClean="0"/>
              <a:t> (первый был Сингапур) и в приложения</a:t>
            </a:r>
            <a:endParaRPr lang="en-US" dirty="0" smtClean="0"/>
          </a:p>
          <a:p>
            <a:r>
              <a:rPr lang="ru-RU" dirty="0" smtClean="0"/>
              <a:t>Поисковики – энциклопедия и поиск конкретных сервисов по имени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классического </a:t>
            </a:r>
            <a:r>
              <a:rPr lang="en-US" dirty="0" smtClean="0"/>
              <a:t>SEO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меньше клиентов под оптимизацию в </a:t>
            </a:r>
            <a:r>
              <a:rPr lang="en-US" dirty="0" smtClean="0"/>
              <a:t>SE.</a:t>
            </a:r>
          </a:p>
          <a:p>
            <a:r>
              <a:rPr lang="ru-RU" dirty="0" smtClean="0"/>
              <a:t>Основная часть их – </a:t>
            </a:r>
            <a:r>
              <a:rPr lang="en-US" dirty="0" smtClean="0"/>
              <a:t>b2b.</a:t>
            </a:r>
          </a:p>
          <a:p>
            <a:r>
              <a:rPr lang="ru-RU" dirty="0" smtClean="0"/>
              <a:t>Контекст как инструмент дополнения тоже плохо работает.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Зато – новые возможности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SMM is a king</a:t>
            </a:r>
          </a:p>
          <a:p>
            <a:r>
              <a:rPr lang="ru-RU" dirty="0" smtClean="0"/>
              <a:t>Оптимизация под площадки – </a:t>
            </a:r>
            <a:r>
              <a:rPr lang="en-US" dirty="0" smtClean="0"/>
              <a:t>Amazon, </a:t>
            </a:r>
            <a:r>
              <a:rPr lang="en-US" dirty="0" err="1" smtClean="0"/>
              <a:t>Ebay</a:t>
            </a:r>
            <a:r>
              <a:rPr lang="en-US" dirty="0" smtClean="0"/>
              <a:t>, Ali, </a:t>
            </a:r>
            <a:r>
              <a:rPr lang="ru-RU" dirty="0" err="1" smtClean="0"/>
              <a:t>социалки</a:t>
            </a:r>
            <a:r>
              <a:rPr lang="en-US" dirty="0" smtClean="0"/>
              <a:t> – </a:t>
            </a:r>
            <a:r>
              <a:rPr lang="ru-RU" dirty="0" smtClean="0"/>
              <a:t>точка продаж фактически внутри них</a:t>
            </a:r>
            <a:endParaRPr lang="en-US" dirty="0" smtClean="0"/>
          </a:p>
          <a:p>
            <a:r>
              <a:rPr lang="ru-RU" dirty="0" smtClean="0"/>
              <a:t>Не позиции, а </a:t>
            </a:r>
            <a:r>
              <a:rPr lang="ru-RU" dirty="0" err="1" smtClean="0"/>
              <a:t>хайп</a:t>
            </a:r>
            <a:endParaRPr lang="ru-RU" dirty="0" smtClean="0"/>
          </a:p>
          <a:p>
            <a:r>
              <a:rPr lang="ru-RU" dirty="0" smtClean="0"/>
              <a:t>Бренд, а не товар – цель для поисковиков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294</TotalTime>
  <Words>227</Words>
  <Application>Microsoft Office PowerPoint</Application>
  <PresentationFormat>Экран (16:9)</PresentationFormat>
  <Paragraphs>35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Модульная</vt:lpstr>
      <vt:lpstr>SEO</vt:lpstr>
      <vt:lpstr>Вот эти парни:</vt:lpstr>
      <vt:lpstr>Что с ними не так?</vt:lpstr>
      <vt:lpstr>Отмена нейтральности</vt:lpstr>
      <vt:lpstr>Веб больше не растет</vt:lpstr>
      <vt:lpstr>Сайт больше не точка продаж</vt:lpstr>
      <vt:lpstr>Получается что…</vt:lpstr>
      <vt:lpstr>Для классического SEO</vt:lpstr>
      <vt:lpstr>Зато – новые возможности</vt:lpstr>
      <vt:lpstr>Всем 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our eyes</dc:title>
  <dc:creator>Roman</dc:creator>
  <cp:lastModifiedBy>Roman</cp:lastModifiedBy>
  <cp:revision>63</cp:revision>
  <dcterms:created xsi:type="dcterms:W3CDTF">2018-01-13T02:49:19Z</dcterms:created>
  <dcterms:modified xsi:type="dcterms:W3CDTF">2018-02-21T08:27:10Z</dcterms:modified>
</cp:coreProperties>
</file>