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crdownload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23" r:id="rId4"/>
    <p:sldId id="324" r:id="rId5"/>
    <p:sldId id="260" r:id="rId6"/>
    <p:sldId id="325" r:id="rId7"/>
    <p:sldId id="326" r:id="rId8"/>
    <p:sldId id="327" r:id="rId9"/>
    <p:sldId id="328" r:id="rId10"/>
    <p:sldId id="329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2" r:id="rId21"/>
    <p:sldId id="341" r:id="rId22"/>
    <p:sldId id="343" r:id="rId23"/>
    <p:sldId id="347" r:id="rId24"/>
    <p:sldId id="348" r:id="rId25"/>
    <p:sldId id="349" r:id="rId26"/>
    <p:sldId id="351" r:id="rId27"/>
    <p:sldId id="353" r:id="rId28"/>
    <p:sldId id="344" r:id="rId29"/>
    <p:sldId id="345" r:id="rId30"/>
    <p:sldId id="346" r:id="rId31"/>
    <p:sldId id="354" r:id="rId32"/>
    <p:sldId id="355" r:id="rId33"/>
    <p:sldId id="357" r:id="rId34"/>
    <p:sldId id="356" r:id="rId35"/>
    <p:sldId id="358" r:id="rId36"/>
    <p:sldId id="359" r:id="rId37"/>
    <p:sldId id="360" r:id="rId38"/>
    <p:sldId id="361" r:id="rId39"/>
    <p:sldId id="365" r:id="rId40"/>
    <p:sldId id="366" r:id="rId41"/>
    <p:sldId id="367" r:id="rId42"/>
    <p:sldId id="368" r:id="rId43"/>
    <p:sldId id="369" r:id="rId44"/>
    <p:sldId id="370" r:id="rId45"/>
    <p:sldId id="373" r:id="rId46"/>
    <p:sldId id="371" r:id="rId47"/>
    <p:sldId id="372" r:id="rId48"/>
    <p:sldId id="375" r:id="rId49"/>
    <p:sldId id="374" r:id="rId50"/>
    <p:sldId id="363" r:id="rId51"/>
    <p:sldId id="293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FF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CD31-E5FF-4B22-A5B4-551A1938CE1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E9FB-2489-4FC3-BAB4-2D96A426B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1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37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01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42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30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94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48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95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63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07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8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26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17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91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69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48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8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70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22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3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08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3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27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60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049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216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0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656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42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30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750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921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9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231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70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6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9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0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3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0E9FB-2489-4FC3-BAB4-2D96A426B7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9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3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5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0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3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3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6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2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4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9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799E-398E-44B2-BB42-164104D648E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A0E9-416F-4E28-AE8E-1AC690573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7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crdownload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615" y="2255130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sz="12200" b="1" dirty="0" err="1" smtClean="0">
                <a:solidFill>
                  <a:schemeClr val="bg1"/>
                </a:solidFill>
                <a:latin typeface="Bebas Neue Bold" panose="020B0606020202050201" pitchFamily="34" charset="-52"/>
              </a:rPr>
              <a:t>Seo</a:t>
            </a:r>
            <a:r>
              <a:rPr lang="en-US" sz="12200" b="1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/>
            </a:r>
            <a:br>
              <a:rPr lang="en-US" sz="12200" b="1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endParaRPr lang="ru-RU" sz="12200" b="1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971" y="412065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фишки, влияющие на конверсию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879680" y="1822546"/>
            <a:ext cx="652984" cy="652984"/>
          </a:xfrm>
          <a:prstGeom prst="ellipse">
            <a:avLst/>
          </a:prstGeom>
          <a:solidFill>
            <a:srgbClr val="015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/>
              <a:t>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971" y="2434469"/>
            <a:ext cx="444865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дизайн: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31501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4" y="2616200"/>
            <a:ext cx="6791646" cy="4241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Ошибки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дизайнеров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3279258"/>
            <a:ext cx="290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Или о чем плачет </a:t>
            </a:r>
            <a:r>
              <a:rPr lang="en-US" dirty="0" smtClean="0"/>
              <a:t>SEO</a:t>
            </a:r>
            <a:r>
              <a:rPr lang="ru-RU" dirty="0" err="1" smtClean="0"/>
              <a:t>шник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5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 </a:t>
            </a:r>
            <a:r>
              <a:rPr lang="ru-RU" sz="10000" b="1" dirty="0" smtClean="0">
                <a:latin typeface="Bebas Neue Bold" panose="020B0606020202050201" pitchFamily="34" charset="-52"/>
              </a:rPr>
              <a:t>навигация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146802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Х</a:t>
            </a:r>
            <a:r>
              <a:rPr lang="ru-RU" sz="2200" dirty="0" smtClean="0"/>
              <a:t>лебные крошки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Сложное и запутанное меню</a:t>
            </a:r>
            <a:endParaRPr lang="ru-RU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/>
              <a:t>Н</a:t>
            </a:r>
            <a:r>
              <a:rPr lang="ru-RU" sz="2200" dirty="0" smtClean="0"/>
              <a:t>е </a:t>
            </a:r>
            <a:r>
              <a:rPr lang="ru-RU" sz="2200" dirty="0"/>
              <a:t>видно </a:t>
            </a:r>
            <a:r>
              <a:rPr lang="ru-RU" sz="2200" dirty="0" smtClean="0"/>
              <a:t>ссылок внутри текста</a:t>
            </a:r>
            <a:endParaRPr lang="ru-RU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 прорисована 404-ая страница</a:t>
            </a:r>
            <a:endParaRPr lang="ru-RU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Неинформативный </a:t>
            </a:r>
            <a:r>
              <a:rPr lang="ru-RU" sz="2200" dirty="0"/>
              <a:t>первый </a:t>
            </a:r>
            <a:r>
              <a:rPr lang="ru-RU" sz="2200" dirty="0" smtClean="0"/>
              <a:t>экран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339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 </a:t>
            </a:r>
            <a:r>
              <a:rPr lang="ru-RU" sz="10000" b="1" dirty="0" smtClean="0">
                <a:latin typeface="Bebas Neue Bold" panose="020B0606020202050201" pitchFamily="34" charset="-52"/>
              </a:rPr>
              <a:t>навигация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1468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/>
              <a:t>Х</a:t>
            </a:r>
            <a:r>
              <a:rPr lang="ru-RU" sz="2200" b="1" dirty="0" smtClean="0"/>
              <a:t>лебные крошки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Сложное и неочевидное меню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Н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е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видно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ссылок внутри текста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прорисована 404-ая страница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Неинформативный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первый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экран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050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100" y="2479158"/>
            <a:ext cx="2944436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Ссылки должны визуально отличаться от обычного текста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 </a:t>
            </a:r>
            <a:r>
              <a:rPr lang="ru-RU" sz="10000" b="1" dirty="0" smtClean="0">
                <a:latin typeface="Bebas Neue Bold" panose="020B0606020202050201" pitchFamily="34" charset="-52"/>
              </a:rPr>
              <a:t>навигация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1468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Х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лебные крошки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Сложное и неочевидное меню</a:t>
            </a:r>
            <a:endParaRPr lang="ru-RU" sz="2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Н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е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видно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ссылок внутри текста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прорисована 404-ая страница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Неинформативный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первый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экран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050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100" y="2479158"/>
            <a:ext cx="2944436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Дизайнер, помни! </a:t>
            </a:r>
            <a:r>
              <a:rPr lang="ru-RU" dirty="0" err="1" smtClean="0">
                <a:solidFill>
                  <a:schemeClr val="tx1"/>
                </a:solidFill>
              </a:rPr>
              <a:t>Бургер</a:t>
            </a:r>
            <a:r>
              <a:rPr lang="ru-RU" dirty="0" smtClean="0">
                <a:solidFill>
                  <a:schemeClr val="tx1"/>
                </a:solidFill>
              </a:rPr>
              <a:t>-меню не всегда самое лучшее решение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 </a:t>
            </a:r>
            <a:r>
              <a:rPr lang="ru-RU" sz="10000" b="1" dirty="0" smtClean="0">
                <a:latin typeface="Bebas Neue Bold" panose="020B0606020202050201" pitchFamily="34" charset="-52"/>
              </a:rPr>
              <a:t>навигация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1468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Х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лебные крошки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Сложное и неочевидное меню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/>
              <a:t>Н</a:t>
            </a:r>
            <a:r>
              <a:rPr lang="ru-RU" sz="2200" b="1" dirty="0" smtClean="0"/>
              <a:t>е </a:t>
            </a:r>
            <a:r>
              <a:rPr lang="ru-RU" sz="2200" b="1" dirty="0"/>
              <a:t>видно </a:t>
            </a:r>
            <a:r>
              <a:rPr lang="ru-RU" sz="2200" b="1" dirty="0" smtClean="0"/>
              <a:t>ссылок внутри текста</a:t>
            </a:r>
            <a:endParaRPr lang="ru-RU" sz="2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прорисована 404-ая страница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Неинформативный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первый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экран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050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100" y="2479158"/>
            <a:ext cx="3238500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Это же очевидно, что ссылки должны отличаться от обычного текста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 </a:t>
            </a:r>
            <a:r>
              <a:rPr lang="ru-RU" sz="10000" b="1" dirty="0" smtClean="0">
                <a:latin typeface="Bebas Neue Bold" panose="020B0606020202050201" pitchFamily="34" charset="-52"/>
              </a:rPr>
              <a:t>навигация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1468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Х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лебные крошки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Сложное и неочевидное меню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Н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е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видно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ссылок внутри текста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 прорисована 404-ая страница</a:t>
            </a:r>
            <a:endParaRPr lang="ru-RU" sz="22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Неинформативный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первый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экран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050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6553200" y="2479158"/>
            <a:ext cx="3835400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Оказавшись на такой странице, у пользователя не должно возникнуть мысли уйти с сайта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 </a:t>
            </a:r>
            <a:r>
              <a:rPr lang="ru-RU" sz="10000" b="1" dirty="0" smtClean="0">
                <a:latin typeface="Bebas Neue Bold" panose="020B0606020202050201" pitchFamily="34" charset="-52"/>
              </a:rPr>
              <a:t>навигация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1468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Х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лебные крошки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Сложное и неочевидное меню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Н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е </a:t>
            </a:r>
            <a:r>
              <a:rPr lang="ru-RU" sz="2200" dirty="0">
                <a:solidFill>
                  <a:schemeClr val="bg2">
                    <a:lumMod val="90000"/>
                  </a:schemeClr>
                </a:solidFill>
              </a:rPr>
              <a:t>видно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ссылок внутри текста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прорисована 404-ая страница</a:t>
            </a:r>
            <a:endParaRPr lang="ru-RU" sz="2200" dirty="0">
              <a:solidFill>
                <a:schemeClr val="bg2">
                  <a:lumMod val="9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Неинформативный </a:t>
            </a:r>
            <a:r>
              <a:rPr lang="ru-RU" sz="2200" b="1" dirty="0"/>
              <a:t>первый </a:t>
            </a:r>
            <a:r>
              <a:rPr lang="ru-RU" sz="2200" b="1" dirty="0" smtClean="0"/>
              <a:t>экран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2050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6032500" y="2479158"/>
            <a:ext cx="4356100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Увидев первый экран сайта, пользователю должно быть понятно, куда он попал и что ему предлагают.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контент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 прорисованы стили для текстового контента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 соблюдена иерархия заголовков </a:t>
            </a:r>
            <a:r>
              <a:rPr lang="en-US" sz="2200" dirty="0" smtClean="0"/>
              <a:t>h1+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Много креативных шрифтов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Нет блока под  </a:t>
            </a:r>
            <a:r>
              <a:rPr lang="en-US" sz="2200" dirty="0" smtClean="0"/>
              <a:t>SEO-</a:t>
            </a:r>
            <a:r>
              <a:rPr lang="ru-RU" sz="2200" dirty="0" smtClean="0"/>
              <a:t> текст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Портянки текста без иллюстраций </a:t>
            </a:r>
            <a:r>
              <a:rPr lang="ru-RU" sz="2200" dirty="0" smtClean="0">
                <a:sym typeface="Wingdings" panose="05000000000000000000" pitchFamily="2" charset="2"/>
              </a:rPr>
              <a:t>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8645" y="1652032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i="1" dirty="0"/>
              <a:t>т</a:t>
            </a:r>
            <a:r>
              <a:rPr lang="ru-RU" i="1" dirty="0" smtClean="0"/>
              <a:t>екстовый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2604" y="4312918"/>
            <a:ext cx="573088" cy="45719"/>
          </a:xfrm>
          <a:prstGeom prst="rect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контент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 прорисованы стили для текстового контента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соблюдена иерархия заголовков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h1+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Много креативных шрифтов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Нет блока под 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SEO-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 текст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Портянки текста без иллюстраций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8645" y="1652032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i="1" dirty="0"/>
              <a:t>т</a:t>
            </a:r>
            <a:r>
              <a:rPr lang="ru-RU" i="1" dirty="0" smtClean="0"/>
              <a:t>екстовый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2604" y="4312918"/>
            <a:ext cx="573088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flipH="1">
            <a:off x="7150100" y="2479158"/>
            <a:ext cx="3467858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Чтобы верстальщик сказал «спасибо», нужно создавать </a:t>
            </a:r>
            <a:r>
              <a:rPr lang="en-US" dirty="0" smtClean="0">
                <a:solidFill>
                  <a:schemeClr val="tx1"/>
                </a:solidFill>
              </a:rPr>
              <a:t>UI-kit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контент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прорисованы стили для текстового контента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 соблюдена иерархия заголовков </a:t>
            </a:r>
            <a:r>
              <a:rPr lang="en-US" sz="2200" b="1" dirty="0" smtClean="0"/>
              <a:t>h1+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Много креативных шрифтов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Нет блока под 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SEO-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 текст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Портянки текста без иллюстраций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8645" y="1652032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i="1" dirty="0"/>
              <a:t>т</a:t>
            </a:r>
            <a:r>
              <a:rPr lang="ru-RU" i="1" dirty="0" smtClean="0"/>
              <a:t>екстовый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2604" y="4312918"/>
            <a:ext cx="573088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flipH="1">
            <a:off x="7150100" y="2479158"/>
            <a:ext cx="3238500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Правильно так: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&lt;h1&gt;…&lt;/h1&gt;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&lt;h2&gt;…&lt;/h2&gt;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&lt;h3&gt;…&lt;/h3&gt;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О ЧЕМ РАССКАЖУ</a:t>
            </a:r>
            <a:endParaRPr lang="ru-RU" sz="7200" dirty="0"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003048"/>
            <a:ext cx="691372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600" dirty="0">
                <a:solidFill>
                  <a:srgbClr val="0150FF"/>
                </a:solidFill>
              </a:rPr>
              <a:t>Ошибки проектирования дизайна с точки зрения SEO-оптимизации</a:t>
            </a:r>
          </a:p>
          <a:p>
            <a:pPr marL="0" indent="0" fontAlgn="base">
              <a:buNone/>
            </a:pPr>
            <a:endParaRPr lang="en-US" sz="2600" dirty="0" smtClean="0"/>
          </a:p>
          <a:p>
            <a:pPr marL="0" indent="0" fontAlgn="base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Что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важно учесть в процессе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разработки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дизайна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страниц?</a:t>
            </a:r>
          </a:p>
          <a:p>
            <a:pPr marL="0" indent="0" fontAlgn="base">
              <a:buNone/>
            </a:pP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Принципы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и приемы дизайна, которые повышают конверсию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63569" y="2145014"/>
            <a:ext cx="252945" cy="153924"/>
          </a:xfrm>
          <a:prstGeom prst="triangle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контент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прорисованы стили для текстового контента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соблюдена иерархия заголовков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h1+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Много креативных шрифтов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Нет блока под 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SEO-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 текст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Портянки текста без иллюстраций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8645" y="1652032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i="1" dirty="0"/>
              <a:t>т</a:t>
            </a:r>
            <a:r>
              <a:rPr lang="ru-RU" i="1" dirty="0" smtClean="0"/>
              <a:t>екстовый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2604" y="4312918"/>
            <a:ext cx="573088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flipH="1">
            <a:off x="7150100" y="2479158"/>
            <a:ext cx="3238500" cy="150616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2-3 гарнитуры вполне достаточно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контент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прорисованы стили для текстового контента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соблюдена иерархия заголовков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h1+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Много креативных шрифтов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Нет блока под  </a:t>
            </a:r>
            <a:r>
              <a:rPr lang="en-US" sz="2200" b="1" dirty="0" smtClean="0"/>
              <a:t>SEO-</a:t>
            </a:r>
            <a:r>
              <a:rPr lang="ru-RU" sz="2200" b="1" dirty="0" smtClean="0"/>
              <a:t> текст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Портянки текста без иллюстраций 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8645" y="1652032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i="1" dirty="0"/>
              <a:t>т</a:t>
            </a:r>
            <a:r>
              <a:rPr lang="ru-RU" i="1" dirty="0" smtClean="0"/>
              <a:t>екстовый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2604" y="4312918"/>
            <a:ext cx="573088" cy="45719"/>
          </a:xfrm>
          <a:prstGeom prst="rect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flipH="1">
            <a:off x="7150100" y="1652032"/>
            <a:ext cx="3495154" cy="2005568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Кстати, ширина строки не должна равняться ширине экрана.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750-800 </a:t>
            </a:r>
            <a:r>
              <a:rPr lang="ru-RU" dirty="0" err="1" smtClean="0">
                <a:solidFill>
                  <a:schemeClr val="tx1"/>
                </a:solidFill>
              </a:rPr>
              <a:t>пикс</a:t>
            </a:r>
            <a:r>
              <a:rPr lang="ru-RU" dirty="0" smtClean="0">
                <a:solidFill>
                  <a:schemeClr val="tx1"/>
                </a:solidFill>
              </a:rPr>
              <a:t>. вполне достаточно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контент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прорисованы стили для текстового контента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соблюдена иерархия заголовков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h1+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Много креативных шрифтов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Нет блока под  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SEO-</a:t>
            </a: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 текст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Портянки текста без иллюстраций </a:t>
            </a:r>
            <a:r>
              <a:rPr lang="ru-RU" sz="2200" b="1" dirty="0" smtClean="0">
                <a:sym typeface="Wingdings" panose="05000000000000000000" pitchFamily="2" charset="2"/>
              </a:rPr>
              <a:t>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8645" y="1652032"/>
            <a:ext cx="136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i="1" dirty="0"/>
              <a:t>т</a:t>
            </a:r>
            <a:r>
              <a:rPr lang="ru-RU" i="1" dirty="0" smtClean="0"/>
              <a:t>екстовый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2604" y="4312918"/>
            <a:ext cx="573088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 flipH="1">
            <a:off x="7150100" y="1652032"/>
            <a:ext cx="4203700" cy="2005568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Портянки необходимо разбавлять иллюстрациями и всячески работать над оформлением текста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3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графика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Некачественные изображения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«Тяжелая графика»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Страсть к растровым изображениям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Слишком много стилей для элементов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082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3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графика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Некачественные изображения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«Тяжелая графика»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Страсть к растровым изображениям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Слишком много стилей для элементов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100" y="2198170"/>
            <a:ext cx="3877291" cy="145943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всегда есть возможность купить или получить от заказчика изображения </a:t>
            </a:r>
            <a:r>
              <a:rPr lang="ru-RU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3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графика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Некачественные изображения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«Тяжелая графика»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Страсть к растровым изображениям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Слишком много стилей для элементов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7" y="2198170"/>
            <a:ext cx="4203702" cy="145943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нужно использовать </a:t>
            </a:r>
            <a:r>
              <a:rPr lang="en-US" dirty="0" smtClean="0">
                <a:solidFill>
                  <a:schemeClr val="tx1"/>
                </a:solidFill>
              </a:rPr>
              <a:t>Flash. </a:t>
            </a:r>
            <a:r>
              <a:rPr lang="ru-RU" dirty="0" smtClean="0">
                <a:solidFill>
                  <a:schemeClr val="tx1"/>
                </a:solidFill>
              </a:rPr>
              <a:t>А вместо видео – можно использовать </a:t>
            </a:r>
            <a:r>
              <a:rPr lang="ru-RU" dirty="0" err="1" smtClean="0">
                <a:solidFill>
                  <a:schemeClr val="tx1"/>
                </a:solidFill>
              </a:rPr>
              <a:t>синемаграфы</a:t>
            </a:r>
            <a:r>
              <a:rPr lang="ru-RU" dirty="0" smtClean="0">
                <a:solidFill>
                  <a:schemeClr val="tx1"/>
                </a:solidFill>
              </a:rPr>
              <a:t> (но не всегда)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3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графика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Некачественные изображения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«Тяжелая графика»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Страсть к растровым изображениям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Слишком много стилей для элементов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198170"/>
            <a:ext cx="3959179" cy="145943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Старайтесь использовать векторные изображения, веб-шрифты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3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графика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Некачественные изображения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«Тяжелая графика»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Страсть к растровым изображениям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Слишком много стилей для элементов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198170"/>
            <a:ext cx="3617986" cy="1459430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Чем меньше стилей – тем легче страница,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UI-</a:t>
            </a:r>
            <a:r>
              <a:rPr lang="ru-RU" dirty="0" smtClean="0">
                <a:solidFill>
                  <a:schemeClr val="tx1"/>
                </a:solidFill>
              </a:rPr>
              <a:t>киты также пригодятся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4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err="1" smtClean="0">
                <a:latin typeface="Bebas Neue Bold" panose="020B0606020202050201" pitchFamily="34" charset="-52"/>
              </a:rPr>
              <a:t>адаптив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Нет отдельной адаптивной версии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 уделяется должное внимание графике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     для </a:t>
            </a:r>
            <a:r>
              <a:rPr lang="ru-RU" sz="2200" dirty="0" err="1" smtClean="0"/>
              <a:t>мобайла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3612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>
                <a:solidFill>
                  <a:srgbClr val="0150FF"/>
                </a:solidFill>
                <a:latin typeface="Bebas Neue Bold" panose="020B0606020202050201" pitchFamily="34" charset="-52"/>
              </a:rPr>
              <a:t>4</a:t>
            </a:r>
            <a:r>
              <a:rPr lang="en-US" sz="10000" b="1" dirty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err="1">
                <a:latin typeface="Bebas Neue Bold" panose="020B0606020202050201" pitchFamily="34" charset="-52"/>
              </a:rPr>
              <a:t>адаптив</a:t>
            </a:r>
            <a:r>
              <a:rPr lang="en-US" sz="10000" b="1" dirty="0">
                <a:latin typeface="Bebas Neue Bold" panose="020B0606020202050201" pitchFamily="34" charset="-52"/>
              </a:rPr>
              <a:t/>
            </a:r>
            <a:br>
              <a:rPr lang="en-US" sz="10000" b="1" dirty="0">
                <a:latin typeface="Bebas Neue Bold" panose="020B0606020202050201" pitchFamily="34" charset="-52"/>
              </a:rPr>
            </a:br>
            <a:r>
              <a:rPr lang="en-US" sz="10000" b="1" dirty="0">
                <a:latin typeface="Bebas Neue Bold" panose="020B0606020202050201" pitchFamily="34" charset="-52"/>
              </a:rPr>
              <a:t/>
            </a:r>
            <a:br>
              <a:rPr lang="en-US" sz="10000" b="1" dirty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Нет отдельной адаптивной версии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 уделяется должное внимание графике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     для </a:t>
            </a:r>
            <a:r>
              <a:rPr lang="ru-RU" sz="2200" dirty="0" err="1" smtClean="0">
                <a:solidFill>
                  <a:schemeClr val="bg2">
                    <a:lumMod val="90000"/>
                  </a:schemeClr>
                </a:solidFill>
              </a:rPr>
              <a:t>мобайла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100" y="1652032"/>
            <a:ext cx="3495154" cy="2005568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нужно </a:t>
            </a:r>
            <a:r>
              <a:rPr lang="ru-RU" dirty="0" err="1" smtClean="0">
                <a:solidFill>
                  <a:schemeClr val="tx1"/>
                </a:solidFill>
              </a:rPr>
              <a:t>расчитывать</a:t>
            </a:r>
            <a:r>
              <a:rPr lang="ru-RU" dirty="0" smtClean="0">
                <a:solidFill>
                  <a:schemeClr val="tx1"/>
                </a:solidFill>
              </a:rPr>
              <a:t> на то, что верстальщик сам придумает как разместить элементы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О ЧЕМ РАССКАЖУ</a:t>
            </a:r>
            <a:endParaRPr lang="ru-RU" sz="7200" dirty="0"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003048"/>
            <a:ext cx="691372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Ошибки проектирования дизайна с точки зрения SEO-оптимизации</a:t>
            </a:r>
          </a:p>
          <a:p>
            <a:pPr marL="0" indent="0" fontAlgn="base">
              <a:buNone/>
            </a:pPr>
            <a:endParaRPr lang="en-US" sz="2600" dirty="0" smtClean="0"/>
          </a:p>
          <a:p>
            <a:pPr marL="0" indent="0" fontAlgn="base">
              <a:buNone/>
            </a:pPr>
            <a:r>
              <a:rPr lang="ru-RU" sz="2600" dirty="0" smtClean="0">
                <a:solidFill>
                  <a:srgbClr val="0150FF"/>
                </a:solidFill>
              </a:rPr>
              <a:t>Что </a:t>
            </a:r>
            <a:r>
              <a:rPr lang="ru-RU" sz="2600" dirty="0">
                <a:solidFill>
                  <a:srgbClr val="0150FF"/>
                </a:solidFill>
              </a:rPr>
              <a:t>важно учесть в процессе </a:t>
            </a:r>
            <a:r>
              <a:rPr lang="ru-RU" sz="2600" dirty="0" smtClean="0">
                <a:solidFill>
                  <a:srgbClr val="0150FF"/>
                </a:solidFill>
              </a:rPr>
              <a:t>разработки</a:t>
            </a:r>
            <a:r>
              <a:rPr lang="en-US" sz="2600" dirty="0" smtClean="0">
                <a:solidFill>
                  <a:srgbClr val="0150FF"/>
                </a:solidFill>
              </a:rPr>
              <a:t> </a:t>
            </a:r>
            <a:r>
              <a:rPr lang="ru-RU" sz="2600" dirty="0" smtClean="0">
                <a:solidFill>
                  <a:srgbClr val="0150FF"/>
                </a:solidFill>
              </a:rPr>
              <a:t>дизайна </a:t>
            </a:r>
            <a:r>
              <a:rPr lang="ru-RU" sz="2600" dirty="0">
                <a:solidFill>
                  <a:srgbClr val="0150FF"/>
                </a:solidFill>
              </a:rPr>
              <a:t>страниц?</a:t>
            </a:r>
          </a:p>
          <a:p>
            <a:pPr marL="0" indent="0" fontAlgn="base">
              <a:buNone/>
            </a:pP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Принципы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и приемы дизайна, которые повышают конверсию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63569" y="3440414"/>
            <a:ext cx="252945" cy="153924"/>
          </a:xfrm>
          <a:prstGeom prst="triangle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>
                <a:solidFill>
                  <a:srgbClr val="0150FF"/>
                </a:solidFill>
                <a:latin typeface="Bebas Neue Bold" panose="020B0606020202050201" pitchFamily="34" charset="-52"/>
              </a:rPr>
              <a:t>4</a:t>
            </a:r>
            <a:r>
              <a:rPr lang="en-US" sz="10000" b="1" dirty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err="1">
                <a:latin typeface="Bebas Neue Bold" panose="020B0606020202050201" pitchFamily="34" charset="-52"/>
              </a:rPr>
              <a:t>адаптив</a:t>
            </a:r>
            <a:r>
              <a:rPr lang="en-US" sz="10000" b="1" dirty="0">
                <a:latin typeface="Bebas Neue Bold" panose="020B0606020202050201" pitchFamily="34" charset="-52"/>
              </a:rPr>
              <a:t/>
            </a:r>
            <a:br>
              <a:rPr lang="en-US" sz="10000" b="1" dirty="0">
                <a:latin typeface="Bebas Neue Bold" panose="020B0606020202050201" pitchFamily="34" charset="-52"/>
              </a:rPr>
            </a:br>
            <a:r>
              <a:rPr lang="en-US" sz="10000" b="1" dirty="0">
                <a:latin typeface="Bebas Neue Bold" panose="020B0606020202050201" pitchFamily="34" charset="-52"/>
              </a:rPr>
              <a:t/>
            </a:r>
            <a:br>
              <a:rPr lang="en-US" sz="10000" b="1" dirty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Нет отдельной адаптивной версии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 уделяется должное внимание графике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/>
              <a:t>     для </a:t>
            </a:r>
            <a:r>
              <a:rPr lang="ru-RU" sz="2200" b="1" dirty="0" err="1" smtClean="0"/>
              <a:t>мобайла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023192"/>
            <a:ext cx="4013769" cy="1634407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Нужно помнить, что на </a:t>
            </a:r>
            <a:r>
              <a:rPr lang="ru-RU" dirty="0" err="1" smtClean="0">
                <a:solidFill>
                  <a:schemeClr val="tx1"/>
                </a:solidFill>
              </a:rPr>
              <a:t>мобайле</a:t>
            </a:r>
            <a:r>
              <a:rPr lang="ru-RU" dirty="0" smtClean="0">
                <a:solidFill>
                  <a:schemeClr val="tx1"/>
                </a:solidFill>
              </a:rPr>
              <a:t> многие элементы могут некорректно отображаться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5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взаимодействие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Слабый контраст элементов на сайте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Неочевидная анимация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Сложные и запутанные формы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Перенасыщение в цветовой гамме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Креативные и непривычные иконки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976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5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взаимодействие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Слабый контраст элементов на сайте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Неочевидная анимация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Сложные и запутанные формы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Перенасыщение в цветовой гамме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Креативные и непривычные иконки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279176"/>
            <a:ext cx="3467860" cy="1378423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Очень важно грамотно расставлять акценты на страницах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5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взаимодействие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Слабый контраст элементов на сайте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Неочевидная анимация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Сложные и запутанные формы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Перенасыщение в цветовой гамме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Креативные и непривычные иконки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279176"/>
            <a:ext cx="3836350" cy="1378423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Анимация элементов должна помогать, а не отвлекать пользователей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5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взаимодействие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Слабый контраст элементов на сайте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Неочевидная анимация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Сложные и запутанные формы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Перенасыщение в цветовой гамме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Креативные и непривычные иконки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279176"/>
            <a:ext cx="3836350" cy="1378423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Путь к целевому действию должен быть максимально простым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5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взаимодействие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Слабый контраст элементов на сайте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Неочевидная анимация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Сложные и запутанные формы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Перенасыщение в цветовой гамме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Креативные и непривычные иконки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7150098" y="2279176"/>
            <a:ext cx="3836350" cy="1378423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Старайтесь не использовать больше 2-3 цветов. Один из них – для акцентирования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5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 </a:t>
            </a:r>
            <a:r>
              <a:rPr lang="ru-RU" sz="10000" b="1" dirty="0" smtClean="0">
                <a:latin typeface="Bebas Neue Bold" panose="020B0606020202050201" pitchFamily="34" charset="-52"/>
              </a:rPr>
              <a:t>взаимодействие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65913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Слабый контраст элементов на сайте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Неочевидная анимация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Сложные и запутанные формы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</a:rPr>
              <a:t>Перенасыщение в цветовой гамме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/>
              <a:t>Креативные и непривычные иконки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" name="Picture 2" descr="C:\Users\Designer-pc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4536" y="4113696"/>
            <a:ext cx="1832838" cy="27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ьная выноска 6"/>
          <p:cNvSpPr/>
          <p:nvPr/>
        </p:nvSpPr>
        <p:spPr>
          <a:xfrm flipH="1">
            <a:off x="6126515" y="2279176"/>
            <a:ext cx="4436851" cy="1378423"/>
          </a:xfrm>
          <a:prstGeom prst="wedgeEllipseCallout">
            <a:avLst>
              <a:gd name="adj1" fmla="val -50463"/>
              <a:gd name="adj2" fmla="val 71489"/>
            </a:avLst>
          </a:prstGeom>
          <a:solidFill>
            <a:schemeClr val="bg1"/>
          </a:solidFill>
          <a:ln w="28575">
            <a:solidFill>
              <a:srgbClr val="015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Нужно помнить, что у пользователей уже накопился определенный опыт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Почему нужно</a:t>
            </a:r>
            <a:r>
              <a:rPr lang="ru-RU" sz="8000" b="1" dirty="0" smtClean="0">
                <a:latin typeface="Bebas Neue Bold" panose="020B0606020202050201" pitchFamily="34" charset="-52"/>
              </a:rPr>
              <a:t/>
            </a:r>
            <a:br>
              <a:rPr lang="ru-RU" sz="8000" b="1" dirty="0" smtClean="0">
                <a:latin typeface="Bebas Neue Bold" panose="020B0606020202050201" pitchFamily="34" charset="-52"/>
              </a:rPr>
            </a:br>
            <a:r>
              <a:rPr lang="ru-RU" sz="8000" b="1" dirty="0" smtClean="0">
                <a:latin typeface="Bebas Neue Bold" panose="020B0606020202050201" pitchFamily="34" charset="-52"/>
              </a:rPr>
              <a:t>следовать правилам?</a:t>
            </a:r>
            <a:r>
              <a:rPr lang="en-US" sz="8000" b="1" dirty="0" smtClean="0">
                <a:latin typeface="Bebas Neue Bold" panose="020B0606020202050201" pitchFamily="34" charset="-52"/>
              </a:rPr>
              <a:t/>
            </a:r>
            <a:br>
              <a:rPr lang="en-US" sz="8000" b="1" dirty="0" smtClean="0">
                <a:latin typeface="Bebas Neue Bold" panose="020B0606020202050201" pitchFamily="34" charset="-52"/>
              </a:rPr>
            </a:br>
            <a:r>
              <a:rPr lang="en-US" sz="8000" b="1" dirty="0" smtClean="0">
                <a:latin typeface="Bebas Neue Bold" panose="020B0606020202050201" pitchFamily="34" charset="-52"/>
              </a:rPr>
              <a:t/>
            </a:r>
            <a:br>
              <a:rPr lang="en-US" sz="8000" b="1" dirty="0" smtClean="0">
                <a:latin typeface="Bebas Neue Bold" panose="020B0606020202050201" pitchFamily="34" charset="-52"/>
              </a:rPr>
            </a:br>
            <a:endParaRPr lang="ru-RU" sz="8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3038717"/>
            <a:ext cx="6591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Попав на сайт с поиска </a:t>
            </a:r>
            <a:r>
              <a:rPr lang="ru-RU" sz="2200" dirty="0" smtClean="0">
                <a:solidFill>
                  <a:srgbClr val="0150FF"/>
                </a:solidFill>
              </a:rPr>
              <a:t>(</a:t>
            </a:r>
            <a:r>
              <a:rPr lang="ru-RU" sz="2200" dirty="0" err="1" smtClean="0">
                <a:solidFill>
                  <a:srgbClr val="0150FF"/>
                </a:solidFill>
              </a:rPr>
              <a:t>сеошник</a:t>
            </a:r>
            <a:r>
              <a:rPr lang="ru-RU" sz="2200" dirty="0" smtClean="0">
                <a:solidFill>
                  <a:srgbClr val="0150FF"/>
                </a:solidFill>
              </a:rPr>
              <a:t> молодец)</a:t>
            </a:r>
            <a:r>
              <a:rPr lang="ru-RU" sz="2200" dirty="0" smtClean="0"/>
              <a:t>, пользователь может не достичь желаемого результата и не совершить целевое действие </a:t>
            </a:r>
            <a:r>
              <a:rPr lang="ru-RU" sz="2200" dirty="0" smtClean="0">
                <a:solidFill>
                  <a:srgbClr val="0150FF"/>
                </a:solidFill>
              </a:rPr>
              <a:t>(дизайнер не молодец)</a:t>
            </a:r>
            <a:endParaRPr lang="ru-RU" sz="2200" dirty="0">
              <a:solidFill>
                <a:srgbClr val="015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1" y="791571"/>
            <a:ext cx="6066430" cy="60664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советы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дизайнерам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3279257"/>
            <a:ext cx="4252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или как прийти к компромиссу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69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Совет 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#1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124309"/>
            <a:ext cx="87698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Добавить поясняющий заголовок </a:t>
            </a:r>
            <a:r>
              <a:rPr lang="en-US" sz="2200" dirty="0" smtClean="0"/>
              <a:t>h1 </a:t>
            </a:r>
            <a:r>
              <a:rPr lang="ru-RU" sz="2200" dirty="0" smtClean="0"/>
              <a:t>на первом экране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Баннеры или фоновые изображения должны быть тематическими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Добавить элемент </a:t>
            </a:r>
            <a:r>
              <a:rPr lang="en-US" sz="2200" dirty="0" smtClean="0"/>
              <a:t>call to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265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О ЧЕМ РАССКАЖУ</a:t>
            </a:r>
            <a:endParaRPr lang="ru-RU" sz="7200" dirty="0"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003048"/>
            <a:ext cx="6913727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Ошибки проектирования дизайна с точки зрения SEO-оптимизации</a:t>
            </a:r>
          </a:p>
          <a:p>
            <a:pPr marL="0" indent="0" fontAlgn="base">
              <a:buNone/>
            </a:pPr>
            <a:endParaRPr lang="en-US" sz="2600" dirty="0" smtClean="0"/>
          </a:p>
          <a:p>
            <a:pPr marL="0" indent="0" fontAlgn="base">
              <a:buNone/>
            </a:pP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Что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важно учесть в процессе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разработки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дизайна </a:t>
            </a:r>
            <a:r>
              <a:rPr lang="ru-RU" sz="2600" dirty="0">
                <a:solidFill>
                  <a:schemeClr val="bg2">
                    <a:lumMod val="50000"/>
                  </a:schemeClr>
                </a:solidFill>
              </a:rPr>
              <a:t>страниц?</a:t>
            </a:r>
          </a:p>
          <a:p>
            <a:pPr marL="0" indent="0" fontAlgn="base">
              <a:buNone/>
            </a:pPr>
            <a:endParaRPr lang="en-US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2600" dirty="0" smtClean="0">
                <a:solidFill>
                  <a:srgbClr val="0150FF"/>
                </a:solidFill>
              </a:rPr>
              <a:t>Принципы </a:t>
            </a:r>
            <a:r>
              <a:rPr lang="ru-RU" sz="2600" dirty="0">
                <a:solidFill>
                  <a:srgbClr val="0150FF"/>
                </a:solidFill>
              </a:rPr>
              <a:t>и приемы дизайна, которые повышают конверсию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463569" y="4773914"/>
            <a:ext cx="252945" cy="153924"/>
          </a:xfrm>
          <a:prstGeom prst="triangle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Designer-pc\Desktop\Screenshot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5522"/>
            <a:ext cx="10144236" cy="59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Совет 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2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124309"/>
            <a:ext cx="876982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На этапе проектирования структуры советоваться с</a:t>
            </a:r>
          </a:p>
          <a:p>
            <a:r>
              <a:rPr lang="ru-RU" sz="2200" dirty="0" smtClean="0"/>
              <a:t>       </a:t>
            </a:r>
            <a:r>
              <a:rPr lang="en-US" sz="2200" dirty="0" smtClean="0"/>
              <a:t>SEO</a:t>
            </a:r>
            <a:r>
              <a:rPr lang="ru-RU" sz="2200" dirty="0" smtClean="0"/>
              <a:t>-специалистом.</a:t>
            </a:r>
          </a:p>
          <a:p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  Не гнаться за трендами, а думать о пользователе.</a:t>
            </a:r>
          </a:p>
          <a:p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Не забыть про «хлебные крошки».</a:t>
            </a:r>
          </a:p>
          <a:p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Добавить стили для ссылок и активных пунктов меню.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  <a:p>
            <a:endParaRPr lang="ru-RU" sz="2200" dirty="0" smtClean="0"/>
          </a:p>
          <a:p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905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7" y="359034"/>
            <a:ext cx="10715172" cy="574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Совет 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3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124309"/>
            <a:ext cx="876982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Качественный, уникальный и оптимизированный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графический контент.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Уделять внимание проработке стилей для текстового контента</a:t>
            </a:r>
          </a:p>
          <a:p>
            <a:r>
              <a:rPr lang="ru-RU" sz="2200" dirty="0" smtClean="0"/>
              <a:t>       (заголовки, списки, таблицы, цитаты).</a:t>
            </a:r>
          </a:p>
          <a:p>
            <a:endParaRPr lang="ru-R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Правильно расставлять акценты на странице. </a:t>
            </a:r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Использовать привычные для восприятие символы.</a:t>
            </a:r>
            <a:endParaRPr lang="ru-RU" sz="2200" dirty="0"/>
          </a:p>
          <a:p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  <a:p>
            <a:endParaRPr lang="ru-RU" sz="2200" dirty="0" smtClean="0"/>
          </a:p>
          <a:p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473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803" y="-1"/>
            <a:ext cx="8416612" cy="67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58" y="797344"/>
            <a:ext cx="11769483" cy="515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6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10" y="2245678"/>
            <a:ext cx="4143166" cy="179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76" y="2060811"/>
            <a:ext cx="4365573" cy="216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Совет </a:t>
            </a:r>
            <a:r>
              <a:rPr lang="en-US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#</a:t>
            </a:r>
            <a:r>
              <a:rPr lang="ru-RU" sz="10000" b="1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4</a:t>
            </a: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r>
              <a:rPr lang="en-US" sz="10000" b="1" dirty="0" smtClean="0">
                <a:latin typeface="Bebas Neue Bold" panose="020B0606020202050201" pitchFamily="34" charset="-52"/>
              </a:rPr>
              <a:t/>
            </a:r>
            <a:br>
              <a:rPr lang="en-US" sz="10000" b="1" dirty="0" smtClean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124309"/>
            <a:ext cx="87698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Использовать элементы интерфейса, которые упрощают взаимодействие с сайтом на этапе достижения цели.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Компоновать элементы по смысловым блокам.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smtClean="0"/>
              <a:t>Добавить возможность изменить либо отменить действие.</a:t>
            </a:r>
          </a:p>
          <a:p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  <a:p>
            <a:endParaRPr lang="ru-RU" sz="2200" dirty="0" smtClean="0"/>
          </a:p>
          <a:p>
            <a:endParaRPr lang="en-US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pic>
        <p:nvPicPr>
          <p:cNvPr id="6" name="Picture 2" descr="C:\Users\Designer-pc\Desktop\4b9efc3038ede07da722e0da7ecc05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7" y="600501"/>
            <a:ext cx="4296593" cy="12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331" y="365125"/>
            <a:ext cx="5868696" cy="581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6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97" y="668236"/>
            <a:ext cx="10098805" cy="508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27" y="0"/>
            <a:ext cx="54037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немного </a:t>
            </a:r>
            <a:r>
              <a:rPr lang="ru-RU" sz="7200" dirty="0" smtClean="0">
                <a:latin typeface="Bebas Neue Bold" panose="020B0606020202050201" pitchFamily="34" charset="-52"/>
              </a:rPr>
              <a:t>Обо мне</a:t>
            </a:r>
            <a:endParaRPr lang="ru-RU" sz="7200" dirty="0"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3058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Слава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Кутовой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Webline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Production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Дизайнер в агентстве интернет-маркетинга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Webline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Promotion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прошлом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SEO-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специалист</a:t>
            </a:r>
          </a:p>
          <a:p>
            <a:pPr marL="0" indent="0">
              <a:lnSpc>
                <a:spcPct val="200000"/>
              </a:lnSpc>
              <a:buNone/>
            </a:pP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193"/>
            <a:ext cx="10515600" cy="1325563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atin typeface="Bebas Neue Bold" panose="020B0606020202050201" pitchFamily="34" charset="-52"/>
              </a:rPr>
              <a:t>выводы</a:t>
            </a:r>
            <a:r>
              <a:rPr lang="en-US" sz="10000" b="1" dirty="0">
                <a:latin typeface="Bebas Neue Bold" panose="020B0606020202050201" pitchFamily="34" charset="-52"/>
              </a:rPr>
              <a:t/>
            </a:r>
            <a:br>
              <a:rPr lang="en-US" sz="10000" b="1" dirty="0">
                <a:latin typeface="Bebas Neue Bold" panose="020B0606020202050201" pitchFamily="34" charset="-52"/>
              </a:rPr>
            </a:br>
            <a:r>
              <a:rPr lang="en-US" sz="10000" b="1" dirty="0">
                <a:latin typeface="Bebas Neue Bold" panose="020B0606020202050201" pitchFamily="34" charset="-52"/>
              </a:rPr>
              <a:t/>
            </a:r>
            <a:br>
              <a:rPr lang="en-US" sz="10000" b="1" dirty="0">
                <a:latin typeface="Bebas Neue Bold" panose="020B0606020202050201" pitchFamily="34" charset="-52"/>
              </a:rPr>
            </a:br>
            <a:endParaRPr lang="ru-RU" sz="10000" b="1" dirty="0">
              <a:latin typeface="Bebas Neue Bold" panose="020B0606020202050201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8" y="2479158"/>
            <a:ext cx="90973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На этапе проектирования дизайна, необходимо взаимодействовать дизайнеру и </a:t>
            </a:r>
            <a:r>
              <a:rPr lang="en-US" sz="2200" dirty="0" smtClean="0"/>
              <a:t>SEO</a:t>
            </a:r>
            <a:r>
              <a:rPr lang="ru-RU" sz="2200" dirty="0" err="1" smtClean="0"/>
              <a:t>шнику</a:t>
            </a:r>
            <a:r>
              <a:rPr lang="ru-RU" sz="2200" dirty="0" smtClean="0"/>
              <a:t>, важно учитывать мнение обеих сторон,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</a:t>
            </a:r>
            <a:r>
              <a:rPr lang="ru-RU" sz="2200" dirty="0" smtClean="0"/>
              <a:t>    а не включать субъективизм.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/>
              <a:t>Следуя правилам и принципам дизайна, можно улучшить ПФ</a:t>
            </a:r>
          </a:p>
          <a:p>
            <a:pPr>
              <a:lnSpc>
                <a:spcPct val="150000"/>
              </a:lnSpc>
            </a:pPr>
            <a:r>
              <a:rPr lang="ru-RU" sz="2200" dirty="0"/>
              <a:t> </a:t>
            </a:r>
            <a:r>
              <a:rPr lang="ru-RU" sz="2200" dirty="0" smtClean="0"/>
              <a:t>     и увеличить конверсию на сайте. 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160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331" y="0"/>
            <a:ext cx="1807720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856343" y="0"/>
            <a:ext cx="7576458" cy="698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Спасибо!</a:t>
            </a:r>
            <a:endParaRPr lang="ru-RU" sz="7200" dirty="0"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856142"/>
            <a:ext cx="533058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>
                <a:latin typeface="+mj-lt"/>
              </a:rPr>
              <a:t>slava@weblineproduction.com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facebook.com/technose4l</a:t>
            </a:r>
            <a:endParaRPr lang="ru-RU" sz="2600" dirty="0"/>
          </a:p>
          <a:p>
            <a:pPr marL="0" indent="0">
              <a:lnSpc>
                <a:spcPct val="150000"/>
              </a:lnSpc>
              <a:buNone/>
            </a:pPr>
            <a:endParaRPr lang="ru-RU" sz="2600" b="1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600" b="1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600" b="1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3686" y="3030311"/>
            <a:ext cx="556095" cy="4555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040" y="3558477"/>
            <a:ext cx="692386" cy="7003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предыстория</a:t>
            </a:r>
            <a:endParaRPr lang="ru-RU" sz="72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На что влияет </a:t>
            </a:r>
            <a:r>
              <a:rPr lang="ru-RU" sz="7200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дизайн?</a:t>
            </a:r>
            <a:endParaRPr lang="ru-RU" sz="7200" dirty="0">
              <a:solidFill>
                <a:srgbClr val="0150F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630847"/>
            <a:ext cx="7978253" cy="286920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3000" dirty="0" smtClean="0">
                <a:solidFill>
                  <a:srgbClr val="0150FF"/>
                </a:solidFill>
              </a:rPr>
              <a:t>Удобство пользования сайтом / </a:t>
            </a:r>
            <a:r>
              <a:rPr lang="ru-RU" sz="3000" dirty="0" err="1" smtClean="0">
                <a:solidFill>
                  <a:srgbClr val="0150FF"/>
                </a:solidFill>
              </a:rPr>
              <a:t>юзабилити</a:t>
            </a:r>
            <a:endParaRPr lang="ru-RU" sz="3000" dirty="0">
              <a:solidFill>
                <a:srgbClr val="0150FF"/>
              </a:solidFill>
            </a:endParaRPr>
          </a:p>
          <a:p>
            <a:pPr marL="0" indent="0" fontAlgn="base">
              <a:buNone/>
            </a:pPr>
            <a:endParaRPr lang="en-US" sz="3000" dirty="0" smtClean="0"/>
          </a:p>
          <a:p>
            <a:pPr marL="0" indent="0" fontAlgn="base">
              <a:buNone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Возможность совершения целевых действий</a:t>
            </a:r>
          </a:p>
          <a:p>
            <a:pPr marL="0" indent="0" fontAlgn="base">
              <a:buNone/>
            </a:pPr>
            <a:endParaRPr lang="ru-RU" sz="3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Улучшение ПФ и рост конверсии</a:t>
            </a:r>
          </a:p>
          <a:p>
            <a:pPr marL="0" indent="0" fontAlgn="base">
              <a:buNone/>
            </a:pPr>
            <a:endParaRPr lang="en-US" sz="3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На что влияет </a:t>
            </a:r>
            <a:r>
              <a:rPr lang="ru-RU" sz="7200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дизайн?</a:t>
            </a:r>
            <a:endParaRPr lang="ru-RU" sz="7200" dirty="0">
              <a:solidFill>
                <a:srgbClr val="0150F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630847"/>
            <a:ext cx="7978253" cy="286920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3000" dirty="0" smtClean="0"/>
              <a:t>Удобство пользования сайтом / </a:t>
            </a:r>
            <a:r>
              <a:rPr lang="ru-RU" sz="3000" dirty="0" err="1" smtClean="0"/>
              <a:t>юзабилити</a:t>
            </a:r>
            <a:endParaRPr lang="ru-RU" sz="3000" dirty="0"/>
          </a:p>
          <a:p>
            <a:pPr marL="0" indent="0" fontAlgn="base">
              <a:buNone/>
            </a:pPr>
            <a:endParaRPr lang="en-US" sz="3000" dirty="0" smtClean="0"/>
          </a:p>
          <a:p>
            <a:pPr marL="0" indent="0" fontAlgn="base">
              <a:buNone/>
            </a:pPr>
            <a:r>
              <a:rPr lang="ru-RU" sz="3000" dirty="0" smtClean="0">
                <a:solidFill>
                  <a:srgbClr val="0150FF"/>
                </a:solidFill>
              </a:rPr>
              <a:t>Возможность совершения целевых действий</a:t>
            </a:r>
          </a:p>
          <a:p>
            <a:pPr marL="0" indent="0" fontAlgn="base">
              <a:buNone/>
            </a:pPr>
            <a:endParaRPr lang="ru-RU" sz="3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3000" dirty="0" smtClean="0">
                <a:solidFill>
                  <a:schemeClr val="bg2">
                    <a:lumMod val="50000"/>
                  </a:schemeClr>
                </a:solidFill>
              </a:rPr>
              <a:t>Улучшение ПФ и рост конверсии</a:t>
            </a:r>
          </a:p>
          <a:p>
            <a:pPr marL="0" indent="0" fontAlgn="base">
              <a:buNone/>
            </a:pPr>
            <a:endParaRPr lang="en-US" sz="3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339536" y="3368193"/>
            <a:ext cx="252945" cy="153924"/>
          </a:xfrm>
          <a:prstGeom prst="triangle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Bebas Neue Bold" panose="020B0606020202050201" pitchFamily="34" charset="-52"/>
              </a:rPr>
              <a:t>На что влияет </a:t>
            </a:r>
            <a:r>
              <a:rPr lang="ru-RU" sz="7200" dirty="0" smtClean="0">
                <a:solidFill>
                  <a:srgbClr val="0150FF"/>
                </a:solidFill>
                <a:latin typeface="Bebas Neue Bold" panose="020B0606020202050201" pitchFamily="34" charset="-52"/>
              </a:rPr>
              <a:t>дизайн?</a:t>
            </a:r>
            <a:endParaRPr lang="ru-RU" sz="7200" dirty="0">
              <a:solidFill>
                <a:srgbClr val="0150FF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630847"/>
            <a:ext cx="7978253" cy="286920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3000" dirty="0" smtClean="0"/>
              <a:t>Удобство пользования сайтом / </a:t>
            </a:r>
            <a:r>
              <a:rPr lang="ru-RU" sz="3000" dirty="0" err="1" smtClean="0"/>
              <a:t>юзабилити</a:t>
            </a:r>
            <a:endParaRPr lang="ru-RU" sz="3000" dirty="0"/>
          </a:p>
          <a:p>
            <a:pPr marL="0" indent="0" fontAlgn="base">
              <a:buNone/>
            </a:pPr>
            <a:endParaRPr lang="en-US" sz="3000" dirty="0" smtClean="0"/>
          </a:p>
          <a:p>
            <a:pPr marL="0" indent="0" fontAlgn="base">
              <a:buNone/>
            </a:pPr>
            <a:r>
              <a:rPr lang="ru-RU" sz="3000" dirty="0" smtClean="0"/>
              <a:t>Возможность совершения целевых действий</a:t>
            </a:r>
          </a:p>
          <a:p>
            <a:pPr marL="0" indent="0" fontAlgn="base">
              <a:buNone/>
            </a:pPr>
            <a:endParaRPr lang="ru-RU" sz="3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3000" dirty="0" smtClean="0">
                <a:solidFill>
                  <a:srgbClr val="0150FF"/>
                </a:solidFill>
              </a:rPr>
              <a:t>Улучшение ПФ и рост конверсии</a:t>
            </a:r>
          </a:p>
          <a:p>
            <a:pPr marL="0" indent="0" fontAlgn="base">
              <a:buNone/>
            </a:pPr>
            <a:endParaRPr lang="en-US" sz="3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339536" y="3368193"/>
            <a:ext cx="252945" cy="153924"/>
          </a:xfrm>
          <a:prstGeom prst="triangle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4339536" y="4487677"/>
            <a:ext cx="252945" cy="153924"/>
          </a:xfrm>
          <a:prstGeom prst="triangle">
            <a:avLst/>
          </a:prstGeom>
          <a:solidFill>
            <a:srgbClr val="015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81" y="5957186"/>
            <a:ext cx="1719618" cy="45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1793</TotalTime>
  <Words>1241</Words>
  <Application>Microsoft Office PowerPoint</Application>
  <PresentationFormat>Широкоэкранный</PresentationFormat>
  <Paragraphs>354</Paragraphs>
  <Slides>51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Bebas Neue Bold</vt:lpstr>
      <vt:lpstr>Calibri</vt:lpstr>
      <vt:lpstr>Calibri Light</vt:lpstr>
      <vt:lpstr>Wingdings</vt:lpstr>
      <vt:lpstr>Тема Office</vt:lpstr>
      <vt:lpstr>Seo </vt:lpstr>
      <vt:lpstr>О ЧЕМ РАССКАЖУ</vt:lpstr>
      <vt:lpstr>О ЧЕМ РАССКАЖУ</vt:lpstr>
      <vt:lpstr>О ЧЕМ РАССКАЖУ</vt:lpstr>
      <vt:lpstr>немного Обо мне</vt:lpstr>
      <vt:lpstr>предыстория</vt:lpstr>
      <vt:lpstr>На что влияет дизайн?</vt:lpstr>
      <vt:lpstr>На что влияет дизайн?</vt:lpstr>
      <vt:lpstr>На что влияет дизайн?</vt:lpstr>
      <vt:lpstr>Ошибки дизайнеров </vt:lpstr>
      <vt:lpstr>#1 навигация  </vt:lpstr>
      <vt:lpstr>#1 навигация  </vt:lpstr>
      <vt:lpstr>#1 навигация  </vt:lpstr>
      <vt:lpstr>#1 навигация  </vt:lpstr>
      <vt:lpstr>#1 навигация  </vt:lpstr>
      <vt:lpstr>#1 навигация  </vt:lpstr>
      <vt:lpstr>#2 контент  </vt:lpstr>
      <vt:lpstr>#2 контент  </vt:lpstr>
      <vt:lpstr>#2 контент  </vt:lpstr>
      <vt:lpstr>#2 контент  </vt:lpstr>
      <vt:lpstr>#2 контент  </vt:lpstr>
      <vt:lpstr>#2 контент  </vt:lpstr>
      <vt:lpstr>#3 графика  </vt:lpstr>
      <vt:lpstr>#3 графика  </vt:lpstr>
      <vt:lpstr>#3 графика  </vt:lpstr>
      <vt:lpstr>#3 графика  </vt:lpstr>
      <vt:lpstr>#3 графика  </vt:lpstr>
      <vt:lpstr>#4 адаптив  </vt:lpstr>
      <vt:lpstr>#4 адаптив  </vt:lpstr>
      <vt:lpstr>#4 адаптив  </vt:lpstr>
      <vt:lpstr>#5 взаимодействие  </vt:lpstr>
      <vt:lpstr>#5 взаимодействие  </vt:lpstr>
      <vt:lpstr>#5 взаимодействие  </vt:lpstr>
      <vt:lpstr>#5 взаимодействие  </vt:lpstr>
      <vt:lpstr>#5 взаимодействие  </vt:lpstr>
      <vt:lpstr>#5 взаимодействие  </vt:lpstr>
      <vt:lpstr>Почему нужно следовать правилам?  </vt:lpstr>
      <vt:lpstr>советы дизайнерам </vt:lpstr>
      <vt:lpstr>Совет #1  </vt:lpstr>
      <vt:lpstr>Презентация PowerPoint</vt:lpstr>
      <vt:lpstr>Совет #2  </vt:lpstr>
      <vt:lpstr>  </vt:lpstr>
      <vt:lpstr>Совет #3  </vt:lpstr>
      <vt:lpstr>  </vt:lpstr>
      <vt:lpstr>  </vt:lpstr>
      <vt:lpstr>  </vt:lpstr>
      <vt:lpstr>Совет #4  </vt:lpstr>
      <vt:lpstr>  </vt:lpstr>
      <vt:lpstr>  </vt:lpstr>
      <vt:lpstr>выводы  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Юзабилити и дизайн:</dc:title>
  <dc:creator>technoseal</dc:creator>
  <cp:lastModifiedBy>technoseal</cp:lastModifiedBy>
  <cp:revision>129</cp:revision>
  <dcterms:created xsi:type="dcterms:W3CDTF">2018-01-29T11:30:17Z</dcterms:created>
  <dcterms:modified xsi:type="dcterms:W3CDTF">2018-02-21T20:34:16Z</dcterms:modified>
</cp:coreProperties>
</file>