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 бонус тематическго трафика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поисковых системах ярко выражена персонализация выдачи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теперь представьте - огрмное колчиество посителей приведеное на ваш сайт за копейки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вводя комерческий запрос - увидят ваш сайт в топ 10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*срабатывает 90% при трехкратном и более посещениее вашего сайта пользщвоателем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3374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1921287"/>
            <a:ext cx="9144000" cy="2544600"/>
          </a:xfrm>
          <a:prstGeom prst="rect">
            <a:avLst/>
          </a:prstGeom>
          <a:solidFill>
            <a:srgbClr val="282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/>
        </p:nvSpPr>
        <p:spPr>
          <a:xfrm>
            <a:off x="0" y="2044275"/>
            <a:ext cx="9144000" cy="22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Прогноз количества тематического трафика на коммерческом сайте </a:t>
            </a:r>
            <a:endParaRPr b="1" sz="4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429350" y="240450"/>
            <a:ext cx="84570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216000" spcFirstLastPara="1" rIns="216000" wrap="square" tIns="108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Анна Серебрякова</a:t>
            </a:r>
            <a:br>
              <a:rPr lang="ru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2400">
                <a:solidFill>
                  <a:srgbClr val="5DB65E"/>
                </a:solidFill>
                <a:latin typeface="Trebuchet MS"/>
                <a:ea typeface="Trebuchet MS"/>
                <a:cs typeface="Trebuchet MS"/>
                <a:sym typeface="Trebuchet MS"/>
              </a:rPr>
              <a:t>руководитель отдела продвижения</a:t>
            </a:r>
            <a:endParaRPr sz="2400">
              <a:solidFill>
                <a:srgbClr val="5DB65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emantica_logo_white.png"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699" y="6093939"/>
            <a:ext cx="2542574" cy="5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246750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Реализация -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Формирование прогноза для группы документов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69900" y="2348350"/>
            <a:ext cx="7760100" cy="2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Строим график полученных результатов из Excel;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  Корректируем прицельным взглядом коэффициенты;</a:t>
            </a:r>
            <a:endParaRPr sz="24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Строим еще раз.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246750" y="964348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Реализация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Формирование прогноза для группы документов </a:t>
            </a: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883800" y="1924225"/>
            <a:ext cx="47652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На основе анализа видимости посадочной страницы по количеству поисковых фраз;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 основе новых данных о конкурентности;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На основе анализа кол-ва поисковых фраз - подгоняются коэффициенты.</a:t>
            </a:r>
            <a:endParaRPr sz="24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2525" y="1884498"/>
            <a:ext cx="2619375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46750" y="99692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Реализация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  </a:t>
            </a:r>
            <a:r>
              <a:rPr lang="ru" sz="2400">
                <a:solidFill>
                  <a:schemeClr val="dk1"/>
                </a:solidFill>
                <a:highlight>
                  <a:schemeClr val="lt1"/>
                </a:highlight>
              </a:rPr>
              <a:t>Регрессивный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анализ полученных результатов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764375" y="2219725"/>
            <a:ext cx="77196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Отношение к общему числу факторов - примерно 25 факторов;</a:t>
            </a:r>
            <a:endParaRPr sz="24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Учет трафика из Google;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Учет видимости сайта по коммерческим запросам;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Учет прогнозированной позиции.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56925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Что используем в работе 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977000" y="1793325"/>
            <a:ext cx="7190100" cy="4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Эксель;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В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ыгрузка из Метрики;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В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ыгрузка из вебмастера гугла;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Г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рафик по динамике посещаемости по типам  запросов;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Г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рафиков динамики количества слов в запросах;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К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ейколлектор - сопутствующий инструмент.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356925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Полученные формулы прогноза - пример 1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536700" y="1659000"/>
            <a:ext cx="61818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Тематика - моторные масла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AutoNum type="arabicPeriod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Были исходные данные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AutoNum type="arabicPeriod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Применяемые формулы прогноза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AutoNum type="arabicPeriod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Полученная раскладка по данным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AutoNum type="arabicPeriod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Полученные результаты 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00" y="3217500"/>
            <a:ext cx="7988548" cy="33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84475" y="10420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Полученные формулы прогноза</a:t>
            </a: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- пример1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13" y="2379594"/>
            <a:ext cx="8650499" cy="39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514225" y="1987550"/>
            <a:ext cx="8352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Распределение количества слов в поисковой фразе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-26100" y="620376"/>
            <a:ext cx="91962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Полученные формулы прогноза - пример1</a:t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Тематика автомасла- кол-во прогнозируемого трафика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750" y="2469025"/>
            <a:ext cx="8650501" cy="344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356925" y="546440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Полученные формулы прогноза - пример 1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Фактически полученные данные</a:t>
            </a: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275" y="2915525"/>
            <a:ext cx="8517323" cy="37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662" y="3090237"/>
            <a:ext cx="8720676" cy="3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513" y="1717862"/>
            <a:ext cx="8603323" cy="34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56925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Полученные формулы прогноза - пример 2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640925" y="1388025"/>
            <a:ext cx="61818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Тематика - духи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AutoNum type="arabicPeriod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Были исходные данные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AutoNum type="arabicPeriod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Применяемые формулы прогноза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AutoNum type="arabicPeriod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Полученная раскладка по данным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Полученные результаты </a:t>
            </a:r>
            <a:r>
              <a:rPr lang="ru"/>
              <a:t>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75" y="3002650"/>
            <a:ext cx="8748851" cy="25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493500" y="748009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Полученные формулы прогноза - пример 2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Полученный прогноз по разбивке кол-во слов в запросах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4881" l="390" r="4289" t="876"/>
          <a:stretch/>
        </p:blipFill>
        <p:spPr>
          <a:xfrm>
            <a:off x="156075" y="2277400"/>
            <a:ext cx="8418226" cy="37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246750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Зачем тематический трафик коммерческому сайту?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854700" y="2326125"/>
            <a:ext cx="7545900" cy="3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За счет персонализации -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вы попадаете в серпы, которые вам недоступны;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Влияние на хостовые поведенческие факторы;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Увеличение лояльности к бренду</a:t>
            </a:r>
            <a:endParaRPr sz="20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56925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Полученные формулы прогноза - пример 2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Примерный прогноз по трафику 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3892" l="0" r="0" t="0"/>
          <a:stretch/>
        </p:blipFill>
        <p:spPr>
          <a:xfrm>
            <a:off x="94375" y="2336375"/>
            <a:ext cx="8955250" cy="34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56925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40925" y="1388025"/>
            <a:ext cx="61818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356925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Полученные формулы прогноза - пример 2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Фактически полученные данные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По страницам входа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63" y="2257125"/>
            <a:ext cx="8821273" cy="425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246750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Возникающие ограничения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588500" y="1903550"/>
            <a:ext cx="8062500" cy="4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Реализуется прогноз под 1 тематику в связке коммерческим сайтом со старта проекта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Необходимо корректировать руками коэффициенты работы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Необходимо корректироваться в диапазоне 3-6 месяцев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  Необходимо бороться за ТОП-1</a:t>
            </a:r>
            <a:endParaRPr sz="24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Необходимо разобраться в эксель и графиках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46750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В качестве вывода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705150" y="1843325"/>
            <a:ext cx="80625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Имеющиеся данные позволяют уже на старте проекта прикидывать вектор движения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Появляются возможности построения точек контроля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Долю ошибок можно уменьшать итерационными проверками и коэффициентами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озможность получить оптимизацию рабочего времени сотрудника на один проект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246750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Используемые инструменты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393600" y="1919225"/>
            <a:ext cx="8356800" cy="4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highlight>
                  <a:srgbClr val="FFFFFF"/>
                </a:highlight>
              </a:rPr>
              <a:t>Excel, КК, метрика, Google вебмастер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ttps://semantica.in/tools/count-words-query-analyze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3374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1668475"/>
            <a:ext cx="9144000" cy="1392300"/>
          </a:xfrm>
          <a:prstGeom prst="rect">
            <a:avLst/>
          </a:prstGeom>
          <a:solidFill>
            <a:srgbClr val="282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0" y="1766575"/>
            <a:ext cx="91440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Прогноз количества тематического трафика на коммерческом сайте </a:t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278675" y="3674200"/>
            <a:ext cx="49584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216000" spcFirstLastPara="1" rIns="216000" wrap="square" tIns="108000">
            <a:noAutofit/>
          </a:bodyPr>
          <a:lstStyle/>
          <a:p>
            <a:pPr indent="0" lvl="0" mar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Анна Серебрякова</a:t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Руководитель отдела продвижения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facebook.com/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seanna.vrn</a:t>
            </a:r>
            <a:endParaRPr sz="24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seanna@semantica.in</a:t>
            </a:r>
            <a:endParaRPr sz="24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skype: 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seanna_vrn</a:t>
            </a:r>
            <a:endParaRPr b="1" sz="2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emantica_logo_white.png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99" y="3674189"/>
            <a:ext cx="2542574" cy="5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0" y="408401"/>
            <a:ext cx="91440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ru" sz="4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Вопросы?</a:t>
            </a:r>
            <a:endParaRPr b="1" i="0" sz="4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05" name="Shape 205"/>
          <p:cNvCxnSpPr/>
          <p:nvPr/>
        </p:nvCxnSpPr>
        <p:spPr>
          <a:xfrm>
            <a:off x="3727752" y="3576150"/>
            <a:ext cx="0" cy="30411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Shape 206"/>
          <p:cNvSpPr txBox="1"/>
          <p:nvPr/>
        </p:nvSpPr>
        <p:spPr>
          <a:xfrm>
            <a:off x="1056347" y="4064990"/>
            <a:ext cx="2782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Студия поискового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маркетинга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246750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Предпосылки к необходимости и возможности прогноза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913650" y="2418350"/>
            <a:ext cx="7271400" cy="37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Достаточно большое кол-во информационного трафика и ограничения по бюджету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 Может быть сильно отложенный результат, трафик можно ждать 7-9 месяцев;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 Могут сдать нервы, если не знаешь что ждать;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Главное заранее знать - верным ли путем идем. </a:t>
            </a:r>
            <a:endParaRPr b="1" sz="26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09900" y="588816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Особенности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966900" y="1391325"/>
            <a:ext cx="7336500" cy="4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Поисковые фразы содержат количество слов более 5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Другой формат и уровень конкуренции по выдаче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Необходимо учесть региональные темы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Необходимость учитывать Goggle и Баден-Баден от Яндекса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solidFill>
                  <a:srgbClr val="282B32"/>
                </a:solidFill>
                <a:latin typeface="Trebuchet MS"/>
                <a:ea typeface="Trebuchet MS"/>
                <a:cs typeface="Trebuchet MS"/>
                <a:sym typeface="Trebuchet MS"/>
              </a:rPr>
              <a:t>Работа других информационных сайтов общей тематики</a:t>
            </a:r>
            <a:endParaRPr sz="2400">
              <a:solidFill>
                <a:srgbClr val="282B3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solidFill>
                  <a:srgbClr val="282B32"/>
                </a:solidFill>
                <a:latin typeface="Trebuchet MS"/>
                <a:ea typeface="Trebuchet MS"/>
                <a:cs typeface="Trebuchet MS"/>
                <a:sym typeface="Trebuchet MS"/>
              </a:rPr>
              <a:t>Работа строится от статьи - линейный прогноз </a:t>
            </a:r>
            <a:endParaRPr sz="2400">
              <a:solidFill>
                <a:srgbClr val="282B3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solidFill>
                  <a:srgbClr val="282B32"/>
                </a:solidFill>
                <a:latin typeface="Trebuchet MS"/>
                <a:ea typeface="Trebuchet MS"/>
                <a:cs typeface="Trebuchet MS"/>
                <a:sym typeface="Trebuchet MS"/>
              </a:rPr>
              <a:t>Необходимость учитывать коммерческие запросы и исключить каннибализацию выдачи </a:t>
            </a:r>
            <a:endParaRPr sz="24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246750" y="8033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Метрики прогноза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806050" y="1501650"/>
            <a:ext cx="7671000" cy="4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Основные группы: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% вероятности кол-ва  запросов в Топ-10;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%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вероятности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кол-ва полученных серпов;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частота в кавычках/без кавычек;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динамика наполнения;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вероятности попадания в Топ-1;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“широта семантики” ( кол-во слов в поисковом запросе).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Дополнительные: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Группа документов.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Выборка запросов.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Документы.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246750" y="878498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Рабочий процесс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925500" y="1799425"/>
            <a:ext cx="7488900" cy="4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 Определение направлений тематики;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Разбиение на группы;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Сбор и группировка семантики по статьям в группе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Формирование прогноза для группы запросов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темы;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Формирование прогноза для группы документов темы;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Корректировка влияния конкурентов;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solidFill>
                  <a:schemeClr val="dk1"/>
                </a:solidFill>
                <a:highlight>
                  <a:schemeClr val="lt1"/>
                </a:highlight>
              </a:rPr>
              <a:t>Регрессивный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анализ полученных результатов   3+ 6+ 9+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246750" y="87852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Реализация -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Определение тематики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883800" y="1452000"/>
            <a:ext cx="7293000" cy="22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Критерии отбора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Полнота контрольной группы поисковых фраз;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Глубина поискового спроса;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Количество возможных статей.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479350" y="3314675"/>
            <a:ext cx="4731900" cy="31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Например:</a:t>
            </a:r>
            <a:endParaRPr i="1" sz="18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Trebuchet MS"/>
                <a:ea typeface="Trebuchet MS"/>
                <a:cs typeface="Trebuchet MS"/>
                <a:sym typeface="Trebuchet MS"/>
              </a:rPr>
              <a:t>Духи:</a:t>
            </a: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самые популярные и продаваемые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разбор по названиям + описание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в разрезе подарков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Препараты:</a:t>
            </a:r>
            <a:endParaRPr i="1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для детей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для взрослых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противопоказания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лечение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профилактика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3579" l="-1510" r="1510" t="-3580"/>
          <a:stretch/>
        </p:blipFill>
        <p:spPr>
          <a:xfrm>
            <a:off x="4099425" y="3296699"/>
            <a:ext cx="4731901" cy="356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246750" y="867773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Реализация -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Сбор и группировка семантики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925500" y="1799425"/>
            <a:ext cx="72930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Полученные данные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b="1" lang="ru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Кол-во запросов в группе не менее 25 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Отношение =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    Общая частота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                          Частота в кавычках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147225" y="3290550"/>
            <a:ext cx="76116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1334450" y="3024875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3572875" y="3989425"/>
            <a:ext cx="27603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475" y="4839525"/>
            <a:ext cx="76390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93100" y="1093148"/>
            <a:ext cx="8650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Реализация -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Формирование прогноза для группы запросов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925500" y="2219725"/>
            <a:ext cx="72930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925500" y="3537175"/>
            <a:ext cx="76116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1552625" y="2987925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100" y="2457725"/>
            <a:ext cx="8938976" cy="16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500" y="4717700"/>
            <a:ext cx="7292999" cy="16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