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9" r:id="rId4"/>
    <p:sldId id="260" r:id="rId5"/>
    <p:sldId id="278" r:id="rId6"/>
    <p:sldId id="282" r:id="rId7"/>
    <p:sldId id="284" r:id="rId8"/>
    <p:sldId id="261" r:id="rId9"/>
    <p:sldId id="277" r:id="rId10"/>
    <p:sldId id="276" r:id="rId11"/>
    <p:sldId id="280" r:id="rId12"/>
    <p:sldId id="285" r:id="rId13"/>
    <p:sldId id="271" r:id="rId14"/>
    <p:sldId id="283" r:id="rId15"/>
    <p:sldId id="279" r:id="rId16"/>
    <p:sldId id="286" r:id="rId17"/>
    <p:sldId id="281" r:id="rId18"/>
    <p:sldId id="267" r:id="rId19"/>
    <p:sldId id="287" r:id="rId20"/>
    <p:sldId id="293" r:id="rId21"/>
    <p:sldId id="295" r:id="rId22"/>
    <p:sldId id="294" r:id="rId23"/>
    <p:sldId id="289" r:id="rId24"/>
    <p:sldId id="290" r:id="rId25"/>
    <p:sldId id="291" r:id="rId26"/>
    <p:sldId id="292" r:id="rId27"/>
    <p:sldId id="274" r:id="rId28"/>
    <p:sldId id="275" r:id="rId29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Franklin Gothic" panose="020B0604020202020204" charset="0"/>
      <p:bold r:id="rId35"/>
    </p:embeddedFont>
    <p:embeddedFont>
      <p:font typeface="Libre Franklin" pitchFamily="2" charset="0"/>
      <p:regular r:id="rId36"/>
      <p:bold r:id="rId37"/>
      <p:italic r:id="rId38"/>
      <p:boldItalic r:id="rId39"/>
    </p:embeddedFont>
    <p:embeddedFont>
      <p:font typeface="Verdana" panose="020B060403050404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3" roundtripDataSignature="AMtx7miwzpFo8Kk4QRyijLLvD9NfKhOt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1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3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5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6e659cf91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16e659cf91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2286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6e659cf91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16e659cf91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8826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6e659cf91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16e659cf91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1931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6c549e4384_1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16c549e4384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6e659cf91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16e659cf91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3993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6e659cf91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16e659cf91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3685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88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6e659cf91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16e659cf91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66281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6e659cf91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16e659cf91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3417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6c549e4384_1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16c549e4384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69447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6c549e4384_1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16c549e4384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34708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6c549e4384_1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16c549e4384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73807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14282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6c549e4384_1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16c549e4384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70573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6c549e4384_1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16c549e4384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40223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6c549e4384_1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16c549e4384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01268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6c549e4384_1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16c549e4384_1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6690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6e659cf91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16e659cf91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7085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6e659cf91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16e659cf91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5446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6e659cf91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16e659cf91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6e659cf91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16e659cf91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2014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9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Franklin Gothic"/>
              <a:buNone/>
              <a:defRPr sz="3600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accen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196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012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012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4269977" y="-1352782"/>
            <a:ext cx="3652047" cy="1102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7914" algn="l">
              <a:lnSpc>
                <a:spcPct val="110000"/>
              </a:lnSpc>
              <a:spcBef>
                <a:spcPts val="340"/>
              </a:spcBef>
              <a:spcAft>
                <a:spcPts val="0"/>
              </a:spcAft>
              <a:buSzPts val="1564"/>
              <a:buChar char="◼"/>
              <a:defRPr/>
            </a:lvl1pPr>
            <a:lvl2pPr marL="914400" lvl="1" indent="-310387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2pPr>
            <a:lvl3pPr marL="1371600" lvl="2" indent="-304546" algn="l">
              <a:spcBef>
                <a:spcPts val="600"/>
              </a:spcBef>
              <a:spcAft>
                <a:spcPts val="0"/>
              </a:spcAft>
              <a:buSzPts val="1196"/>
              <a:buChar char="◼"/>
              <a:defRPr/>
            </a:lvl3pPr>
            <a:lvl4pPr marL="1828800" lvl="3" indent="-292861" algn="l">
              <a:spcBef>
                <a:spcPts val="600"/>
              </a:spcBef>
              <a:spcAft>
                <a:spcPts val="0"/>
              </a:spcAft>
              <a:buSzPts val="1012"/>
              <a:buChar char="◼"/>
              <a:defRPr/>
            </a:lvl4pPr>
            <a:lvl5pPr marL="2286000" lvl="4" indent="-292861" algn="l">
              <a:spcBef>
                <a:spcPts val="600"/>
              </a:spcBef>
              <a:spcAft>
                <a:spcPts val="0"/>
              </a:spcAft>
              <a:buSzPts val="1012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9"/>
          <p:cNvSpPr/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title"/>
          </p:nvPr>
        </p:nvSpPr>
        <p:spPr>
          <a:xfrm rot="5400000">
            <a:off x="7362637" y="1705163"/>
            <a:ext cx="4807326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Franklin Gothic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body" idx="1"/>
          </p:nvPr>
        </p:nvSpPr>
        <p:spPr>
          <a:xfrm rot="5400000">
            <a:off x="1952072" y="-313549"/>
            <a:ext cx="4807326" cy="716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9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9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9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1"/>
          </p:nvPr>
        </p:nvSpPr>
        <p:spPr>
          <a:xfrm>
            <a:off x="581192" y="2340864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/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Franklin Gothic"/>
              <a:buNone/>
              <a:defRPr sz="3600" b="0" cap="none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581193" y="2228003"/>
            <a:ext cx="5194767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body" idx="2"/>
          </p:nvPr>
        </p:nvSpPr>
        <p:spPr>
          <a:xfrm>
            <a:off x="6416039" y="2228003"/>
            <a:ext cx="5194769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40"/>
              <a:buNone/>
              <a:defRPr sz="2000" b="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2"/>
          </p:nvPr>
        </p:nvSpPr>
        <p:spPr>
          <a:xfrm>
            <a:off x="581194" y="2926052"/>
            <a:ext cx="5194766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3"/>
          </p:nvPr>
        </p:nvSpPr>
        <p:spPr>
          <a:xfrm>
            <a:off x="6416039" y="2250892"/>
            <a:ext cx="5194770" cy="55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Noto Sans Symbols"/>
              <a:buNone/>
              <a:defRPr sz="2000" b="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4"/>
          </p:nvPr>
        </p:nvSpPr>
        <p:spPr>
          <a:xfrm>
            <a:off x="6416037" y="2926052"/>
            <a:ext cx="5194771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6"/>
          <p:cNvSpPr/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Franklin Gothic"/>
              <a:buNone/>
              <a:defRPr sz="2400" b="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body" idx="1"/>
          </p:nvPr>
        </p:nvSpPr>
        <p:spPr>
          <a:xfrm>
            <a:off x="4900928" y="1179829"/>
            <a:ext cx="6650991" cy="465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544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marL="1371600" lvl="2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marL="1828800" lvl="3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marL="2286000" lvl="4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marL="2743200" lvl="5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marL="3200400" lvl="6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marL="3657600" lvl="7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marL="4114800" lvl="8" indent="-310388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body" idx="2"/>
          </p:nvPr>
        </p:nvSpPr>
        <p:spPr>
          <a:xfrm>
            <a:off x="767857" y="2836654"/>
            <a:ext cx="3031852" cy="3001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7605951" y="6456916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581192" y="6452590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10558300" y="645691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Franklin Gothic"/>
              <a:buNone/>
              <a:defRPr sz="2400" b="0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>
            <a:spLocks noGrp="1"/>
          </p:cNvSpPr>
          <p:nvPr>
            <p:ph type="pic" idx="2"/>
          </p:nvPr>
        </p:nvSpPr>
        <p:spPr>
          <a:xfrm>
            <a:off x="447817" y="641350"/>
            <a:ext cx="11290859" cy="3651249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>
            <a:off x="581192" y="5260127"/>
            <a:ext cx="11029617" cy="998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  <a:defRPr sz="2800" b="0" i="0" u="none" strike="noStrike" cap="none">
                <a:solidFill>
                  <a:srgbClr val="3F3F3F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27914" algn="l" rtl="0">
              <a:lnSpc>
                <a:spcPct val="11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◼"/>
              <a:defRPr sz="17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1038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0454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96"/>
              <a:buFont typeface="Noto Sans Symbols"/>
              <a:buChar char="◼"/>
              <a:defRPr sz="13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9286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12"/>
              <a:buFont typeface="Noto Sans Symbols"/>
              <a:buChar char="◼"/>
              <a:defRPr sz="11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9286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12"/>
              <a:buFont typeface="Noto Sans Symbols"/>
              <a:buChar char="◼"/>
              <a:defRPr sz="11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98703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1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8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8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ordpress.org/support/article/child-theme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ordpress.org/plugins/duplicator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ordpress.org/plugins/wpvivid-backuprestore/" TargetMode="External"/><Relationship Id="rId4" Type="http://schemas.openxmlformats.org/officeDocument/2006/relationships/hyperlink" Target="https://ru.wordpress.org/plugins/wp-migrate-db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ordpress.org/support/forums/" TargetMode="External"/><Relationship Id="rId3" Type="http://schemas.openxmlformats.org/officeDocument/2006/relationships/hyperlink" Target="https://w3techs.com/technologies/overview/content_management" TargetMode="External"/><Relationship Id="rId7" Type="http://schemas.openxmlformats.org/officeDocument/2006/relationships/hyperlink" Target="https://ru.wordpress.org/news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ordpress.org/openverse/" TargetMode="External"/><Relationship Id="rId5" Type="http://schemas.openxmlformats.org/officeDocument/2006/relationships/hyperlink" Target="https://wordpress.org/themes/" TargetMode="External"/><Relationship Id="rId4" Type="http://schemas.openxmlformats.org/officeDocument/2006/relationships/hyperlink" Target="https://wordpress.org/plugins/search/SEO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press.org/documentation/category/dashboard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ordpress.org/support/forums/" TargetMode="External"/><Relationship Id="rId5" Type="http://schemas.openxmlformats.org/officeDocument/2006/relationships/hyperlink" Target="https://ru.wordpress.org/support/forums/" TargetMode="External"/><Relationship Id="rId4" Type="http://schemas.openxmlformats.org/officeDocument/2006/relationships/hyperlink" Target="https://codex.wordpress.org/%D0%97%D0%B0%D0%B3%D0%BB%D0%B0%D0%B2%D0%BD%D0%B0%D1%8F_%D1%81%D1%82%D1%80%D0%B0%D0%BD%D0%B8%D1%86%D0%B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"/>
          <p:cNvSpPr/>
          <p:nvPr/>
        </p:nvSpPr>
        <p:spPr>
          <a:xfrm>
            <a:off x="1005460" y="1403077"/>
            <a:ext cx="10233627" cy="4541762"/>
          </a:xfrm>
          <a:prstGeom prst="rect">
            <a:avLst/>
          </a:prstGeom>
          <a:solidFill>
            <a:srgbClr val="2D46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4778" y="1403078"/>
            <a:ext cx="10234956" cy="454176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 txBox="1">
            <a:spLocks noGrp="1"/>
          </p:cNvSpPr>
          <p:nvPr>
            <p:ph type="ctrTitle"/>
          </p:nvPr>
        </p:nvSpPr>
        <p:spPr>
          <a:xfrm>
            <a:off x="2267556" y="2541158"/>
            <a:ext cx="7709400" cy="22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8524"/>
              <a:buFont typeface="Arial"/>
              <a:buNone/>
            </a:pPr>
            <a:r>
              <a:rPr lang="en-US" sz="6777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WordPress</a:t>
            </a:r>
            <a:r>
              <a:rPr lang="en-US" sz="6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6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0000"/>
              <a:buFont typeface="Arial"/>
              <a:buNone/>
            </a:pPr>
            <a:r>
              <a:rPr lang="ru-RU" sz="5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SEO оптимизация на 100% </a:t>
            </a:r>
            <a:br>
              <a:rPr lang="ru-RU" sz="5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5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без программиста</a:t>
            </a:r>
            <a:endParaRPr lang="ru-RU" sz="5000" i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 txBox="1">
            <a:spLocks noGrp="1"/>
          </p:cNvSpPr>
          <p:nvPr>
            <p:ph type="subTitle" idx="1"/>
          </p:nvPr>
        </p:nvSpPr>
        <p:spPr>
          <a:xfrm>
            <a:off x="2558641" y="5454923"/>
            <a:ext cx="8456104" cy="31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91999"/>
              <a:buNone/>
            </a:pPr>
            <a:r>
              <a:rPr lang="en-US" sz="1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GLECKLER OLGA · 2023</a:t>
            </a:r>
            <a:endParaRPr sz="18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6e659cf917_0_10"/>
          <p:cNvSpPr txBox="1">
            <a:spLocks noGrp="1"/>
          </p:cNvSpPr>
          <p:nvPr>
            <p:ph type="title"/>
          </p:nvPr>
        </p:nvSpPr>
        <p:spPr>
          <a:xfrm>
            <a:off x="581200" y="702150"/>
            <a:ext cx="9560700" cy="15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Libre Franklin"/>
              <a:buNone/>
            </a:pPr>
            <a:r>
              <a:rPr lang="en-US" sz="4000" dirty="0">
                <a:latin typeface="Calibri"/>
                <a:ea typeface="Calibri"/>
                <a:cs typeface="Calibri"/>
                <a:sym typeface="Calibri"/>
              </a:rPr>
              <a:t>WordPress </a:t>
            </a:r>
            <a:r>
              <a:rPr lang="en-US" sz="4000" dirty="0" err="1">
                <a:latin typeface="Calibri"/>
                <a:ea typeface="Calibri"/>
                <a:cs typeface="Calibri"/>
                <a:sym typeface="Calibri"/>
              </a:rPr>
              <a:t>сайт</a:t>
            </a:r>
            <a:r>
              <a:rPr lang="en-US" sz="4000" dirty="0">
                <a:latin typeface="Calibri"/>
                <a:ea typeface="Calibri"/>
                <a:cs typeface="Calibri"/>
                <a:sym typeface="Calibri"/>
              </a:rPr>
              <a:t> — </a:t>
            </a:r>
            <a:r>
              <a:rPr lang="ru-RU" sz="4000" dirty="0">
                <a:latin typeface="Calibri"/>
                <a:ea typeface="Calibri"/>
                <a:cs typeface="Calibri"/>
                <a:sym typeface="Calibri"/>
              </a:rPr>
              <a:t>как выбрать плагины</a:t>
            </a:r>
            <a:endParaRPr sz="4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16e659cf917_0_10"/>
          <p:cNvSpPr txBox="1"/>
          <p:nvPr/>
        </p:nvSpPr>
        <p:spPr>
          <a:xfrm>
            <a:off x="3397540" y="6315235"/>
            <a:ext cx="84561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1999"/>
              <a:buFont typeface="Noto Sans Symbols"/>
              <a:buNone/>
            </a:pPr>
            <a:r>
              <a:rPr lang="en-US" sz="1800" b="0" i="0" u="none" strike="noStrike" cap="none" dirty="0" err="1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Gleckler</a:t>
            </a:r>
            <a:r>
              <a:rPr lang="en-US" sz="1800" b="0" i="0" u="none" strike="noStrike" cap="none" dirty="0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 Olga · 202</a:t>
            </a:r>
            <a:r>
              <a:rPr lang="ru-RU" sz="1800" b="0" i="0" u="none" strike="noStrike" cap="none" dirty="0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 b="0" i="0" u="none" strike="noStrike" cap="none" dirty="0">
              <a:solidFill>
                <a:srgbClr val="1745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16e659cf917_0_10"/>
          <p:cNvSpPr txBox="1"/>
          <p:nvPr/>
        </p:nvSpPr>
        <p:spPr>
          <a:xfrm>
            <a:off x="1715550" y="2743200"/>
            <a:ext cx="888810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Сложное комплексное решение (интернет-магазин, обучающая платформа)?</a:t>
            </a:r>
            <a:b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Выбор: плагин от крупной компании, платное или бесплатное, у которой есть платная версия или дополнения -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компания должна получать деньги от продукта, тогда она заинтересована в его развитии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Решение одной задачи (транслитерация с русского на английский в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url</a:t>
            </a: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и названиях файлов картинок)</a:t>
            </a:r>
            <a:b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Выбор:  максимально простой плагин, который делает только это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Одна задача – один плагин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</a:pPr>
            <a:endParaRPr lang="ru-RU"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Составьте список задач и какие плагину выполняют эту работу.</a:t>
            </a:r>
          </a:p>
        </p:txBody>
      </p:sp>
    </p:spTree>
    <p:extLst>
      <p:ext uri="{BB962C8B-B14F-4D97-AF65-F5344CB8AC3E}">
        <p14:creationId xmlns:p14="http://schemas.microsoft.com/office/powerpoint/2010/main" val="1773767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6e659cf917_0_10"/>
          <p:cNvSpPr txBox="1">
            <a:spLocks noGrp="1"/>
          </p:cNvSpPr>
          <p:nvPr>
            <p:ph type="title"/>
          </p:nvPr>
        </p:nvSpPr>
        <p:spPr>
          <a:xfrm>
            <a:off x="581200" y="702150"/>
            <a:ext cx="9883600" cy="15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Libre Franklin"/>
              <a:buNone/>
            </a:pPr>
            <a:r>
              <a:rPr lang="ru-RU" sz="4000" dirty="0">
                <a:latin typeface="Calibri"/>
                <a:ea typeface="Calibri"/>
                <a:cs typeface="Calibri"/>
                <a:sym typeface="Calibri"/>
              </a:rPr>
              <a:t>Что делать, если нужно внести изменения?</a:t>
            </a:r>
            <a:br>
              <a:rPr lang="ru-RU" sz="4000" dirty="0">
                <a:latin typeface="Calibri"/>
                <a:ea typeface="Calibri"/>
                <a:cs typeface="Calibri"/>
                <a:sym typeface="Calibri"/>
              </a:rPr>
            </a:br>
            <a:endParaRPr sz="4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16e659cf917_0_10"/>
          <p:cNvSpPr txBox="1"/>
          <p:nvPr/>
        </p:nvSpPr>
        <p:spPr>
          <a:xfrm>
            <a:off x="3397540" y="6315235"/>
            <a:ext cx="84561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1999"/>
              <a:buFont typeface="Noto Sans Symbols"/>
              <a:buNone/>
            </a:pPr>
            <a:r>
              <a:rPr lang="en-US" sz="1800" b="0" i="0" u="none" strike="noStrike" cap="none" dirty="0" err="1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Gleckler</a:t>
            </a:r>
            <a:r>
              <a:rPr lang="en-US" sz="1800" b="0" i="0" u="none" strike="noStrike" cap="none" dirty="0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 Olga · 202</a:t>
            </a:r>
            <a:r>
              <a:rPr lang="ru-RU" sz="1800" b="0" i="0" u="none" strike="noStrike" cap="none" dirty="0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 b="0" i="0" u="none" strike="noStrike" cap="none" dirty="0">
              <a:solidFill>
                <a:srgbClr val="1745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35;p4">
            <a:extLst>
              <a:ext uri="{FF2B5EF4-FFF2-40B4-BE49-F238E27FC236}">
                <a16:creationId xmlns:a16="http://schemas.microsoft.com/office/drawing/2014/main" id="{6894D5A8-F9B2-42BC-B0A6-2453C8C0594A}"/>
              </a:ext>
            </a:extLst>
          </p:cNvPr>
          <p:cNvSpPr txBox="1"/>
          <p:nvPr/>
        </p:nvSpPr>
        <p:spPr>
          <a:xfrm>
            <a:off x="1981200" y="2133600"/>
            <a:ext cx="8577714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Использовать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Базовые настройки: Консоль (</a:t>
            </a:r>
            <a:r>
              <a:rPr lang="ru-RU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админка</a:t>
            </a: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&gt; </a:t>
            </a: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Настройки</a:t>
            </a:r>
            <a:endParaRPr lang="en-US"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Настройки темы (и некоторых плагинов):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Консоль 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&gt; </a:t>
            </a: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Внешний вид 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&gt; </a:t>
            </a: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Настроить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Собственные страницы настроек плагинов и тем</a:t>
            </a:r>
            <a:endParaRPr lang="en-US"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Плагины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Создать дочернюю тему и добавлять нужный код в ее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functions.php</a:t>
            </a:r>
            <a:b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rgbClr val="1CADE4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https://ru.wordpress.org/support/article/child-themes/</a:t>
            </a:r>
            <a:endParaRPr lang="en-US" sz="1800" dirty="0">
              <a:solidFill>
                <a:srgbClr val="1CADE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endParaRPr lang="ru-RU"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Но:</a:t>
            </a:r>
            <a:endParaRPr lang="en-US"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Не трогайте настройки, если не уверены в их назначении.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i="1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Пример:</a:t>
            </a:r>
            <a:b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Консоль 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&gt; </a:t>
            </a: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Настройки 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&gt; </a:t>
            </a: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Общие 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✓</a:t>
            </a: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«Любой может зарегистрироваться» </a:t>
            </a:r>
            <a:b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откроет непрерывный поток </a:t>
            </a:r>
            <a:r>
              <a:rPr lang="ru-RU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спамерских</a:t>
            </a: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регистраций.</a:t>
            </a:r>
            <a:endParaRPr lang="en-US"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</a:pPr>
            <a:endParaRPr lang="ru-RU"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endParaRPr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i="0" u="none" strike="noStrike" cap="none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2195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6e659cf917_0_10"/>
          <p:cNvSpPr txBox="1">
            <a:spLocks noGrp="1"/>
          </p:cNvSpPr>
          <p:nvPr>
            <p:ph type="title"/>
          </p:nvPr>
        </p:nvSpPr>
        <p:spPr>
          <a:xfrm>
            <a:off x="581200" y="702150"/>
            <a:ext cx="9560700" cy="15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Libre Franklin"/>
              <a:buNone/>
            </a:pPr>
            <a:r>
              <a:rPr lang="ru-RU" sz="4000" dirty="0">
                <a:latin typeface="Calibri"/>
                <a:ea typeface="Calibri"/>
                <a:cs typeface="Calibri"/>
                <a:sym typeface="Calibri"/>
              </a:rPr>
              <a:t>Как выбрать плагин</a:t>
            </a:r>
            <a:endParaRPr sz="4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16e659cf917_0_10"/>
          <p:cNvSpPr txBox="1"/>
          <p:nvPr/>
        </p:nvSpPr>
        <p:spPr>
          <a:xfrm>
            <a:off x="3397540" y="6315235"/>
            <a:ext cx="84561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1999"/>
              <a:buFont typeface="Noto Sans Symbols"/>
              <a:buNone/>
            </a:pPr>
            <a:r>
              <a:rPr lang="en-US" sz="1800" b="0" i="0" u="none" strike="noStrike" cap="none" dirty="0" err="1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Gleckler</a:t>
            </a:r>
            <a:r>
              <a:rPr lang="en-US" sz="1800" b="0" i="0" u="none" strike="noStrike" cap="none" dirty="0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 Olga · 202</a:t>
            </a:r>
            <a:r>
              <a:rPr lang="ru-RU" sz="1800" b="0" i="0" u="none" strike="noStrike" cap="none" dirty="0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 b="0" i="0" u="none" strike="noStrike" cap="none" dirty="0">
              <a:solidFill>
                <a:srgbClr val="1745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16e659cf917_0_10"/>
          <p:cNvSpPr txBox="1"/>
          <p:nvPr/>
        </p:nvSpPr>
        <p:spPr>
          <a:xfrm>
            <a:off x="1715550" y="2743200"/>
            <a:ext cx="88881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Clr>
                <a:srgbClr val="2E3247"/>
              </a:buClr>
              <a:buSzPts val="1800"/>
              <a:buFont typeface="Calibri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Проверяем список потребностей и то, что делает плагин</a:t>
            </a:r>
          </a:p>
          <a:p>
            <a:pPr marL="285750" indent="-285750">
              <a:buClr>
                <a:srgbClr val="2E3247"/>
              </a:buClr>
              <a:buSzPts val="1800"/>
              <a:buFont typeface="Calibri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Обращаем внимание на то, что не входит в бесплатную версию и предлагается</a:t>
            </a:r>
            <a:b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в версии Pro/Premium и т.д.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endParaRPr lang="ru-RU"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Не знаем что нужно – выбираем один из плагинов с наибольшим количеством установок (кроме тех случаев, когда плагин обычно удаляется после использования)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Знакомимся с отзывами о плагине и разработчике, решаются ли проблемы, которые люди сообщают на форумах</a:t>
            </a:r>
          </a:p>
        </p:txBody>
      </p:sp>
    </p:spTree>
    <p:extLst>
      <p:ext uri="{BB962C8B-B14F-4D97-AF65-F5344CB8AC3E}">
        <p14:creationId xmlns:p14="http://schemas.microsoft.com/office/powerpoint/2010/main" val="3893650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6c549e4384_1_84"/>
          <p:cNvSpPr txBox="1">
            <a:spLocks noGrp="1"/>
          </p:cNvSpPr>
          <p:nvPr>
            <p:ph type="title"/>
          </p:nvPr>
        </p:nvSpPr>
        <p:spPr>
          <a:xfrm>
            <a:off x="581200" y="702150"/>
            <a:ext cx="10655400" cy="15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Libre Franklin"/>
              <a:buNone/>
            </a:pPr>
            <a:r>
              <a:rPr lang="en-US" sz="4000" dirty="0" err="1">
                <a:latin typeface="Calibri"/>
                <a:ea typeface="Calibri"/>
                <a:cs typeface="Calibri"/>
                <a:sym typeface="Calibri"/>
              </a:rPr>
              <a:t>Как</a:t>
            </a:r>
            <a:r>
              <a:rPr lang="en-US" sz="4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 err="1">
                <a:latin typeface="Calibri"/>
                <a:ea typeface="Calibri"/>
                <a:cs typeface="Calibri"/>
                <a:sym typeface="Calibri"/>
              </a:rPr>
              <a:t>выбрать</a:t>
            </a:r>
            <a:r>
              <a:rPr lang="en-US" sz="4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 err="1">
                <a:latin typeface="Calibri"/>
                <a:ea typeface="Calibri"/>
                <a:cs typeface="Calibri"/>
                <a:sym typeface="Calibri"/>
              </a:rPr>
              <a:t>плагин</a:t>
            </a:r>
            <a:endParaRPr sz="4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16c549e4384_1_84"/>
          <p:cNvSpPr txBox="1"/>
          <p:nvPr/>
        </p:nvSpPr>
        <p:spPr>
          <a:xfrm>
            <a:off x="3397540" y="6315235"/>
            <a:ext cx="84561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1999"/>
              <a:buFont typeface="Noto Sans Symbols"/>
              <a:buNone/>
            </a:pPr>
            <a:r>
              <a:rPr lang="en-US" sz="1800" b="0" i="0" u="none" strike="noStrike" cap="none" dirty="0" err="1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Gleckler</a:t>
            </a:r>
            <a:r>
              <a:rPr lang="en-US" sz="1800" b="0" i="0" u="none" strike="noStrike" cap="none" dirty="0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 Olga · 202</a:t>
            </a:r>
            <a:r>
              <a:rPr lang="ru-RU" sz="1800" b="0" i="0" u="none" strike="noStrike" cap="none" dirty="0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 b="0" i="0" u="none" strike="noStrike" cap="none" dirty="0">
              <a:solidFill>
                <a:srgbClr val="1745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16c549e4384_1_84"/>
          <p:cNvSpPr txBox="1"/>
          <p:nvPr/>
        </p:nvSpPr>
        <p:spPr>
          <a:xfrm>
            <a:off x="1715550" y="2743200"/>
            <a:ext cx="87297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составляем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список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задач, которые он должен решать</a:t>
            </a:r>
            <a:endParaRPr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смотрим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отзывы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WordPress.org/plugins/</a:t>
            </a:r>
            <a:endParaRPr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ищем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поисковике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Название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плагина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” + “fatal error”</a:t>
            </a:r>
            <a:b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не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всегда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критическая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ошибка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вызвана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именно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плагином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изучаем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документацию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для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пользователей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—</a:t>
            </a: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убеждаемся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что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она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есть</a:t>
            </a:r>
            <a:endParaRPr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скачиваем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архивы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с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плагинами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сравниваем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их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размер</a:t>
            </a:r>
            <a:endParaRPr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смотрим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как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часто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плагин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обновляется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радко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—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плохо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часто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—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тоже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плохо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признак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проблем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—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быстрый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выход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минорной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версии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после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мажорной</a:t>
            </a:r>
            <a:endParaRPr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6e659cf917_0_10"/>
          <p:cNvSpPr txBox="1">
            <a:spLocks noGrp="1"/>
          </p:cNvSpPr>
          <p:nvPr>
            <p:ph type="title"/>
          </p:nvPr>
        </p:nvSpPr>
        <p:spPr>
          <a:xfrm>
            <a:off x="581200" y="702150"/>
            <a:ext cx="9883600" cy="15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Libre Franklin"/>
              <a:buNone/>
            </a:pPr>
            <a:r>
              <a:rPr lang="ru-RU" sz="4000" dirty="0">
                <a:latin typeface="Calibri"/>
                <a:ea typeface="Calibri"/>
                <a:cs typeface="Calibri"/>
                <a:sym typeface="Calibri"/>
              </a:rPr>
              <a:t>Что делать, если нужно внести изменения?</a:t>
            </a:r>
            <a:br>
              <a:rPr lang="ru-RU" sz="4000" dirty="0">
                <a:latin typeface="Calibri"/>
                <a:ea typeface="Calibri"/>
                <a:cs typeface="Calibri"/>
                <a:sym typeface="Calibri"/>
              </a:rPr>
            </a:br>
            <a:endParaRPr sz="4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16e659cf917_0_10"/>
          <p:cNvSpPr txBox="1"/>
          <p:nvPr/>
        </p:nvSpPr>
        <p:spPr>
          <a:xfrm>
            <a:off x="3397540" y="6315235"/>
            <a:ext cx="84561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1999"/>
              <a:buFont typeface="Noto Sans Symbols"/>
              <a:buNone/>
            </a:pPr>
            <a:r>
              <a:rPr lang="en-US" sz="1800" b="0" i="0" u="none" strike="noStrike" cap="none" dirty="0" err="1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Gleckler</a:t>
            </a:r>
            <a:r>
              <a:rPr lang="en-US" sz="1800" b="0" i="0" u="none" strike="noStrike" cap="none" dirty="0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 Olga · 202</a:t>
            </a:r>
            <a:r>
              <a:rPr lang="ru-RU" sz="1800" b="0" i="0" u="none" strike="noStrike" cap="none" dirty="0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 b="0" i="0" u="none" strike="noStrike" cap="none" dirty="0">
              <a:solidFill>
                <a:srgbClr val="1745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35;p4">
            <a:extLst>
              <a:ext uri="{FF2B5EF4-FFF2-40B4-BE49-F238E27FC236}">
                <a16:creationId xmlns:a16="http://schemas.microsoft.com/office/drawing/2014/main" id="{C8DB1CC5-8B56-45C3-ADE2-8B80107C3CD5}"/>
              </a:ext>
            </a:extLst>
          </p:cNvPr>
          <p:cNvSpPr txBox="1"/>
          <p:nvPr/>
        </p:nvSpPr>
        <p:spPr>
          <a:xfrm>
            <a:off x="1105947" y="2133600"/>
            <a:ext cx="8856199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i="0" u="none" strike="noStrike" cap="none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Плагины для создани</a:t>
            </a: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я тестового сайта:</a:t>
            </a:r>
            <a:endParaRPr lang="en-US"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ru-RU"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i="0" u="none" strike="noStrike" cap="none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Duplicator</a:t>
            </a:r>
            <a:br>
              <a:rPr lang="ru-RU" sz="1800" i="0" u="none" strike="noStrike" cap="none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dirty="0">
                <a:solidFill>
                  <a:srgbClr val="1CADE4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https://ru.wordpress.org/plugins/duplicator/</a:t>
            </a:r>
            <a:endParaRPr lang="en-US" sz="1800" i="0" u="none" strike="noStrike" cap="none" dirty="0">
              <a:solidFill>
                <a:srgbClr val="1CADE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i="0" u="none" strike="noStrike" cap="none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WP Migrate Lite</a:t>
            </a:r>
            <a:br>
              <a:rPr lang="en-US" sz="1800" i="0" u="none" strike="noStrike" cap="none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dirty="0">
                <a:solidFill>
                  <a:srgbClr val="1CADE4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https://ru.wordpress.org/plugins/wp-migrate-db/</a:t>
            </a:r>
            <a:endParaRPr lang="ru-RU" sz="1800" i="0" u="none" strike="noStrike" cap="none" dirty="0">
              <a:solidFill>
                <a:srgbClr val="1CADE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indent="-285750"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800" i="0" u="none" strike="noStrike" cap="none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1800" i="0" u="none" strike="noStrike" cap="none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ru-RU" sz="1800" i="0" u="none" strike="noStrike" cap="none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vivid</a:t>
            </a:r>
            <a:br>
              <a:rPr lang="ru-RU" sz="1800" i="0" u="none" strike="noStrike" cap="none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dirty="0">
                <a:solidFill>
                  <a:srgbClr val="1CADE4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https://ru.wordpress.org/plugins/wpvivid-backuprestore/</a:t>
            </a:r>
            <a:endParaRPr lang="ru-RU" sz="1800" i="0" u="none" strike="noStrike" cap="none" dirty="0">
              <a:solidFill>
                <a:srgbClr val="1CADE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i="0" u="none" strike="noStrike" cap="none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000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ru-RU" sz="1800" i="0" u="none" strike="noStrike" cap="none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Некоторые хостинги (не российские) предлагают </a:t>
            </a:r>
            <a:br>
              <a:rPr lang="ru-RU" sz="1800" i="0" u="none" strike="noStrike" cap="none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i="0" u="none" strike="noStrike" cap="none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создание тестовых сайтов из панели управления хостингом.</a:t>
            </a:r>
          </a:p>
          <a:p>
            <a:pPr marL="4000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endParaRPr lang="ru-RU" sz="1800" i="0" u="none" strike="noStrike" cap="none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35;p4">
            <a:extLst>
              <a:ext uri="{FF2B5EF4-FFF2-40B4-BE49-F238E27FC236}">
                <a16:creationId xmlns:a16="http://schemas.microsoft.com/office/drawing/2014/main" id="{2C7D1C51-CBB7-460B-8C1D-3457E6B51E31}"/>
              </a:ext>
            </a:extLst>
          </p:cNvPr>
          <p:cNvSpPr txBox="1"/>
          <p:nvPr/>
        </p:nvSpPr>
        <p:spPr>
          <a:xfrm>
            <a:off x="6906299" y="1958797"/>
            <a:ext cx="4704501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</a:pPr>
            <a:r>
              <a:rPr lang="ru-RU" sz="4400" i="0" u="none" strike="noStrike" cap="none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Заведите тестовую версию сайта для экспериментов</a:t>
            </a:r>
            <a:endParaRPr sz="4400" i="0" u="none" strike="noStrike" cap="none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920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6e659cf917_0_10"/>
          <p:cNvSpPr txBox="1">
            <a:spLocks noGrp="1"/>
          </p:cNvSpPr>
          <p:nvPr>
            <p:ph type="title"/>
          </p:nvPr>
        </p:nvSpPr>
        <p:spPr>
          <a:xfrm>
            <a:off x="581200" y="702150"/>
            <a:ext cx="9883600" cy="15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Libre Franklin"/>
              <a:buNone/>
            </a:pPr>
            <a:r>
              <a:rPr lang="ru-RU" sz="4000" dirty="0">
                <a:latin typeface="Calibri"/>
                <a:ea typeface="Calibri"/>
                <a:cs typeface="Calibri"/>
                <a:sym typeface="Calibri"/>
              </a:rPr>
              <a:t>Что делать, если нужно внести изменения?</a:t>
            </a:r>
            <a:br>
              <a:rPr lang="ru-RU" sz="4000" dirty="0">
                <a:latin typeface="Calibri"/>
                <a:ea typeface="Calibri"/>
                <a:cs typeface="Calibri"/>
                <a:sym typeface="Calibri"/>
              </a:rPr>
            </a:br>
            <a:endParaRPr sz="4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16e659cf917_0_10"/>
          <p:cNvSpPr txBox="1"/>
          <p:nvPr/>
        </p:nvSpPr>
        <p:spPr>
          <a:xfrm>
            <a:off x="3397540" y="6315235"/>
            <a:ext cx="84561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1999"/>
              <a:buFont typeface="Noto Sans Symbols"/>
              <a:buNone/>
            </a:pPr>
            <a:r>
              <a:rPr lang="en-US" sz="1800" b="0" i="0" u="none" strike="noStrike" cap="none" dirty="0" err="1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Gleckler</a:t>
            </a:r>
            <a:r>
              <a:rPr lang="en-US" sz="1800" b="0" i="0" u="none" strike="noStrike" cap="none" dirty="0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 Olga · 202</a:t>
            </a:r>
            <a:r>
              <a:rPr lang="ru-RU" sz="1800" b="0" i="0" u="none" strike="noStrike" cap="none" dirty="0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 b="0" i="0" u="none" strike="noStrike" cap="none" dirty="0">
              <a:solidFill>
                <a:srgbClr val="1745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35;p4">
            <a:extLst>
              <a:ext uri="{FF2B5EF4-FFF2-40B4-BE49-F238E27FC236}">
                <a16:creationId xmlns:a16="http://schemas.microsoft.com/office/drawing/2014/main" id="{6894D5A8-F9B2-42BC-B0A6-2453C8C0594A}"/>
              </a:ext>
            </a:extLst>
          </p:cNvPr>
          <p:cNvSpPr txBox="1"/>
          <p:nvPr/>
        </p:nvSpPr>
        <p:spPr>
          <a:xfrm>
            <a:off x="1105950" y="1941095"/>
            <a:ext cx="4990050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</a:pPr>
            <a:r>
              <a:rPr lang="ru-RU" sz="1800" b="1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Только для переноса на новый URL </a:t>
            </a:r>
            <a:endParaRPr lang="en-US" sz="1800" b="1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</a:pPr>
            <a:endParaRPr lang="ru-RU"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Убедитесь, что новый URL подключен к сайту, прежде чем менять. 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После изменения сайт будет открываться только по указанному адресу.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</a:pPr>
            <a:endParaRPr lang="ru-RU"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Если данные поля не активны –</a:t>
            </a:r>
            <a:endParaRPr lang="en-US"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адреса прописаны в </a:t>
            </a:r>
            <a:r>
              <a:rPr lang="ru-RU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wp-config.php</a:t>
            </a:r>
            <a:endParaRPr lang="ru-RU"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</a:pPr>
            <a:endParaRPr lang="en-US"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В случае ошибки, их можно изменить в базе данных. Обратите внимание, что неправильный </a:t>
            </a:r>
            <a:r>
              <a:rPr lang="ru-RU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редирект</a:t>
            </a: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сохранится в вашем браузере.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</a:pPr>
            <a:endParaRPr lang="ru-RU"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8839EA-FD3C-41AD-ADF8-F8E1AF29FF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21"/>
          <a:stretch/>
        </p:blipFill>
        <p:spPr>
          <a:xfrm>
            <a:off x="6248400" y="5004200"/>
            <a:ext cx="5183375" cy="8720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EC31F4-CC16-47DC-A6EB-91210E3DE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2" y="2009980"/>
            <a:ext cx="5183374" cy="274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21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616533" y="1746491"/>
            <a:ext cx="6390059" cy="302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87410"/>
              <a:buFont typeface="Franklin Gothic"/>
              <a:buNone/>
            </a:pPr>
            <a:r>
              <a:rPr lang="en-US" sz="6177" dirty="0">
                <a:latin typeface="Calibri"/>
                <a:ea typeface="Calibri"/>
                <a:cs typeface="Calibri"/>
                <a:sym typeface="Calibri"/>
              </a:rPr>
              <a:t>SEO-</a:t>
            </a:r>
            <a:r>
              <a:rPr lang="ru-RU" sz="6177" dirty="0" err="1">
                <a:latin typeface="Calibri"/>
                <a:ea typeface="Calibri"/>
                <a:cs typeface="Calibri"/>
                <a:sym typeface="Calibri"/>
              </a:rPr>
              <a:t>чеклист</a:t>
            </a:r>
            <a:endParaRPr sz="6177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3397540" y="6315235"/>
            <a:ext cx="8456104" cy="31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1999"/>
              <a:buFont typeface="Noto Sans Symbols"/>
              <a:buNone/>
            </a:pPr>
            <a:r>
              <a:rPr lang="en-US" sz="1800" b="0" i="0" u="none" strike="noStrike" cap="none" dirty="0" err="1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Gleckler</a:t>
            </a:r>
            <a:r>
              <a:rPr lang="en-US" sz="1800" b="0" i="0" u="none" strike="noStrike" cap="none" dirty="0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 Olga · 202</a:t>
            </a:r>
            <a:r>
              <a:rPr lang="ru-RU" sz="1800" b="0" i="0" u="none" strike="noStrike" cap="none" dirty="0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 b="0" i="0" u="none" strike="noStrike" cap="none" dirty="0">
              <a:solidFill>
                <a:srgbClr val="1745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7625592" y="1382286"/>
            <a:ext cx="3485582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0" b="0" i="0" u="none" strike="noStrike" cap="none" dirty="0">
                <a:solidFill>
                  <a:srgbClr val="2E324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1934145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6e659cf917_0_10"/>
          <p:cNvSpPr txBox="1">
            <a:spLocks noGrp="1"/>
          </p:cNvSpPr>
          <p:nvPr>
            <p:ph type="title"/>
          </p:nvPr>
        </p:nvSpPr>
        <p:spPr>
          <a:xfrm>
            <a:off x="581200" y="702150"/>
            <a:ext cx="9883600" cy="15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Libre Franklin"/>
              <a:buNone/>
            </a:pPr>
            <a:r>
              <a:rPr lang="en-US" sz="4000" dirty="0">
                <a:latin typeface="Calibri"/>
                <a:ea typeface="Calibri"/>
                <a:cs typeface="Calibri"/>
                <a:sym typeface="Calibri"/>
              </a:rPr>
              <a:t>SEO-</a:t>
            </a:r>
            <a:r>
              <a:rPr lang="ru-RU" sz="4000" dirty="0" err="1">
                <a:latin typeface="Calibri"/>
                <a:ea typeface="Calibri"/>
                <a:cs typeface="Calibri"/>
                <a:sym typeface="Calibri"/>
              </a:rPr>
              <a:t>чеклист</a:t>
            </a:r>
            <a:br>
              <a:rPr lang="ru-RU" sz="4000" dirty="0">
                <a:latin typeface="Calibri"/>
                <a:ea typeface="Calibri"/>
                <a:cs typeface="Calibri"/>
                <a:sym typeface="Calibri"/>
              </a:rPr>
            </a:br>
            <a:endParaRPr sz="4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16e659cf917_0_10"/>
          <p:cNvSpPr txBox="1"/>
          <p:nvPr/>
        </p:nvSpPr>
        <p:spPr>
          <a:xfrm>
            <a:off x="3397540" y="6315235"/>
            <a:ext cx="84561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1999"/>
              <a:buFont typeface="Noto Sans Symbols"/>
              <a:buNone/>
            </a:pPr>
            <a:r>
              <a:rPr lang="en-US" sz="1800" b="0" i="0" u="none" strike="noStrike" cap="none" dirty="0" err="1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Gleckler</a:t>
            </a:r>
            <a:r>
              <a:rPr lang="en-US" sz="1800" b="0" i="0" u="none" strike="noStrike" cap="none" dirty="0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 Olga · 202</a:t>
            </a:r>
            <a:r>
              <a:rPr lang="ru-RU" sz="1800" b="0" i="0" u="none" strike="noStrike" cap="none" dirty="0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 b="0" i="0" u="none" strike="noStrike" cap="none" dirty="0">
              <a:solidFill>
                <a:srgbClr val="1745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35;p4">
            <a:extLst>
              <a:ext uri="{FF2B5EF4-FFF2-40B4-BE49-F238E27FC236}">
                <a16:creationId xmlns:a16="http://schemas.microsoft.com/office/drawing/2014/main" id="{6894D5A8-F9B2-42BC-B0A6-2453C8C0594A}"/>
              </a:ext>
            </a:extLst>
          </p:cNvPr>
          <p:cNvSpPr txBox="1"/>
          <p:nvPr/>
        </p:nvSpPr>
        <p:spPr>
          <a:xfrm>
            <a:off x="1105950" y="1941095"/>
            <a:ext cx="4431250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Создание сайта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Структура сайта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Проверенные плагины</a:t>
            </a:r>
            <a:endParaRPr lang="en-US"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Schema.org </a:t>
            </a: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разметка под конкретные типы контента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Легкая тема</a:t>
            </a:r>
            <a:endParaRPr lang="en-US"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Оптимизация картинок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Настройка кеширования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Документация</a:t>
            </a:r>
            <a:endParaRPr lang="en-US"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lang="ru-RU"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8" name="Google Shape;135;p4">
            <a:extLst>
              <a:ext uri="{FF2B5EF4-FFF2-40B4-BE49-F238E27FC236}">
                <a16:creationId xmlns:a16="http://schemas.microsoft.com/office/drawing/2014/main" id="{D1FB5EFB-5629-4108-99A1-FEBF748CC293}"/>
              </a:ext>
            </a:extLst>
          </p:cNvPr>
          <p:cNvSpPr txBox="1"/>
          <p:nvPr/>
        </p:nvSpPr>
        <p:spPr>
          <a:xfrm>
            <a:off x="4550936" y="3995718"/>
            <a:ext cx="5456663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Запуск</a:t>
            </a:r>
            <a:endParaRPr lang="en-US"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Сайт открыт для индексации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Верные 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canonicals</a:t>
            </a:r>
            <a:endParaRPr lang="ru-RU"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Карта сайта содержит только нужные страницы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Счетчики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SSL-</a:t>
            </a: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сертификат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Отсутствие тестового контента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lang="en-US"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0" name="Google Shape;135;p4">
            <a:extLst>
              <a:ext uri="{FF2B5EF4-FFF2-40B4-BE49-F238E27FC236}">
                <a16:creationId xmlns:a16="http://schemas.microsoft.com/office/drawing/2014/main" id="{84A60F31-024F-4F2A-B858-BC42336DA79C}"/>
              </a:ext>
            </a:extLst>
          </p:cNvPr>
          <p:cNvSpPr txBox="1"/>
          <p:nvPr/>
        </p:nvSpPr>
        <p:spPr>
          <a:xfrm>
            <a:off x="5497561" y="1387117"/>
            <a:ext cx="6113239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</a:pPr>
            <a:r>
              <a:rPr lang="ru-RU" sz="4400" i="0" u="none" strike="noStrike" cap="none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Продумайте все требования до начала создания сайта</a:t>
            </a:r>
            <a:endParaRPr sz="4400" i="0" u="none" strike="noStrike" cap="none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7210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6e659cf917_0_18"/>
          <p:cNvSpPr txBox="1">
            <a:spLocks noGrp="1"/>
          </p:cNvSpPr>
          <p:nvPr>
            <p:ph type="title"/>
          </p:nvPr>
        </p:nvSpPr>
        <p:spPr>
          <a:xfrm>
            <a:off x="581200" y="702150"/>
            <a:ext cx="10655400" cy="12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Libre Franklin"/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Что можно ожидать от SEO-плагина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16e659cf917_0_18"/>
          <p:cNvSpPr txBox="1"/>
          <p:nvPr/>
        </p:nvSpPr>
        <p:spPr>
          <a:xfrm>
            <a:off x="3397540" y="6315235"/>
            <a:ext cx="84561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1999"/>
              <a:buFont typeface="Noto Sans Symbols"/>
              <a:buNone/>
            </a:pPr>
            <a:r>
              <a:rPr lang="en-US" sz="1800" b="0" i="0" u="none" strike="noStrike" cap="none" dirty="0" err="1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Gleckler</a:t>
            </a:r>
            <a:r>
              <a:rPr lang="en-US" sz="1800" b="0" i="0" u="none" strike="noStrike" cap="none" dirty="0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 Olga · 202</a:t>
            </a:r>
            <a:r>
              <a:rPr lang="ru-RU" sz="1800" b="0" i="0" u="none" strike="noStrike" cap="none" dirty="0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 b="0" i="0" u="none" strike="noStrike" cap="none" dirty="0">
              <a:solidFill>
                <a:srgbClr val="1745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16e659cf917_0_18"/>
          <p:cNvSpPr txBox="1"/>
          <p:nvPr/>
        </p:nvSpPr>
        <p:spPr>
          <a:xfrm>
            <a:off x="1093600" y="2344125"/>
            <a:ext cx="70101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Удобную вставку верификационных кодов</a:t>
            </a:r>
            <a:endParaRPr sz="180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Задать шаблон title и description для типов записей</a:t>
            </a:r>
            <a:endParaRPr sz="180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Редактировать title и description индивидуально</a:t>
            </a:r>
            <a:endParaRPr sz="180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Canonical</a:t>
            </a:r>
            <a:endParaRPr sz="180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Запрет страниц от индексации</a:t>
            </a:r>
            <a:endParaRPr sz="180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Schema.org разметка для article, product, event, recipe и т.д.</a:t>
            </a:r>
            <a:endParaRPr sz="180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Добавление ссылок на соц. сети и информации о компании в schema.org</a:t>
            </a:r>
            <a:endParaRPr sz="180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Sitemaps с настройкой</a:t>
            </a:r>
            <a:endParaRPr sz="180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OG-метатеги</a:t>
            </a:r>
            <a:endParaRPr sz="180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Хлебные крошки</a:t>
            </a:r>
            <a:endParaRPr sz="180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Перелинковку</a:t>
            </a:r>
            <a:endParaRPr sz="180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Аналитику контента и подсказки</a:t>
            </a:r>
            <a:endParaRPr sz="180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16e659cf917_0_18"/>
          <p:cNvSpPr txBox="1"/>
          <p:nvPr/>
        </p:nvSpPr>
        <p:spPr>
          <a:xfrm>
            <a:off x="7963675" y="2344125"/>
            <a:ext cx="37353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Добавление sitemap в robots.txt</a:t>
            </a:r>
            <a:endParaRPr sz="180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Редактор Robots.txt</a:t>
            </a:r>
            <a:endParaRPr sz="180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REST API ендпоинты (для Headless WP сайтов)</a:t>
            </a:r>
            <a:endParaRPr sz="180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Мониторинг 404 ошибок</a:t>
            </a:r>
            <a:endParaRPr sz="180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Редиректы для 404</a:t>
            </a:r>
            <a:endParaRPr sz="180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Изменение структуры ссылок</a:t>
            </a:r>
            <a:endParaRPr sz="180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Блоки для Блочного редактора (Гутерберга)</a:t>
            </a:r>
            <a:endParaRPr sz="180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616533" y="1746491"/>
            <a:ext cx="6390059" cy="302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87410"/>
              <a:buFont typeface="Franklin Gothic"/>
              <a:buNone/>
            </a:pPr>
            <a:r>
              <a:rPr lang="ru-RU" sz="6177" dirty="0">
                <a:latin typeface="Calibri"/>
                <a:ea typeface="Calibri"/>
                <a:cs typeface="Calibri"/>
                <a:sym typeface="Calibri"/>
              </a:rPr>
              <a:t>Оптимизируем работу</a:t>
            </a:r>
            <a:endParaRPr sz="6177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3397540" y="6315235"/>
            <a:ext cx="8456104" cy="31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1999"/>
              <a:buFont typeface="Noto Sans Symbols"/>
              <a:buNone/>
            </a:pPr>
            <a:r>
              <a:rPr lang="en-US" sz="1800" b="0" i="0" u="none" strike="noStrike" cap="none" dirty="0" err="1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Gleckler</a:t>
            </a:r>
            <a:r>
              <a:rPr lang="en-US" sz="1800" b="0" i="0" u="none" strike="noStrike" cap="none" dirty="0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 Olga · 202</a:t>
            </a:r>
            <a:r>
              <a:rPr lang="ru-RU" sz="1800" b="0" i="0" u="none" strike="noStrike" cap="none" dirty="0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 b="0" i="0" u="none" strike="noStrike" cap="none" dirty="0">
              <a:solidFill>
                <a:srgbClr val="1745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7625592" y="1941086"/>
            <a:ext cx="3485582" cy="287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100" b="0" i="0" dirty="0">
                <a:solidFill>
                  <a:srgbClr val="121212"/>
                </a:solidFill>
                <a:effectLst/>
                <a:latin typeface="Verdana" panose="020B0604030504040204" pitchFamily="34" charset="0"/>
              </a:rPr>
              <a:t>🛠</a:t>
            </a:r>
            <a:endParaRPr lang="en-US" sz="18100" b="0" i="0" u="none" strike="noStrike" cap="none" dirty="0">
              <a:solidFill>
                <a:srgbClr val="2E3247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  <p:extLst>
      <p:ext uri="{BB962C8B-B14F-4D97-AF65-F5344CB8AC3E}">
        <p14:creationId xmlns:p14="http://schemas.microsoft.com/office/powerpoint/2010/main" val="1645216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1005460" y="1403077"/>
            <a:ext cx="10233627" cy="4541762"/>
          </a:xfrm>
          <a:prstGeom prst="rect">
            <a:avLst/>
          </a:prstGeom>
          <a:solidFill>
            <a:srgbClr val="2D46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 txBox="1">
            <a:spLocks noGrp="1"/>
          </p:cNvSpPr>
          <p:nvPr>
            <p:ph type="ctrTitle"/>
          </p:nvPr>
        </p:nvSpPr>
        <p:spPr>
          <a:xfrm>
            <a:off x="1694576" y="2046914"/>
            <a:ext cx="4118995" cy="97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ГЛЕКЛЕР ОЛЬГА</a:t>
            </a:r>
            <a:endParaRPr b="0" i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 txBox="1">
            <a:spLocks noGrp="1"/>
          </p:cNvSpPr>
          <p:nvPr>
            <p:ph type="subTitle" idx="1"/>
          </p:nvPr>
        </p:nvSpPr>
        <p:spPr>
          <a:xfrm>
            <a:off x="1694575" y="3428888"/>
            <a:ext cx="4360677" cy="171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40"/>
              <a:buNone/>
            </a:pPr>
            <a:r>
              <a:rPr lang="en-US" sz="2000" i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РАЗРАБОТЧИК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40"/>
              <a:buNone/>
            </a:pP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КОНТРИБЬЮТОР</a:t>
            </a:r>
            <a:r>
              <a:rPr lang="ru-RU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И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МАЙНТЕЙНЕР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40"/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ПИСАТЕЛЬ ФЭНТЕЗИ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2" descr="A collage of peopl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5252" y="1401802"/>
            <a:ext cx="5183836" cy="4533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6c549e4384_1_102"/>
          <p:cNvSpPr txBox="1">
            <a:spLocks noGrp="1"/>
          </p:cNvSpPr>
          <p:nvPr>
            <p:ph type="title"/>
          </p:nvPr>
        </p:nvSpPr>
        <p:spPr>
          <a:xfrm>
            <a:off x="581200" y="702150"/>
            <a:ext cx="10655400" cy="1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Libre Franklin"/>
              <a:buNone/>
            </a:pPr>
            <a:r>
              <a:rPr lang="ru-RU" sz="4000" dirty="0">
                <a:latin typeface="Calibri"/>
                <a:ea typeface="Calibri"/>
                <a:cs typeface="Calibri"/>
                <a:sym typeface="Calibri"/>
              </a:rPr>
              <a:t>Оптимизируем работу</a:t>
            </a:r>
            <a:endParaRPr sz="4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16c549e4384_1_102"/>
          <p:cNvSpPr txBox="1"/>
          <p:nvPr/>
        </p:nvSpPr>
        <p:spPr>
          <a:xfrm>
            <a:off x="3397540" y="6315235"/>
            <a:ext cx="84561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1999"/>
              <a:buFont typeface="Noto Sans Symbols"/>
              <a:buNone/>
            </a:pPr>
            <a:r>
              <a:rPr lang="en-US" sz="1800" b="0" i="0" u="none" strike="noStrike" cap="none" dirty="0" err="1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Gleckler</a:t>
            </a:r>
            <a:r>
              <a:rPr lang="en-US" sz="1800" b="0" i="0" u="none" strike="noStrike" cap="none" dirty="0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 Olga · 202</a:t>
            </a:r>
            <a:r>
              <a:rPr lang="ru-RU" sz="1800" b="0" i="0" u="none" strike="noStrike" cap="none" dirty="0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 b="0" i="0" u="none" strike="noStrike" cap="none" dirty="0">
              <a:solidFill>
                <a:srgbClr val="1745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6c549e4384_1_102"/>
          <p:cNvSpPr txBox="1"/>
          <p:nvPr/>
        </p:nvSpPr>
        <p:spPr>
          <a:xfrm>
            <a:off x="2082800" y="2617066"/>
            <a:ext cx="802640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Не злоупотребляйте оптимизацией скриптов и стилей, это может нарушить работу плагинов.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Не </a:t>
            </a:r>
            <a:r>
              <a:rPr lang="ru-RU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ведитесь</a:t>
            </a: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на оптимизацию, которая дает зеленый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PageSpeed</a:t>
            </a: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и при этом все-равно страница для пользователя грузится медленно. Некоторые плагины сознательно меняют поведение при обращении робота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PageSpeed</a:t>
            </a: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, создавая впечатление отличных результатов.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Посмотрите статистику, спрогнозируйте максимальную нагрузку на сервер, воспользуетесь сторонним сервисом, чтобы эмулировать нужный уровень нагрузки, и если сайт начнет подвисать или выдавать ошибки – займитесь апгрейдом хостинга.</a:t>
            </a:r>
          </a:p>
        </p:txBody>
      </p:sp>
    </p:spTree>
    <p:extLst>
      <p:ext uri="{BB962C8B-B14F-4D97-AF65-F5344CB8AC3E}">
        <p14:creationId xmlns:p14="http://schemas.microsoft.com/office/powerpoint/2010/main" val="2310169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6c549e4384_1_102"/>
          <p:cNvSpPr txBox="1">
            <a:spLocks noGrp="1"/>
          </p:cNvSpPr>
          <p:nvPr>
            <p:ph type="title"/>
          </p:nvPr>
        </p:nvSpPr>
        <p:spPr>
          <a:xfrm>
            <a:off x="581200" y="702150"/>
            <a:ext cx="10655400" cy="1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Libre Franklin"/>
              <a:buNone/>
            </a:pPr>
            <a:r>
              <a:rPr lang="ru-RU" sz="4000" dirty="0">
                <a:latin typeface="Calibri"/>
                <a:ea typeface="Calibri"/>
                <a:cs typeface="Calibri"/>
                <a:sym typeface="Calibri"/>
              </a:rPr>
              <a:t>Оптимизируем работу</a:t>
            </a:r>
            <a:endParaRPr sz="4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16c549e4384_1_102"/>
          <p:cNvSpPr txBox="1"/>
          <p:nvPr/>
        </p:nvSpPr>
        <p:spPr>
          <a:xfrm>
            <a:off x="3397540" y="6315235"/>
            <a:ext cx="84561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1999"/>
              <a:buFont typeface="Noto Sans Symbols"/>
              <a:buNone/>
            </a:pPr>
            <a:r>
              <a:rPr lang="en-US" sz="1800" b="0" i="0" u="none" strike="noStrike" cap="none" dirty="0" err="1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Gleckler</a:t>
            </a:r>
            <a:r>
              <a:rPr lang="en-US" sz="1800" b="0" i="0" u="none" strike="noStrike" cap="none" dirty="0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 Olga · 202</a:t>
            </a:r>
            <a:r>
              <a:rPr lang="ru-RU" sz="1800" b="0" i="0" u="none" strike="noStrike" cap="none" dirty="0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 b="0" i="0" u="none" strike="noStrike" cap="none" dirty="0">
              <a:solidFill>
                <a:srgbClr val="1745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6c549e4384_1_102"/>
          <p:cNvSpPr txBox="1"/>
          <p:nvPr/>
        </p:nvSpPr>
        <p:spPr>
          <a:xfrm>
            <a:off x="2011680" y="2475385"/>
            <a:ext cx="868680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Clr>
                <a:srgbClr val="2E3247"/>
              </a:buClr>
              <a:buSzPts val="1800"/>
              <a:buFont typeface="Calibri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Установите плагин серверного кеширования и добавьте в исключения страницы, которые не должны </a:t>
            </a:r>
            <a:r>
              <a:rPr lang="ru-RU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кешироваться</a:t>
            </a: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85750" indent="-285750">
              <a:buClr>
                <a:srgbClr val="2E3247"/>
              </a:buClr>
              <a:buSzPts val="1800"/>
              <a:buFont typeface="Calibri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Отключите все ненужные плагины. </a:t>
            </a:r>
          </a:p>
          <a:p>
            <a:pPr marL="285750" indent="-285750">
              <a:buClr>
                <a:srgbClr val="2E3247"/>
              </a:buClr>
              <a:buSzPts val="1800"/>
              <a:buFont typeface="Calibri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Ведите список того, что и зачем нужно.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Не добавляйте в </a:t>
            </a:r>
            <a:r>
              <a:rPr lang="ru-RU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админку</a:t>
            </a: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WordPress</a:t>
            </a: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плагины для собственно удобства. </a:t>
            </a:r>
            <a:b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Например, те, что подтягивают статистику из Яндекс Метрики или создают «красоту» не проверив, как они влияют на скорость сайта для посетителей.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Используйте 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Query Monitor plugin </a:t>
            </a: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для того, чтобы оценить «тяжесть» того или иного плагина и принять решение о том, насколько его использование целесообразно.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Старайтесь избегать решений, которые меняют структуру ссылок 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WordPress</a:t>
            </a: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endParaRPr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6230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6c549e4384_1_102"/>
          <p:cNvSpPr txBox="1">
            <a:spLocks noGrp="1"/>
          </p:cNvSpPr>
          <p:nvPr>
            <p:ph type="title"/>
          </p:nvPr>
        </p:nvSpPr>
        <p:spPr>
          <a:xfrm>
            <a:off x="581200" y="702150"/>
            <a:ext cx="10655400" cy="1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Libre Franklin"/>
              <a:buNone/>
            </a:pPr>
            <a:r>
              <a:rPr lang="ru-RU" sz="4000" dirty="0">
                <a:latin typeface="Calibri"/>
                <a:ea typeface="Calibri"/>
                <a:cs typeface="Calibri"/>
                <a:sym typeface="Calibri"/>
              </a:rPr>
              <a:t>Что делать, если нужно изменить дизайн</a:t>
            </a:r>
            <a:endParaRPr sz="4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16c549e4384_1_102"/>
          <p:cNvSpPr txBox="1"/>
          <p:nvPr/>
        </p:nvSpPr>
        <p:spPr>
          <a:xfrm>
            <a:off x="3397540" y="6315235"/>
            <a:ext cx="84561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1999"/>
              <a:buFont typeface="Noto Sans Symbols"/>
              <a:buNone/>
            </a:pPr>
            <a:r>
              <a:rPr lang="en-US" sz="1800" b="0" i="0" u="none" strike="noStrike" cap="none" dirty="0" err="1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Gleckler</a:t>
            </a:r>
            <a:r>
              <a:rPr lang="en-US" sz="1800" b="0" i="0" u="none" strike="noStrike" cap="none" dirty="0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 Olga · 202</a:t>
            </a:r>
            <a:r>
              <a:rPr lang="ru-RU" sz="1800" b="0" i="0" u="none" strike="noStrike" cap="none" dirty="0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 b="0" i="0" u="none" strike="noStrike" cap="none" dirty="0">
              <a:solidFill>
                <a:srgbClr val="1745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6c549e4384_1_102"/>
          <p:cNvSpPr txBox="1"/>
          <p:nvPr/>
        </p:nvSpPr>
        <p:spPr>
          <a:xfrm>
            <a:off x="2281780" y="2968800"/>
            <a:ext cx="789854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Незначительные правки могут быть внесены через 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Customizer.</a:t>
            </a:r>
            <a:endParaRPr lang="ru-RU"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Смена темы. Вероятно потребуется редактировать контент.</a:t>
            </a:r>
            <a:b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Он может быть экспортирован со старого сайта и импортирован в новый.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Создание дочерней темы и отключение родительских стилей </a:t>
            </a:r>
            <a:b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(с программистом)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Иногда </a:t>
            </a:r>
            <a:r>
              <a:rPr lang="ru-RU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вендорные</a:t>
            </a: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темы имеют дочерние темы. Минус в том, </a:t>
            </a:r>
            <a:b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что дочернюю тему для дочерней уже не сделать.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u-RU"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</a:pPr>
            <a:endParaRPr lang="ru-RU"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2010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616533" y="1746491"/>
            <a:ext cx="6390059" cy="302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87410"/>
              <a:buFont typeface="Franklin Gothic"/>
              <a:buNone/>
            </a:pPr>
            <a:r>
              <a:rPr lang="ru-RU" sz="6177" dirty="0">
                <a:latin typeface="Calibri"/>
                <a:ea typeface="Calibri"/>
                <a:cs typeface="Calibri"/>
                <a:sym typeface="Calibri"/>
              </a:rPr>
              <a:t>Здоровье сайта</a:t>
            </a:r>
            <a:endParaRPr sz="6177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3397540" y="6315235"/>
            <a:ext cx="8456104" cy="31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1999"/>
              <a:buFont typeface="Noto Sans Symbols"/>
              <a:buNone/>
            </a:pPr>
            <a:r>
              <a:rPr lang="en-US" sz="1800" b="0" i="0" u="none" strike="noStrike" cap="none" dirty="0" err="1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Gleckler</a:t>
            </a:r>
            <a:r>
              <a:rPr lang="en-US" sz="1800" b="0" i="0" u="none" strike="noStrike" cap="none" dirty="0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 Olga · 202</a:t>
            </a:r>
            <a:r>
              <a:rPr lang="ru-RU" sz="1800" b="0" i="0" u="none" strike="noStrike" cap="none" dirty="0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 b="0" i="0" u="none" strike="noStrike" cap="none" dirty="0">
              <a:solidFill>
                <a:srgbClr val="1745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7625592" y="1941086"/>
            <a:ext cx="3485582" cy="287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100" b="0" i="0" u="none" strike="noStrike" cap="none" dirty="0">
                <a:solidFill>
                  <a:srgbClr val="2E324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🔍</a:t>
            </a:r>
          </a:p>
        </p:txBody>
      </p:sp>
    </p:spTree>
    <p:extLst>
      <p:ext uri="{BB962C8B-B14F-4D97-AF65-F5344CB8AC3E}">
        <p14:creationId xmlns:p14="http://schemas.microsoft.com/office/powerpoint/2010/main" val="3759369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6c549e4384_1_102"/>
          <p:cNvSpPr txBox="1">
            <a:spLocks noGrp="1"/>
          </p:cNvSpPr>
          <p:nvPr>
            <p:ph type="title"/>
          </p:nvPr>
        </p:nvSpPr>
        <p:spPr>
          <a:xfrm>
            <a:off x="581200" y="702150"/>
            <a:ext cx="10655400" cy="1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Libre Franklin"/>
              <a:buNone/>
            </a:pPr>
            <a:r>
              <a:rPr lang="ru-RU" sz="4000" dirty="0">
                <a:latin typeface="Calibri"/>
                <a:ea typeface="Calibri"/>
                <a:cs typeface="Calibri"/>
                <a:sym typeface="Calibri"/>
              </a:rPr>
              <a:t>Безопасность</a:t>
            </a:r>
            <a:endParaRPr sz="4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16c549e4384_1_102"/>
          <p:cNvSpPr txBox="1"/>
          <p:nvPr/>
        </p:nvSpPr>
        <p:spPr>
          <a:xfrm>
            <a:off x="3397540" y="6315235"/>
            <a:ext cx="84561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1999"/>
              <a:buFont typeface="Noto Sans Symbols"/>
              <a:buNone/>
            </a:pPr>
            <a:r>
              <a:rPr lang="en-US" sz="1800" b="0" i="0" u="none" strike="noStrike" cap="none" dirty="0" err="1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Gleckler</a:t>
            </a:r>
            <a:r>
              <a:rPr lang="en-US" sz="1800" b="0" i="0" u="none" strike="noStrike" cap="none" dirty="0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 Olga · 202</a:t>
            </a:r>
            <a:r>
              <a:rPr lang="ru-RU" sz="1800" b="0" i="0" u="none" strike="noStrike" cap="none" dirty="0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 b="0" i="0" u="none" strike="noStrike" cap="none" dirty="0">
              <a:solidFill>
                <a:srgbClr val="1745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6c549e4384_1_102"/>
          <p:cNvSpPr txBox="1"/>
          <p:nvPr/>
        </p:nvSpPr>
        <p:spPr>
          <a:xfrm>
            <a:off x="884130" y="2414425"/>
            <a:ext cx="1018011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Верный административный 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e-mail</a:t>
            </a:r>
            <a:b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i="1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Настройки -</a:t>
            </a:r>
            <a:r>
              <a:rPr lang="en-US" sz="1800" i="1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ru-RU" sz="1800" i="1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Общие -</a:t>
            </a:r>
            <a:r>
              <a:rPr lang="en-US" sz="1800" i="1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&gt; </a:t>
            </a:r>
            <a:r>
              <a:rPr lang="ru-RU" sz="1800" i="1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Административный </a:t>
            </a:r>
            <a:r>
              <a:rPr lang="en-US" sz="1800" i="1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e-mail</a:t>
            </a:r>
            <a:b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Время от времени при заходе в </a:t>
            </a:r>
            <a:r>
              <a:rPr lang="ru-RU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админку</a:t>
            </a: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сайт будет </a:t>
            </a:r>
            <a:b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просить подтвердить его актуальность.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Разграничение доступа</a:t>
            </a:r>
            <a:b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Давайте минимум прав коллегам.</a:t>
            </a:r>
            <a:b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Тоже самое касается и доступа на хостинг.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Не ходите под одним аккаунтом.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В 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WordPress</a:t>
            </a: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по умолчанию легко получить логины пользователей, так как на их основе формируются ссылки на архивы пользовательских материалов, поэтому только пароль защищает учетную запись.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endParaRPr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F163BC-69A2-400C-ABD7-AEA66639A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706" y="2003138"/>
            <a:ext cx="5104774" cy="238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5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6c549e4384_1_102"/>
          <p:cNvSpPr txBox="1">
            <a:spLocks noGrp="1"/>
          </p:cNvSpPr>
          <p:nvPr>
            <p:ph type="title"/>
          </p:nvPr>
        </p:nvSpPr>
        <p:spPr>
          <a:xfrm>
            <a:off x="581200" y="702150"/>
            <a:ext cx="10655400" cy="1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Libre Franklin"/>
              <a:buNone/>
            </a:pPr>
            <a:r>
              <a:rPr lang="ru-RU" sz="4000" dirty="0">
                <a:latin typeface="Calibri"/>
                <a:ea typeface="Calibri"/>
                <a:cs typeface="Calibri"/>
                <a:sym typeface="Calibri"/>
              </a:rPr>
              <a:t>Безопасность</a:t>
            </a:r>
            <a:endParaRPr sz="4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16c549e4384_1_102"/>
          <p:cNvSpPr txBox="1"/>
          <p:nvPr/>
        </p:nvSpPr>
        <p:spPr>
          <a:xfrm>
            <a:off x="3397540" y="6315235"/>
            <a:ext cx="84561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1999"/>
              <a:buFont typeface="Noto Sans Symbols"/>
              <a:buNone/>
            </a:pPr>
            <a:r>
              <a:rPr lang="en-US" sz="1800" b="0" i="0" u="none" strike="noStrike" cap="none" dirty="0" err="1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Gleckler</a:t>
            </a:r>
            <a:r>
              <a:rPr lang="en-US" sz="1800" b="0" i="0" u="none" strike="noStrike" cap="none" dirty="0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 Olga · 202</a:t>
            </a:r>
            <a:r>
              <a:rPr lang="ru-RU" sz="1800" b="0" i="0" u="none" strike="noStrike" cap="none" dirty="0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 b="0" i="0" u="none" strike="noStrike" cap="none" dirty="0">
              <a:solidFill>
                <a:srgbClr val="1745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6c549e4384_1_102"/>
          <p:cNvSpPr txBox="1"/>
          <p:nvPr/>
        </p:nvSpPr>
        <p:spPr>
          <a:xfrm>
            <a:off x="884130" y="5157625"/>
            <a:ext cx="971275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Поставьте плагин безопасности.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Держите плагины и тему в актуальном состоянии.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Разрешите автоматическую установку технических обновлений и безопасности.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endParaRPr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B91C0F-1C9A-471D-8D98-534D3289A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306" y="1240538"/>
            <a:ext cx="7195894" cy="354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90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6c549e4384_1_102"/>
          <p:cNvSpPr txBox="1">
            <a:spLocks noGrp="1"/>
          </p:cNvSpPr>
          <p:nvPr>
            <p:ph type="title"/>
          </p:nvPr>
        </p:nvSpPr>
        <p:spPr>
          <a:xfrm>
            <a:off x="581200" y="702150"/>
            <a:ext cx="10655400" cy="1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Libre Franklin"/>
              <a:buNone/>
            </a:pPr>
            <a:r>
              <a:rPr lang="ru-RU" sz="4000" dirty="0">
                <a:latin typeface="Calibri"/>
                <a:ea typeface="Calibri"/>
                <a:cs typeface="Calibri"/>
                <a:sym typeface="Calibri"/>
              </a:rPr>
              <a:t>Здоровье сайта</a:t>
            </a:r>
            <a:endParaRPr sz="4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16c549e4384_1_102"/>
          <p:cNvSpPr txBox="1"/>
          <p:nvPr/>
        </p:nvSpPr>
        <p:spPr>
          <a:xfrm>
            <a:off x="3397540" y="6315235"/>
            <a:ext cx="84561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1999"/>
              <a:buFont typeface="Noto Sans Symbols"/>
              <a:buNone/>
            </a:pPr>
            <a:r>
              <a:rPr lang="en-US" sz="1800" b="0" i="0" u="none" strike="noStrike" cap="none" dirty="0" err="1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Gleckler</a:t>
            </a:r>
            <a:r>
              <a:rPr lang="en-US" sz="1800" b="0" i="0" u="none" strike="noStrike" cap="none" dirty="0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 Olga · 202</a:t>
            </a:r>
            <a:r>
              <a:rPr lang="ru-RU" sz="1800" b="0" i="0" u="none" strike="noStrike" cap="none" dirty="0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 b="0" i="0" u="none" strike="noStrike" cap="none" dirty="0">
              <a:solidFill>
                <a:srgbClr val="1745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6c549e4384_1_102"/>
          <p:cNvSpPr txBox="1"/>
          <p:nvPr/>
        </p:nvSpPr>
        <p:spPr>
          <a:xfrm>
            <a:off x="884130" y="5533545"/>
            <a:ext cx="971275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Критические с точки зрения функционирования сайта параметры, могут отображаться как менее существенные.</a:t>
            </a:r>
            <a:endParaRPr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222B82-DB51-44B7-8996-DFF9BB572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226" y="1218566"/>
            <a:ext cx="6950574" cy="3939060"/>
          </a:xfrm>
          <a:prstGeom prst="rect">
            <a:avLst/>
          </a:prstGeom>
        </p:spPr>
      </p:pic>
      <p:sp>
        <p:nvSpPr>
          <p:cNvPr id="8" name="Google Shape;224;g16c549e4384_1_102">
            <a:extLst>
              <a:ext uri="{FF2B5EF4-FFF2-40B4-BE49-F238E27FC236}">
                <a16:creationId xmlns:a16="http://schemas.microsoft.com/office/drawing/2014/main" id="{58007790-9CF6-427A-A584-6F3C56A7C281}"/>
              </a:ext>
            </a:extLst>
          </p:cNvPr>
          <p:cNvSpPr txBox="1"/>
          <p:nvPr/>
        </p:nvSpPr>
        <p:spPr>
          <a:xfrm>
            <a:off x="581200" y="2654826"/>
            <a:ext cx="3909520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В данном разделе собрана техническая информация, которая поможет при возникновении сложностей и общении с хостингом.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</a:pPr>
            <a:endParaRPr lang="ru-RU"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Плагины могут добавлять собственные тесты.</a:t>
            </a:r>
            <a:endParaRPr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3424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6c549e4384_1_115"/>
          <p:cNvSpPr txBox="1">
            <a:spLocks noGrp="1"/>
          </p:cNvSpPr>
          <p:nvPr>
            <p:ph type="title"/>
          </p:nvPr>
        </p:nvSpPr>
        <p:spPr>
          <a:xfrm>
            <a:off x="581200" y="702150"/>
            <a:ext cx="10655400" cy="12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Libre Franklin"/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Полезные ссылки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16c549e4384_1_115"/>
          <p:cNvSpPr txBox="1"/>
          <p:nvPr/>
        </p:nvSpPr>
        <p:spPr>
          <a:xfrm>
            <a:off x="3397540" y="6315235"/>
            <a:ext cx="84561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1999"/>
              <a:buFont typeface="Noto Sans Symbols"/>
              <a:buNone/>
            </a:pPr>
            <a:r>
              <a:rPr lang="en-US" sz="1800" b="0" i="0" u="none" strike="noStrike" cap="none" dirty="0" err="1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Gleckler</a:t>
            </a:r>
            <a:r>
              <a:rPr lang="en-US" sz="1800" b="0" i="0" u="none" strike="noStrike" cap="none" dirty="0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 Olga · 202</a:t>
            </a:r>
            <a:r>
              <a:rPr lang="ru-RU" sz="1800" b="0" i="0" u="none" strike="noStrike" cap="none" dirty="0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 b="0" i="0" u="none" strike="noStrike" cap="none" dirty="0">
              <a:solidFill>
                <a:srgbClr val="1745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16c549e4384_1_115"/>
          <p:cNvSpPr txBox="1"/>
          <p:nvPr/>
        </p:nvSpPr>
        <p:spPr>
          <a:xfrm>
            <a:off x="2537500" y="2260538"/>
            <a:ext cx="8096700" cy="3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7940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700"/>
              <a:buFont typeface="Calibri"/>
              <a:buChar char="•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Статистика использования CMS в Интернете</a:t>
            </a:r>
            <a:br>
              <a:rPr lang="en-US" sz="17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700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https://w3techs.com/technologies/overview/content_management</a:t>
            </a:r>
            <a:r>
              <a:rPr lang="en-US" sz="17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7940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700"/>
              <a:buFont typeface="Calibri"/>
              <a:buChar char="•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Бесплатные плагины</a:t>
            </a:r>
            <a:br>
              <a:rPr lang="en-US" sz="17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700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https://wordpress.org/plugins/search/SEO/</a:t>
            </a:r>
            <a:endParaRPr sz="17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7940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700"/>
              <a:buFont typeface="Calibri"/>
              <a:buChar char="•"/>
            </a:pPr>
            <a:r>
              <a:rPr lang="en-US" sz="170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Бесплатные темы</a:t>
            </a:r>
            <a:br>
              <a:rPr lang="en-US" sz="170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700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https://wordpress.org/themes/</a:t>
            </a:r>
            <a:endParaRPr sz="1700" u="sng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7940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700"/>
              <a:buFont typeface="Calibri"/>
              <a:buChar char="•"/>
            </a:pPr>
            <a:r>
              <a:rPr lang="en-US" sz="170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Бесплатные картинки</a:t>
            </a:r>
            <a:br>
              <a:rPr lang="en-US" sz="170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700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https://wordpress.org/openverse/</a:t>
            </a:r>
            <a:endParaRPr sz="1700" u="sng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7940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700"/>
              <a:buFont typeface="Calibri"/>
              <a:buChar char="•"/>
            </a:pPr>
            <a:r>
              <a:rPr lang="en-US" sz="170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Российский официальный блог WordPress</a:t>
            </a:r>
            <a:br>
              <a:rPr lang="en-US" sz="170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700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https://ru.wordpress.org/news/</a:t>
            </a:r>
            <a:endParaRPr sz="1700" u="sng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7940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700"/>
              <a:buFont typeface="Calibri"/>
              <a:buChar char="•"/>
            </a:pPr>
            <a:r>
              <a:rPr lang="en-US" sz="170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Русскоязычный форум</a:t>
            </a:r>
            <a:br>
              <a:rPr lang="en-US" sz="170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700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https://ru.wordpress.org/support/forums/</a:t>
            </a:r>
            <a:r>
              <a:rPr lang="en-US" sz="1700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 u="sng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700"/>
              <a:buFont typeface="Calibri"/>
              <a:buChar char="•"/>
            </a:pPr>
            <a:r>
              <a:rPr lang="en-US" sz="170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Почему WordPress — №1 в стеке технологий для вашего следующего проекта</a:t>
            </a:r>
            <a:br>
              <a:rPr lang="en-US" sz="1700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700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https://wp-digest.com/articles/wordperss-is-the-future/</a:t>
            </a:r>
            <a:endParaRPr sz="1700" u="sng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4" name="Google Shape;244;p17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7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7"/>
          <p:cNvSpPr/>
          <p:nvPr/>
        </p:nvSpPr>
        <p:spPr>
          <a:xfrm>
            <a:off x="1005460" y="1403077"/>
            <a:ext cx="10233627" cy="4541762"/>
          </a:xfrm>
          <a:prstGeom prst="rect">
            <a:avLst/>
          </a:prstGeom>
          <a:solidFill>
            <a:srgbClr val="2D46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47" name="Google Shape;24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7070" y="1398245"/>
            <a:ext cx="10197859" cy="4541762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7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7"/>
          <p:cNvSpPr txBox="1">
            <a:spLocks noGrp="1"/>
          </p:cNvSpPr>
          <p:nvPr>
            <p:ph type="ctrTitle"/>
          </p:nvPr>
        </p:nvSpPr>
        <p:spPr>
          <a:xfrm>
            <a:off x="1694576" y="2046914"/>
            <a:ext cx="8724551" cy="97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</a:t>
            </a:r>
            <a:endParaRPr sz="4400" b="0" i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7"/>
          <p:cNvSpPr txBox="1">
            <a:spLocks noGrp="1"/>
          </p:cNvSpPr>
          <p:nvPr>
            <p:ph type="subTitle" idx="1"/>
          </p:nvPr>
        </p:nvSpPr>
        <p:spPr>
          <a:xfrm>
            <a:off x="2558641" y="5454923"/>
            <a:ext cx="8456104" cy="31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91999"/>
              <a:buNone/>
            </a:pPr>
            <a:r>
              <a:rPr lang="en-US" sz="1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GLECKLER OLGA · 202</a:t>
            </a:r>
            <a:r>
              <a:rPr lang="ru-RU" sz="1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7"/>
          <p:cNvSpPr txBox="1"/>
          <p:nvPr/>
        </p:nvSpPr>
        <p:spPr>
          <a:xfrm>
            <a:off x="5153149" y="3831775"/>
            <a:ext cx="4145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https://t.me/gleckler</a:t>
            </a:r>
            <a:endParaRPr/>
          </a:p>
        </p:txBody>
      </p:sp>
      <p:pic>
        <p:nvPicPr>
          <p:cNvPr id="252" name="Google Shape;25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91272" y="3173744"/>
            <a:ext cx="1904775" cy="190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616533" y="1746491"/>
            <a:ext cx="6390059" cy="302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25581"/>
              <a:buFont typeface="Franklin Gothic"/>
              <a:buNone/>
            </a:pPr>
            <a:r>
              <a:rPr lang="en-US" sz="4300" i="1">
                <a:latin typeface="Calibri"/>
                <a:ea typeface="Calibri"/>
                <a:cs typeface="Calibri"/>
                <a:sym typeface="Calibri"/>
              </a:rPr>
              <a:t>Начнем с начала…</a:t>
            </a:r>
            <a:endParaRPr sz="43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25581"/>
              <a:buFont typeface="Franklin Gothic"/>
              <a:buNone/>
            </a:pPr>
            <a:endParaRPr sz="43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Franklin Gothic"/>
              <a:buNone/>
            </a:pPr>
            <a:endParaRPr sz="5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87410"/>
              <a:buFont typeface="Franklin Gothic"/>
              <a:buNone/>
            </a:pPr>
            <a:r>
              <a:rPr lang="en-US" sz="6177">
                <a:latin typeface="Calibri"/>
                <a:ea typeface="Calibri"/>
                <a:cs typeface="Calibri"/>
                <a:sym typeface="Calibri"/>
              </a:rPr>
              <a:t>Почему WordPress</a:t>
            </a:r>
            <a:endParaRPr sz="6177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3397540" y="6315235"/>
            <a:ext cx="8456104" cy="31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1999"/>
              <a:buFont typeface="Noto Sans Symbols"/>
              <a:buNone/>
            </a:pPr>
            <a:r>
              <a:rPr lang="en-US" sz="1800" b="0" i="0" u="none" strike="noStrike" cap="none" dirty="0" err="1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Gleckler</a:t>
            </a:r>
            <a:r>
              <a:rPr lang="en-US" sz="1800" b="0" i="0" u="none" strike="noStrike" cap="none" dirty="0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 Olga · 202</a:t>
            </a:r>
            <a:r>
              <a:rPr lang="ru-RU" sz="1800" b="0" i="0" u="none" strike="noStrike" cap="none" dirty="0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 b="0" i="0" u="none" strike="noStrike" cap="none" dirty="0">
              <a:solidFill>
                <a:srgbClr val="1745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7625592" y="1382286"/>
            <a:ext cx="3485582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0" b="0" i="0" u="none" strike="noStrike" cap="none">
                <a:solidFill>
                  <a:srgbClr val="2E324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?</a:t>
            </a:r>
            <a:endParaRPr sz="26000" b="0" i="0" u="none" strike="noStrike" cap="none">
              <a:solidFill>
                <a:srgbClr val="2E3247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581200" y="702151"/>
            <a:ext cx="6390000" cy="11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Libre Franklin"/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WordPress — это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3397540" y="6315235"/>
            <a:ext cx="8456104" cy="31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1999"/>
              <a:buFont typeface="Noto Sans Symbols"/>
              <a:buNone/>
            </a:pPr>
            <a:r>
              <a:rPr lang="en-US" sz="1800" b="0" i="0" u="none" strike="noStrike" cap="none" dirty="0" err="1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Gleckler</a:t>
            </a:r>
            <a:r>
              <a:rPr lang="en-US" sz="1800" b="0" i="0" u="none" strike="noStrike" cap="none" dirty="0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 Olga · 202</a:t>
            </a:r>
            <a:r>
              <a:rPr lang="ru-RU" sz="1800" b="0" i="0" u="none" strike="noStrike" cap="none" dirty="0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 b="0" i="0" u="none" strike="noStrike" cap="none" dirty="0">
              <a:solidFill>
                <a:srgbClr val="1745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1105950" y="2133600"/>
            <a:ext cx="5101810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Более 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43%</a:t>
            </a: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сайтов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и более 63% на базе 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CMS) </a:t>
            </a: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из 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10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миллионов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наиболее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популярных</a:t>
            </a:r>
            <a:endParaRPr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Готов к наполнению сайт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за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5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минут</a:t>
            </a:r>
            <a:endParaRPr lang="ru-RU"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Готовый к продажам интернет-магазин</a:t>
            </a:r>
            <a:b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за несколько часов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Высокая безопасность движка</a:t>
            </a:r>
            <a:endParaRPr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Б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олее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60 000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бесплатных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плагинов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b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более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10 000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бесплатных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тем</a:t>
            </a:r>
            <a:endParaRPr lang="ru-RU"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rgbClr val="2E3247"/>
              </a:buClr>
              <a:buSzPts val="1800"/>
              <a:buFont typeface="Calibri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Большое количество платных решений</a:t>
            </a:r>
            <a:endParaRPr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Автоматические обновления</a:t>
            </a:r>
            <a:endParaRPr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В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ысокая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гибкость</a:t>
            </a:r>
            <a:endParaRPr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П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роект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с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открытым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исходным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кодом</a:t>
            </a:r>
            <a:endParaRPr lang="ru-RU"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Активное комьюнити</a:t>
            </a:r>
            <a:endParaRPr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i="0" u="none" strike="noStrike" cap="none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35;p4">
            <a:extLst>
              <a:ext uri="{FF2B5EF4-FFF2-40B4-BE49-F238E27FC236}">
                <a16:creationId xmlns:a16="http://schemas.microsoft.com/office/drawing/2014/main" id="{D7A918AF-ECF7-47DD-8F3B-B4E7B947C1DA}"/>
              </a:ext>
            </a:extLst>
          </p:cNvPr>
          <p:cNvSpPr txBox="1"/>
          <p:nvPr/>
        </p:nvSpPr>
        <p:spPr>
          <a:xfrm>
            <a:off x="6587000" y="1648672"/>
            <a:ext cx="502380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</a:pPr>
            <a:r>
              <a:rPr lang="ru-RU" sz="4800" i="0" u="none" strike="noStrike" cap="none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Готовый сайт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</a:pPr>
            <a:r>
              <a:rPr lang="ru-RU" sz="4800" i="0" u="none" strike="noStrike" cap="none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«из коробки» </a:t>
            </a:r>
            <a:r>
              <a:rPr lang="ru-RU" sz="4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адаптирующийся</a:t>
            </a:r>
            <a:br>
              <a:rPr lang="ru-RU" sz="4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4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под потребности </a:t>
            </a:r>
            <a:br>
              <a:rPr lang="ru-RU" sz="4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4800" i="0" u="none" strike="noStrike" cap="none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бизнеса</a:t>
            </a:r>
            <a:endParaRPr sz="4800" i="0" u="none" strike="noStrike" cap="none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616533" y="1746490"/>
            <a:ext cx="9031147" cy="3729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87410"/>
              <a:buFont typeface="Franklin Gothic"/>
              <a:buNone/>
            </a:pPr>
            <a:r>
              <a:rPr lang="ru-RU" sz="5400" dirty="0">
                <a:latin typeface="Calibri"/>
                <a:ea typeface="Calibri"/>
                <a:cs typeface="Calibri"/>
                <a:sym typeface="Calibri"/>
              </a:rPr>
              <a:t>Для </a:t>
            </a:r>
            <a:r>
              <a:rPr lang="en-US" sz="5400" dirty="0">
                <a:latin typeface="Calibri"/>
                <a:ea typeface="Calibri"/>
                <a:cs typeface="Calibri"/>
                <a:sym typeface="Calibri"/>
              </a:rPr>
              <a:t>WordPress</a:t>
            </a:r>
            <a:br>
              <a:rPr lang="ru-RU" sz="5400" dirty="0">
                <a:latin typeface="Calibri"/>
                <a:ea typeface="Calibri"/>
                <a:cs typeface="Calibri"/>
                <a:sym typeface="Calibri"/>
              </a:rPr>
            </a:br>
            <a:r>
              <a:rPr lang="ru-RU" sz="5400" dirty="0">
                <a:latin typeface="Calibri"/>
                <a:ea typeface="Calibri"/>
                <a:cs typeface="Calibri"/>
                <a:sym typeface="Calibri"/>
              </a:rPr>
              <a:t>нет невозможного,</a:t>
            </a:r>
            <a:br>
              <a:rPr lang="ru-RU" sz="5400" dirty="0">
                <a:latin typeface="Calibri"/>
                <a:ea typeface="Calibri"/>
                <a:cs typeface="Calibri"/>
                <a:sym typeface="Calibri"/>
              </a:rPr>
            </a:br>
            <a:r>
              <a:rPr lang="ru-RU" sz="5400" dirty="0">
                <a:latin typeface="Calibri"/>
                <a:ea typeface="Calibri"/>
                <a:cs typeface="Calibri"/>
                <a:sym typeface="Calibri"/>
              </a:rPr>
              <a:t>только нецелесообразное</a:t>
            </a:r>
            <a:endParaRPr sz="5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3397540" y="6315235"/>
            <a:ext cx="8456104" cy="31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1999"/>
              <a:buFont typeface="Noto Sans Symbols"/>
              <a:buNone/>
            </a:pPr>
            <a:r>
              <a:rPr lang="en-US" sz="1800" b="0" i="0" u="none" strike="noStrike" cap="none" dirty="0" err="1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Gleckler</a:t>
            </a:r>
            <a:r>
              <a:rPr lang="en-US" sz="1800" b="0" i="0" u="none" strike="noStrike" cap="none" dirty="0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 Olga · 202</a:t>
            </a:r>
            <a:r>
              <a:rPr lang="ru-RU" sz="1800" b="0" i="0" u="none" strike="noStrike" cap="none" dirty="0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 b="0" i="0" u="none" strike="noStrike" cap="none" dirty="0">
              <a:solidFill>
                <a:srgbClr val="1745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7625592" y="742206"/>
            <a:ext cx="3485582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0" b="0" i="0" u="none" strike="noStrike" cap="none" dirty="0">
                <a:solidFill>
                  <a:srgbClr val="2E3247"/>
                </a:solidFill>
                <a:latin typeface="Libre Franklin"/>
                <a:ea typeface="Libre Franklin"/>
                <a:cs typeface="Libre Franklin"/>
                <a:sym typeface="Wingdings" panose="05000000000000000000" pitchFamily="2" charset="2"/>
              </a:rPr>
              <a:t></a:t>
            </a:r>
            <a:endParaRPr sz="26000" b="0" i="0" u="none" strike="noStrike" cap="none" dirty="0">
              <a:solidFill>
                <a:srgbClr val="2E3247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  <p:extLst>
      <p:ext uri="{BB962C8B-B14F-4D97-AF65-F5344CB8AC3E}">
        <p14:creationId xmlns:p14="http://schemas.microsoft.com/office/powerpoint/2010/main" val="4171693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6e659cf917_0_10"/>
          <p:cNvSpPr txBox="1">
            <a:spLocks noGrp="1"/>
          </p:cNvSpPr>
          <p:nvPr>
            <p:ph type="title"/>
          </p:nvPr>
        </p:nvSpPr>
        <p:spPr>
          <a:xfrm>
            <a:off x="581200" y="702150"/>
            <a:ext cx="9883600" cy="15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Libre Franklin"/>
              <a:buNone/>
            </a:pPr>
            <a:r>
              <a:rPr lang="ru-RU" sz="4000" dirty="0">
                <a:latin typeface="Calibri"/>
                <a:ea typeface="Calibri"/>
                <a:cs typeface="Calibri"/>
                <a:sym typeface="Calibri"/>
              </a:rPr>
              <a:t>Как найти решение </a:t>
            </a:r>
            <a:r>
              <a:rPr lang="en-US" sz="4000" dirty="0"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ru-RU" sz="4000" dirty="0">
                <a:latin typeface="Calibri"/>
                <a:ea typeface="Calibri"/>
                <a:cs typeface="Calibri"/>
                <a:sym typeface="Calibri"/>
              </a:rPr>
              <a:t> ответ на вопрос?</a:t>
            </a:r>
            <a:br>
              <a:rPr lang="ru-RU" sz="4000" dirty="0">
                <a:latin typeface="Calibri"/>
                <a:ea typeface="Calibri"/>
                <a:cs typeface="Calibri"/>
                <a:sym typeface="Calibri"/>
              </a:rPr>
            </a:br>
            <a:endParaRPr sz="4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16e659cf917_0_10"/>
          <p:cNvSpPr txBox="1"/>
          <p:nvPr/>
        </p:nvSpPr>
        <p:spPr>
          <a:xfrm>
            <a:off x="3397540" y="6315235"/>
            <a:ext cx="84561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1999"/>
              <a:buFont typeface="Noto Sans Symbols"/>
              <a:buNone/>
            </a:pPr>
            <a:r>
              <a:rPr lang="en-US" sz="1800" b="0" i="0" u="none" strike="noStrike" cap="none" dirty="0" err="1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Gleckler</a:t>
            </a:r>
            <a:r>
              <a:rPr lang="en-US" sz="1800" b="0" i="0" u="none" strike="noStrike" cap="none" dirty="0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 Olga · 202</a:t>
            </a:r>
            <a:r>
              <a:rPr lang="ru-RU" sz="1800" b="0" i="0" u="none" strike="noStrike" cap="none" dirty="0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 b="0" i="0" u="none" strike="noStrike" cap="none" dirty="0">
              <a:solidFill>
                <a:srgbClr val="1745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35;p4">
            <a:extLst>
              <a:ext uri="{FF2B5EF4-FFF2-40B4-BE49-F238E27FC236}">
                <a16:creationId xmlns:a16="http://schemas.microsoft.com/office/drawing/2014/main" id="{6894D5A8-F9B2-42BC-B0A6-2453C8C0594A}"/>
              </a:ext>
            </a:extLst>
          </p:cNvPr>
          <p:cNvSpPr txBox="1"/>
          <p:nvPr/>
        </p:nvSpPr>
        <p:spPr>
          <a:xfrm>
            <a:off x="1105949" y="1710089"/>
            <a:ext cx="8769571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endParaRPr lang="en-US"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</a:pPr>
            <a:r>
              <a:rPr lang="ru-RU" sz="1800" b="1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Поищите ответы </a:t>
            </a: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в поисковиках, не ограничивайтесь первым попавшимся вариантом.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</a:pPr>
            <a:endParaRPr lang="ru-RU"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</a:pPr>
            <a:r>
              <a:rPr lang="ru-RU" sz="1800" b="1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Изучите документацию</a:t>
            </a:r>
            <a:b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rgbClr val="1CADE4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https://wordpress.org/documentation/category/dashboard/</a:t>
            </a:r>
            <a:r>
              <a:rPr lang="ru-RU" sz="1800" dirty="0">
                <a:solidFill>
                  <a:srgbClr val="1CADE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(на английском)</a:t>
            </a:r>
            <a:endParaRPr lang="en-US"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</a:pPr>
            <a:r>
              <a:rPr lang="en-US" sz="1800" dirty="0">
                <a:solidFill>
                  <a:srgbClr val="1CADE4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https://codex.wordpress.org/</a:t>
            </a:r>
            <a:r>
              <a:rPr lang="ru-RU" sz="1800" dirty="0" err="1">
                <a:solidFill>
                  <a:srgbClr val="1CADE4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Заглавная_страница</a:t>
            </a:r>
            <a:r>
              <a:rPr lang="en-US" sz="1800" dirty="0">
                <a:solidFill>
                  <a:srgbClr val="1CADE4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на русском)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</a:pPr>
            <a:endParaRPr lang="ru-RU"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</a:pPr>
            <a:r>
              <a:rPr lang="ru-RU" sz="1800" b="1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Поищите на форуме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</a:pPr>
            <a:r>
              <a:rPr lang="en-US" sz="1800" dirty="0">
                <a:solidFill>
                  <a:srgbClr val="1CADE4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https://ru.wordpress.org/support/forums/</a:t>
            </a:r>
            <a:r>
              <a:rPr lang="ru-RU" sz="1800" dirty="0">
                <a:solidFill>
                  <a:srgbClr val="1CADE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(на русском)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</a:pPr>
            <a:r>
              <a:rPr lang="en-US" sz="1800" dirty="0">
                <a:solidFill>
                  <a:srgbClr val="1CADE4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https://wordpress.org/support/forums/</a:t>
            </a:r>
            <a:r>
              <a:rPr lang="ru-RU" sz="1800" dirty="0">
                <a:solidFill>
                  <a:srgbClr val="1CADE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(на английском)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</a:pPr>
            <a:endParaRPr lang="ru-RU"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68564C-7278-4E69-A5BD-7E01D230F5C7}"/>
              </a:ext>
            </a:extLst>
          </p:cNvPr>
          <p:cNvSpPr txBox="1"/>
          <p:nvPr/>
        </p:nvSpPr>
        <p:spPr>
          <a:xfrm>
            <a:off x="7334451" y="4187650"/>
            <a:ext cx="43217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2E3247"/>
              </a:buClr>
              <a:buSzPts val="1800"/>
            </a:pPr>
            <a:r>
              <a:rPr lang="ru-RU" sz="4000" i="0" u="none" strike="noStrike" cap="none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Если есть задача – есть и решение </a:t>
            </a:r>
            <a:endParaRPr lang="ru-RU" sz="20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1955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6e659cf917_0_10"/>
          <p:cNvSpPr txBox="1">
            <a:spLocks noGrp="1"/>
          </p:cNvSpPr>
          <p:nvPr>
            <p:ph type="title"/>
          </p:nvPr>
        </p:nvSpPr>
        <p:spPr>
          <a:xfrm>
            <a:off x="581200" y="702150"/>
            <a:ext cx="9883600" cy="15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Libre Franklin"/>
              <a:buNone/>
            </a:pPr>
            <a:r>
              <a:rPr lang="ru-RU" sz="4000" dirty="0">
                <a:latin typeface="Calibri"/>
                <a:ea typeface="Calibri"/>
                <a:cs typeface="Calibri"/>
                <a:sym typeface="Calibri"/>
              </a:rPr>
              <a:t>Как найти решение </a:t>
            </a:r>
            <a:r>
              <a:rPr lang="en-US" sz="4000" dirty="0"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ru-RU" sz="4000" dirty="0">
                <a:latin typeface="Calibri"/>
                <a:ea typeface="Calibri"/>
                <a:cs typeface="Calibri"/>
                <a:sym typeface="Calibri"/>
              </a:rPr>
              <a:t> ответ на вопрос?</a:t>
            </a:r>
            <a:br>
              <a:rPr lang="ru-RU" sz="4000" dirty="0">
                <a:latin typeface="Calibri"/>
                <a:ea typeface="Calibri"/>
                <a:cs typeface="Calibri"/>
                <a:sym typeface="Calibri"/>
              </a:rPr>
            </a:br>
            <a:endParaRPr sz="4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16e659cf917_0_10"/>
          <p:cNvSpPr txBox="1"/>
          <p:nvPr/>
        </p:nvSpPr>
        <p:spPr>
          <a:xfrm>
            <a:off x="3397540" y="6315235"/>
            <a:ext cx="84561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1999"/>
              <a:buFont typeface="Noto Sans Symbols"/>
              <a:buNone/>
            </a:pPr>
            <a:r>
              <a:rPr lang="en-US" sz="1800" b="0" i="0" u="none" strike="noStrike" cap="none" dirty="0" err="1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Gleckler</a:t>
            </a:r>
            <a:r>
              <a:rPr lang="en-US" sz="1800" b="0" i="0" u="none" strike="noStrike" cap="none" dirty="0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 Olga · 202</a:t>
            </a:r>
            <a:r>
              <a:rPr lang="ru-RU" sz="1800" b="0" i="0" u="none" strike="noStrike" cap="none" dirty="0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 b="0" i="0" u="none" strike="noStrike" cap="none" dirty="0">
              <a:solidFill>
                <a:srgbClr val="1745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35;p4">
            <a:extLst>
              <a:ext uri="{FF2B5EF4-FFF2-40B4-BE49-F238E27FC236}">
                <a16:creationId xmlns:a16="http://schemas.microsoft.com/office/drawing/2014/main" id="{6894D5A8-F9B2-42BC-B0A6-2453C8C0594A}"/>
              </a:ext>
            </a:extLst>
          </p:cNvPr>
          <p:cNvSpPr txBox="1"/>
          <p:nvPr/>
        </p:nvSpPr>
        <p:spPr>
          <a:xfrm>
            <a:off x="1105949" y="1710089"/>
            <a:ext cx="10251862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endParaRPr lang="en-US"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</a:pPr>
            <a:r>
              <a:rPr lang="ru-RU" sz="1800" b="1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Спросите на форуме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</a:pPr>
            <a:endParaRPr lang="en-US"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Чтобы получить ответ, нужно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</a:pPr>
            <a:endParaRPr lang="en-US"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AutoNum type="arabicPeriod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Выбрать наиболее подходящий раздел форума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AutoNum type="arabicPeriod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Подробно описать проблему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AutoNum type="arabicPeriod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Указать если какие-то решения </a:t>
            </a:r>
            <a:b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были опробованы, но не помогли.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</a:pPr>
            <a:endParaRPr lang="ru-RU"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2E3247"/>
              </a:buClr>
              <a:buSzPts val="1800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На форумах отвечают волонтеры, пожалуйста, цените их время и помощь. Они любят помогать, кроме случаев, когда ответ легко находится в поисковиках. И лучше предоставить больше информации, чем нужно, чем терять время отвечая на уточняющие вопросы. 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</a:pPr>
            <a:endParaRPr lang="ru-RU"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Но не размещайте персональную информацию и не размещайте доступы</a:t>
            </a:r>
            <a:b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в </a:t>
            </a:r>
            <a:r>
              <a:rPr lang="ru-RU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админку</a:t>
            </a: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сайта (даже тестового).</a:t>
            </a:r>
            <a:endParaRPr sz="1800" i="0" u="none" strike="noStrike" cap="none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BF1510-0510-412F-82C8-8BA72C283C62}"/>
              </a:ext>
            </a:extLst>
          </p:cNvPr>
          <p:cNvSpPr txBox="1"/>
          <p:nvPr/>
        </p:nvSpPr>
        <p:spPr>
          <a:xfrm>
            <a:off x="6304546" y="2141880"/>
            <a:ext cx="53062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2E3247"/>
              </a:buClr>
              <a:buSzPts val="1800"/>
            </a:pPr>
            <a:r>
              <a:rPr lang="ru-RU" sz="4000" i="0" u="none" strike="noStrike" cap="none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Если что-то сложно </a:t>
            </a:r>
            <a:br>
              <a:rPr lang="ru-RU" sz="4000" i="0" u="none" strike="noStrike" cap="none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4000" i="0" u="none" strike="noStrike" cap="none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или неудобно – </a:t>
            </a:r>
            <a:br>
              <a:rPr lang="ru-RU" sz="4000" i="0" u="none" strike="noStrike" cap="none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4000" i="0" u="none" strike="noStrike" cap="none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и есть решение</a:t>
            </a:r>
            <a:endParaRPr lang="ru-RU" sz="20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8153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6e659cf917_0_10"/>
          <p:cNvSpPr txBox="1">
            <a:spLocks noGrp="1"/>
          </p:cNvSpPr>
          <p:nvPr>
            <p:ph type="title"/>
          </p:nvPr>
        </p:nvSpPr>
        <p:spPr>
          <a:xfrm>
            <a:off x="581200" y="702150"/>
            <a:ext cx="9560700" cy="15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Libre Franklin"/>
              <a:buNone/>
            </a:pPr>
            <a:r>
              <a:rPr lang="ru-RU" sz="4000" dirty="0">
                <a:latin typeface="Calibri"/>
                <a:ea typeface="Calibri"/>
                <a:cs typeface="Calibri"/>
                <a:sym typeface="Calibri"/>
              </a:rPr>
              <a:t>Архитектура </a:t>
            </a:r>
            <a:r>
              <a:rPr lang="en-US" sz="4000" dirty="0">
                <a:latin typeface="Calibri"/>
                <a:ea typeface="Calibri"/>
                <a:cs typeface="Calibri"/>
                <a:sym typeface="Calibri"/>
              </a:rPr>
              <a:t>WordPress</a:t>
            </a:r>
            <a:br>
              <a:rPr lang="ru-RU" sz="4000" dirty="0">
                <a:latin typeface="Calibri"/>
                <a:ea typeface="Calibri"/>
                <a:cs typeface="Calibri"/>
                <a:sym typeface="Calibri"/>
              </a:rPr>
            </a:br>
            <a:endParaRPr sz="4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16e659cf917_0_10"/>
          <p:cNvSpPr txBox="1"/>
          <p:nvPr/>
        </p:nvSpPr>
        <p:spPr>
          <a:xfrm>
            <a:off x="3397540" y="6315235"/>
            <a:ext cx="84561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1999"/>
              <a:buFont typeface="Noto Sans Symbols"/>
              <a:buNone/>
            </a:pPr>
            <a:r>
              <a:rPr lang="en-US" sz="1800" b="0" i="0" u="none" strike="noStrike" cap="none" dirty="0" err="1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Gleckler</a:t>
            </a:r>
            <a:r>
              <a:rPr lang="en-US" sz="1800" b="0" i="0" u="none" strike="noStrike" cap="none" dirty="0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 Olga · 202</a:t>
            </a:r>
            <a:r>
              <a:rPr lang="ru-RU" sz="1800" b="0" i="0" u="none" strike="noStrike" cap="none" dirty="0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 b="0" i="0" u="none" strike="noStrike" cap="none" dirty="0">
              <a:solidFill>
                <a:srgbClr val="1745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16e659cf917_0_10"/>
          <p:cNvSpPr txBox="1"/>
          <p:nvPr/>
        </p:nvSpPr>
        <p:spPr>
          <a:xfrm>
            <a:off x="882430" y="1859280"/>
            <a:ext cx="5040850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WordPress</a:t>
            </a:r>
          </a:p>
          <a:p>
            <a:pPr marL="630238" indent="-366713">
              <a:buClr>
                <a:srgbClr val="2E3247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2E3247"/>
                </a:solidFill>
                <a:latin typeface="Calibri"/>
                <a:cs typeface="Calibri"/>
                <a:sym typeface="Calibri"/>
              </a:rPr>
              <a:t>…</a:t>
            </a:r>
          </a:p>
          <a:p>
            <a:pPr marL="630238" indent="-366713">
              <a:buClr>
                <a:srgbClr val="2E3247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2E3247"/>
                </a:solidFill>
                <a:latin typeface="Calibri"/>
                <a:cs typeface="Calibri"/>
                <a:sym typeface="Calibri"/>
              </a:rPr>
              <a:t>/wp-content/</a:t>
            </a:r>
          </a:p>
          <a:p>
            <a:pPr marL="1076325" indent="-446088">
              <a:buClr>
                <a:srgbClr val="2E3247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2E3247"/>
                </a:solidFill>
                <a:latin typeface="Calibri"/>
                <a:cs typeface="Calibri"/>
                <a:sym typeface="Calibri"/>
              </a:rPr>
              <a:t>/themes/</a:t>
            </a:r>
            <a:endParaRPr lang="ru-RU" sz="1800" dirty="0">
              <a:solidFill>
                <a:srgbClr val="2E3247"/>
              </a:solidFill>
              <a:latin typeface="Calibri"/>
              <a:cs typeface="Calibri"/>
              <a:sym typeface="Calibri"/>
            </a:endParaRPr>
          </a:p>
          <a:p>
            <a:pPr marL="1431925" indent="-355600">
              <a:buClr>
                <a:srgbClr val="2E3247"/>
              </a:buClr>
              <a:buSzPts val="1800"/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Родительская тема</a:t>
            </a:r>
          </a:p>
          <a:p>
            <a:pPr marL="1798638" lvl="7" indent="-366713">
              <a:buClr>
                <a:srgbClr val="2E3247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Дочерняя тема (опционально)</a:t>
            </a:r>
          </a:p>
          <a:p>
            <a:pPr marL="1076325" lvl="4" indent="-446088">
              <a:buClr>
                <a:srgbClr val="2E3247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/plugins/</a:t>
            </a:r>
          </a:p>
          <a:p>
            <a:pPr marL="1431925" lvl="4" indent="-355600">
              <a:buClr>
                <a:srgbClr val="2E3247"/>
              </a:buClr>
              <a:buSzPts val="1800"/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Плагины</a:t>
            </a:r>
          </a:p>
          <a:p>
            <a:pPr marL="1798638" lvl="5" indent="-366713">
              <a:buClr>
                <a:srgbClr val="2E3247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2E3247"/>
                </a:solidFill>
                <a:latin typeface="Calibri"/>
                <a:cs typeface="Calibri"/>
                <a:sym typeface="Calibri"/>
              </a:rPr>
              <a:t>Плагины-аддоны</a:t>
            </a:r>
          </a:p>
          <a:p>
            <a:pPr marL="1076325" lvl="5" indent="-446088">
              <a:buClr>
                <a:srgbClr val="2E3247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2E3247"/>
                </a:solidFill>
                <a:latin typeface="Calibri"/>
                <a:cs typeface="Calibri"/>
                <a:sym typeface="Calibri"/>
              </a:rPr>
              <a:t>/uploads/</a:t>
            </a:r>
          </a:p>
          <a:p>
            <a:pPr marL="1076325" lvl="5" indent="-446088">
              <a:buClr>
                <a:srgbClr val="2E3247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2E3247"/>
                </a:solidFill>
                <a:latin typeface="Calibri"/>
                <a:cs typeface="Calibri"/>
                <a:sym typeface="Calibri"/>
              </a:rPr>
              <a:t>…</a:t>
            </a:r>
            <a:endParaRPr lang="ru-RU" sz="1800" dirty="0">
              <a:solidFill>
                <a:srgbClr val="2E3247"/>
              </a:solidFill>
              <a:latin typeface="Calibri"/>
              <a:cs typeface="Calibri"/>
              <a:sym typeface="Calibri"/>
            </a:endParaRPr>
          </a:p>
          <a:p>
            <a:pPr marL="630238" lvl="5" indent="-366713">
              <a:buClr>
                <a:srgbClr val="2E3247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1CADE4"/>
                </a:solidFill>
                <a:latin typeface="Calibri"/>
                <a:cs typeface="Calibri"/>
                <a:sym typeface="Calibri"/>
              </a:rPr>
              <a:t>wp-</a:t>
            </a:r>
            <a:r>
              <a:rPr lang="en-US" sz="1800" b="1" dirty="0" err="1">
                <a:solidFill>
                  <a:srgbClr val="1CADE4"/>
                </a:solidFill>
                <a:latin typeface="Calibri"/>
                <a:cs typeface="Calibri"/>
                <a:sym typeface="Calibri"/>
              </a:rPr>
              <a:t>config.php</a:t>
            </a:r>
            <a:endParaRPr lang="en-US" sz="1800" b="1" dirty="0">
              <a:solidFill>
                <a:srgbClr val="1CADE4"/>
              </a:solidFill>
              <a:latin typeface="Calibri"/>
              <a:cs typeface="Calibri"/>
              <a:sym typeface="Calibri"/>
            </a:endParaRPr>
          </a:p>
          <a:p>
            <a:pPr marL="630238" lvl="5" indent="-366713">
              <a:buClr>
                <a:srgbClr val="2E3247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2E3247"/>
                </a:solidFill>
                <a:latin typeface="Calibri"/>
                <a:cs typeface="Calibri"/>
                <a:sym typeface="Calibri"/>
              </a:rPr>
              <a:t>robots.txt (</a:t>
            </a:r>
            <a:r>
              <a:rPr lang="ru-RU" sz="1800" dirty="0">
                <a:solidFill>
                  <a:srgbClr val="2E3247"/>
                </a:solidFill>
                <a:latin typeface="Calibri"/>
                <a:cs typeface="Calibri"/>
                <a:sym typeface="Calibri"/>
              </a:rPr>
              <a:t>опционально)</a:t>
            </a:r>
            <a:endParaRPr lang="en-US" sz="1800" dirty="0">
              <a:solidFill>
                <a:srgbClr val="2E3247"/>
              </a:solidFill>
              <a:latin typeface="Calibri"/>
              <a:cs typeface="Calibri"/>
              <a:sym typeface="Calibri"/>
            </a:endParaRPr>
          </a:p>
          <a:p>
            <a:pPr marL="630238" lvl="5" indent="-366713">
              <a:buClr>
                <a:srgbClr val="2E3247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2E3247"/>
                </a:solidFill>
                <a:latin typeface="Calibri"/>
                <a:cs typeface="Calibri"/>
                <a:sym typeface="Calibri"/>
              </a:rPr>
              <a:t>…</a:t>
            </a:r>
            <a:endParaRPr lang="ru-RU" sz="1800" dirty="0">
              <a:solidFill>
                <a:srgbClr val="2E3247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5" name="Google Shape;135;p4">
            <a:extLst>
              <a:ext uri="{FF2B5EF4-FFF2-40B4-BE49-F238E27FC236}">
                <a16:creationId xmlns:a16="http://schemas.microsoft.com/office/drawing/2014/main" id="{AF8DCD91-AAF4-4B50-9902-A767AC76EE07}"/>
              </a:ext>
            </a:extLst>
          </p:cNvPr>
          <p:cNvSpPr txBox="1"/>
          <p:nvPr/>
        </p:nvSpPr>
        <p:spPr>
          <a:xfrm>
            <a:off x="6625391" y="2024592"/>
            <a:ext cx="565912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</a:pPr>
            <a:r>
              <a:rPr lang="ru-RU" sz="4000" i="0" u="none" strike="noStrike" cap="none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Не вносите </a:t>
            </a:r>
            <a:br>
              <a:rPr lang="ru-RU" sz="4000" i="0" u="none" strike="noStrike" cap="none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4000" i="0" u="none" strike="noStrike" cap="none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изменения в код готовых решений – движок</a:t>
            </a:r>
            <a:r>
              <a:rPr lang="en-US" sz="4000" i="0" u="none" strike="noStrike" cap="none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WordPress</a:t>
            </a:r>
            <a:r>
              <a:rPr lang="ru-RU" sz="4000" i="0" u="none" strike="noStrike" cap="none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4000" i="0" u="none" strike="noStrike" cap="none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вендорные</a:t>
            </a:r>
            <a:r>
              <a:rPr lang="ru-RU" sz="4000" i="0" u="none" strike="noStrike" cap="none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плагины</a:t>
            </a:r>
            <a:br>
              <a:rPr lang="en-US" sz="4000" i="0" u="none" strike="noStrike" cap="none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4000" i="0" u="none" strike="noStrike" cap="none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или тему </a:t>
            </a:r>
            <a:endParaRPr sz="4000" i="0" u="none" strike="noStrike" cap="none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6e659cf917_0_10"/>
          <p:cNvSpPr txBox="1">
            <a:spLocks noGrp="1"/>
          </p:cNvSpPr>
          <p:nvPr>
            <p:ph type="title"/>
          </p:nvPr>
        </p:nvSpPr>
        <p:spPr>
          <a:xfrm>
            <a:off x="581200" y="702150"/>
            <a:ext cx="10411920" cy="15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Libre Franklin"/>
              <a:buNone/>
            </a:pPr>
            <a:r>
              <a:rPr lang="en-US" sz="4000" dirty="0">
                <a:latin typeface="Calibri"/>
                <a:ea typeface="Calibri"/>
                <a:cs typeface="Calibri"/>
                <a:sym typeface="Calibri"/>
              </a:rPr>
              <a:t>WordPress </a:t>
            </a:r>
            <a:r>
              <a:rPr lang="en-US" sz="4000" dirty="0" err="1">
                <a:latin typeface="Calibri"/>
                <a:ea typeface="Calibri"/>
                <a:cs typeface="Calibri"/>
                <a:sym typeface="Calibri"/>
              </a:rPr>
              <a:t>сайт</a:t>
            </a:r>
            <a:r>
              <a:rPr lang="en-US" sz="4000" dirty="0">
                <a:latin typeface="Calibri"/>
                <a:ea typeface="Calibri"/>
                <a:cs typeface="Calibri"/>
                <a:sym typeface="Calibri"/>
              </a:rPr>
              <a:t> — </a:t>
            </a:r>
            <a:r>
              <a:rPr lang="en-US" sz="4000" dirty="0" err="1">
                <a:latin typeface="Calibri"/>
                <a:ea typeface="Calibri"/>
                <a:cs typeface="Calibri"/>
                <a:sym typeface="Calibri"/>
              </a:rPr>
              <a:t>джентельменский</a:t>
            </a:r>
            <a:r>
              <a:rPr lang="en-US" sz="4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 err="1">
                <a:latin typeface="Calibri"/>
                <a:ea typeface="Calibri"/>
                <a:cs typeface="Calibri"/>
                <a:sym typeface="Calibri"/>
              </a:rPr>
              <a:t>набор</a:t>
            </a:r>
            <a:endParaRPr sz="4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16e659cf917_0_10"/>
          <p:cNvSpPr txBox="1"/>
          <p:nvPr/>
        </p:nvSpPr>
        <p:spPr>
          <a:xfrm>
            <a:off x="3397540" y="6315235"/>
            <a:ext cx="84561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1999"/>
              <a:buFont typeface="Noto Sans Symbols"/>
              <a:buNone/>
            </a:pPr>
            <a:r>
              <a:rPr lang="en-US" sz="1800" b="0" i="0" u="none" strike="noStrike" cap="none" dirty="0" err="1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Gleckler</a:t>
            </a:r>
            <a:r>
              <a:rPr lang="en-US" sz="1800" b="0" i="0" u="none" strike="noStrike" cap="none" dirty="0">
                <a:solidFill>
                  <a:srgbClr val="174557"/>
                </a:solidFill>
                <a:latin typeface="Arial"/>
                <a:ea typeface="Arial"/>
                <a:cs typeface="Arial"/>
                <a:sym typeface="Arial"/>
              </a:rPr>
              <a:t> Olga · 202</a:t>
            </a:r>
            <a:r>
              <a:rPr lang="ru-RU" sz="1800" dirty="0">
                <a:solidFill>
                  <a:srgbClr val="174557"/>
                </a:solidFill>
              </a:rPr>
              <a:t>3</a:t>
            </a:r>
            <a:endParaRPr sz="1800" b="0" i="0" u="none" strike="noStrike" cap="none" dirty="0">
              <a:solidFill>
                <a:srgbClr val="1745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16e659cf917_0_10"/>
          <p:cNvSpPr txBox="1"/>
          <p:nvPr/>
        </p:nvSpPr>
        <p:spPr>
          <a:xfrm>
            <a:off x="1715550" y="2743200"/>
            <a:ext cx="88881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Плагин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безопасности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—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защищает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от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подбора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пароля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блокирует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ботов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т.д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., в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платной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версии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доступна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двухфакторная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авторизация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SEO-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плагин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—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для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написания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оптимизированных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title, description,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оценки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качества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контента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добавления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данных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по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Schema.org,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настройки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sitemap.xml и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др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Плагин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для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транслитерации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URL и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названий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загружаемых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файлов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Плагин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для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конвертации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изображений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формат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WebP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—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значительно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уменьшает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размер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растровых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изображений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радует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Google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PageSpeed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Плагин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для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защиты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от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спама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если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для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страниц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или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записей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включено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комментирование</a:t>
            </a: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, и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ru-RU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или 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Google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Recaptcha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v3.</a:t>
            </a:r>
            <a:endParaRPr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E3247"/>
              </a:buClr>
              <a:buSzPts val="1800"/>
              <a:buFont typeface="Calibri"/>
              <a:buChar char="•"/>
            </a:pP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Плагин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файлового</a:t>
            </a:r>
            <a:r>
              <a:rPr lang="en-US" sz="1800" dirty="0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2E3247"/>
                </a:solidFill>
                <a:latin typeface="Calibri"/>
                <a:ea typeface="Calibri"/>
                <a:cs typeface="Calibri"/>
                <a:sym typeface="Calibri"/>
              </a:rPr>
              <a:t>кэширования</a:t>
            </a:r>
            <a:endParaRPr sz="1800" dirty="0">
              <a:solidFill>
                <a:srgbClr val="2E32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931975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1812</Words>
  <Application>Microsoft Office PowerPoint</Application>
  <PresentationFormat>Широкоэкранный</PresentationFormat>
  <Paragraphs>237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Noto Sans Symbols</vt:lpstr>
      <vt:lpstr>Wingdings</vt:lpstr>
      <vt:lpstr>Franklin Gothic</vt:lpstr>
      <vt:lpstr>Verdana</vt:lpstr>
      <vt:lpstr>Libre Franklin</vt:lpstr>
      <vt:lpstr>Calibri</vt:lpstr>
      <vt:lpstr>DividendVTI</vt:lpstr>
      <vt:lpstr>WordPress  SEO оптимизация на 100%  без программиста</vt:lpstr>
      <vt:lpstr>ГЛЕКЛЕР ОЛЬГА</vt:lpstr>
      <vt:lpstr>Начнем с начала…   Почему WordPress</vt:lpstr>
      <vt:lpstr>WordPress — это</vt:lpstr>
      <vt:lpstr>Для WordPress нет невозможного, только нецелесообразное</vt:lpstr>
      <vt:lpstr>Как найти решение / ответ на вопрос? </vt:lpstr>
      <vt:lpstr>Как найти решение / ответ на вопрос? </vt:lpstr>
      <vt:lpstr>Архитектура WordPress </vt:lpstr>
      <vt:lpstr>WordPress сайт — джентельменский набор</vt:lpstr>
      <vt:lpstr>WordPress сайт — как выбрать плагины</vt:lpstr>
      <vt:lpstr>Что делать, если нужно внести изменения? </vt:lpstr>
      <vt:lpstr>Как выбрать плагин</vt:lpstr>
      <vt:lpstr>Как выбрать плагин</vt:lpstr>
      <vt:lpstr>Что делать, если нужно внести изменения? </vt:lpstr>
      <vt:lpstr>Что делать, если нужно внести изменения? </vt:lpstr>
      <vt:lpstr>SEO-чеклист</vt:lpstr>
      <vt:lpstr>SEO-чеклист </vt:lpstr>
      <vt:lpstr>Что можно ожидать от SEO-плагина</vt:lpstr>
      <vt:lpstr>Оптимизируем работу</vt:lpstr>
      <vt:lpstr>Оптимизируем работу</vt:lpstr>
      <vt:lpstr>Оптимизируем работу</vt:lpstr>
      <vt:lpstr>Что делать, если нужно изменить дизайн</vt:lpstr>
      <vt:lpstr>Здоровье сайта</vt:lpstr>
      <vt:lpstr>Безопасность</vt:lpstr>
      <vt:lpstr>Безопасность</vt:lpstr>
      <vt:lpstr>Здоровье сайта</vt:lpstr>
      <vt:lpstr>Полезные ссылки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WordPress  техническая SEO-оптимизация</dc:title>
  <dc:creator>Olga Gleckler</dc:creator>
  <cp:lastModifiedBy>Olga Glekler</cp:lastModifiedBy>
  <cp:revision>39</cp:revision>
  <dcterms:created xsi:type="dcterms:W3CDTF">2021-08-02T18:06:29Z</dcterms:created>
  <dcterms:modified xsi:type="dcterms:W3CDTF">2023-02-14T17:20:21Z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